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12C_EEE91529.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modernComment_13E_3B0A34A9.xml" ContentType="application/vnd.ms-powerpoint.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modernComment_147_C580FBCB.xml" ContentType="application/vnd.ms-powerpoint.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omments/modernComment_14A_BB3AA97F.xml" ContentType="application/vnd.ms-powerpoint.comments+xml"/>
  <Override PartName="/ppt/notesSlides/notesSlide18.xml" ContentType="application/vnd.openxmlformats-officedocument.presentationml.notesSlide+xml"/>
  <Override PartName="/ppt/comments/modernComment_15D_F49BB690.xml" ContentType="application/vnd.ms-powerpoint.comment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7" r:id="rId4"/>
    <p:sldMasterId id="2147483843" r:id="rId5"/>
    <p:sldMasterId id="2147483731" r:id="rId6"/>
    <p:sldMasterId id="2147483864" r:id="rId7"/>
  </p:sldMasterIdLst>
  <p:notesMasterIdLst>
    <p:notesMasterId r:id="rId33"/>
  </p:notesMasterIdLst>
  <p:handoutMasterIdLst>
    <p:handoutMasterId r:id="rId34"/>
  </p:handoutMasterIdLst>
  <p:sldIdLst>
    <p:sldId id="256" r:id="rId8"/>
    <p:sldId id="307" r:id="rId9"/>
    <p:sldId id="309" r:id="rId10"/>
    <p:sldId id="300" r:id="rId11"/>
    <p:sldId id="329" r:id="rId12"/>
    <p:sldId id="339" r:id="rId13"/>
    <p:sldId id="338" r:id="rId14"/>
    <p:sldId id="337" r:id="rId15"/>
    <p:sldId id="340" r:id="rId16"/>
    <p:sldId id="341" r:id="rId17"/>
    <p:sldId id="342" r:id="rId18"/>
    <p:sldId id="343" r:id="rId19"/>
    <p:sldId id="318" r:id="rId20"/>
    <p:sldId id="344" r:id="rId21"/>
    <p:sldId id="345" r:id="rId22"/>
    <p:sldId id="320" r:id="rId23"/>
    <p:sldId id="346" r:id="rId24"/>
    <p:sldId id="327" r:id="rId25"/>
    <p:sldId id="347" r:id="rId26"/>
    <p:sldId id="325" r:id="rId27"/>
    <p:sldId id="330" r:id="rId28"/>
    <p:sldId id="349" r:id="rId29"/>
    <p:sldId id="348" r:id="rId30"/>
    <p:sldId id="310" r:id="rId31"/>
    <p:sldId id="336" r:id="rId32"/>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 Välkommen" id="{922630E1-5094-4B7C-BF65-81BEFB62F53F}">
          <p14:sldIdLst>
            <p14:sldId id="256"/>
            <p14:sldId id="307"/>
            <p14:sldId id="309"/>
            <p14:sldId id="300"/>
            <p14:sldId id="329"/>
            <p14:sldId id="339"/>
            <p14:sldId id="338"/>
            <p14:sldId id="337"/>
            <p14:sldId id="340"/>
            <p14:sldId id="341"/>
            <p14:sldId id="342"/>
            <p14:sldId id="343"/>
            <p14:sldId id="318"/>
            <p14:sldId id="344"/>
            <p14:sldId id="345"/>
            <p14:sldId id="320"/>
            <p14:sldId id="346"/>
            <p14:sldId id="327"/>
            <p14:sldId id="347"/>
            <p14:sldId id="325"/>
            <p14:sldId id="330"/>
            <p14:sldId id="349"/>
            <p14:sldId id="348"/>
            <p14:sldId id="310"/>
            <p14:sldId id="336"/>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EBF231B-13AD-F206-60A1-CA45A2C72B32}" name="Ann-Charlotte Münger" initials="AM" userId="S::annmu17@liu.se::2cdf004b-741a-443b-b4bd-23275a60fed0" providerId="AD"/>
  <p188:author id="{CE831361-B16F-EDE1-E835-C8F276429700}" name="Elin Segerstedt" initials="ES" userId="S::elin.segerstedt@sprakkonsulterna.se::075b2758-5560-4c1f-8f04-f0cef040f127" providerId="AD"/>
  <p188:author id="{BEA558D5-EC1B-C091-3E72-5FE53551B91C}" name="Eva Bökman" initials="EB" userId="S::evabo73@liu.se::eba5d21a-64e7-4055-be95-ad21c967176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48C8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6663E5-3E34-446F-8C21-FC432A1E6CA4}" v="13" dt="2026-07-15T10:09:40.6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3792" autoAdjust="0"/>
  </p:normalViewPr>
  <p:slideViewPr>
    <p:cSldViewPr snapToGrid="0" showGuides="1">
      <p:cViewPr varScale="1">
        <p:scale>
          <a:sx n="108" d="100"/>
          <a:sy n="108" d="100"/>
        </p:scale>
        <p:origin x="126" y="74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171" d="100"/>
          <a:sy n="171" d="100"/>
        </p:scale>
        <p:origin x="5344" y="17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microsoft.com/office/2015/10/relationships/revisionInfo" Target="revisionInfo.xml"/><Relationship Id="rId21" Type="http://schemas.openxmlformats.org/officeDocument/2006/relationships/slide" Target="slides/slide14.xml"/><Relationship Id="rId34" Type="http://schemas.openxmlformats.org/officeDocument/2006/relationships/handoutMaster" Target="handoutMasters/handoutMaster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presProps" Target="presProps.xml"/><Relationship Id="rId8" Type="http://schemas.openxmlformats.org/officeDocument/2006/relationships/slide" Target="slides/slide1.xml"/><Relationship Id="rId3" Type="http://schemas.openxmlformats.org/officeDocument/2006/relationships/customXml" Target="../customXml/item3.xml"/></Relationships>
</file>

<file path=ppt/comments/modernComment_12C_EEE91529.xml><?xml version="1.0" encoding="utf-8"?>
<p188:cmLst xmlns:a="http://schemas.openxmlformats.org/drawingml/2006/main" xmlns:r="http://schemas.openxmlformats.org/officeDocument/2006/relationships" xmlns:p188="http://schemas.microsoft.com/office/powerpoint/2018/8/main">
  <p188:cm id="{242435BF-6EA0-44B7-A333-B96E706E3A8C}" authorId="{AEBF231B-13AD-F206-60A1-CA45A2C72B32}" created="2026-07-15T08:47:33.298">
    <ac:deMkLst xmlns:ac="http://schemas.microsoft.com/office/drawing/2013/main/command">
      <pc:docMk xmlns:pc="http://schemas.microsoft.com/office/powerpoint/2013/main/command"/>
      <pc:sldMk xmlns:pc="http://schemas.microsoft.com/office/powerpoint/2013/main/command" cId="4008252713" sldId="300"/>
      <ac:picMk id="11" creationId="{D09ECD30-58D1-B669-3892-8FF46AA86398}"/>
    </ac:deMkLst>
    <p188:txBody>
      <a:bodyPr/>
      <a:lstStyle/>
      <a:p>
        <a:r>
          <a:rPr lang="sv-SE"/>
          <a:t>Det här är den ”nya modellen. Jag vet inte om du måste originalet men skickat den på mail 260715 (vidarebefordra Emma maill </a:t>
        </a:r>
      </a:p>
    </p188:txBody>
  </p188:cm>
</p188:cmLst>
</file>

<file path=ppt/comments/modernComment_13E_3B0A34A9.xml><?xml version="1.0" encoding="utf-8"?>
<p188:cmLst xmlns:a="http://schemas.openxmlformats.org/drawingml/2006/main" xmlns:r="http://schemas.openxmlformats.org/officeDocument/2006/relationships" xmlns:p188="http://schemas.microsoft.com/office/powerpoint/2018/8/main">
  <p188:cm id="{40860B25-600B-4330-9AB6-06F327DBDA6D}" authorId="{BEA558D5-EC1B-C091-3E72-5FE53551B91C}" created="2026-08-11T14:26:14.620">
    <ac:txMkLst xmlns:ac="http://schemas.microsoft.com/office/drawing/2013/main/command">
      <pc:docMk xmlns:pc="http://schemas.microsoft.com/office/powerpoint/2013/main/command"/>
      <pc:sldMk xmlns:pc="http://schemas.microsoft.com/office/powerpoint/2013/main/command" cId="990524585" sldId="318"/>
      <ac:spMk id="3" creationId="{CA88D4C0-E844-9FE5-83FC-0874AAB45EBC}"/>
      <ac:txMk cp="180" len="84">
        <ac:context len="372" hash="2198777407"/>
      </ac:txMk>
    </ac:txMkLst>
    <p188:pos x="10415016" y="1978278"/>
    <p188:txBody>
      <a:bodyPr/>
      <a:lstStyle/>
      <a:p>
        <a:r>
          <a:rPr lang="sv-SE"/>
          <a:t>Vad betyder detta?</a:t>
        </a:r>
      </a:p>
    </p188:txBody>
  </p188:cm>
</p188:cmLst>
</file>

<file path=ppt/comments/modernComment_14A_BB3AA97F.xml><?xml version="1.0" encoding="utf-8"?>
<p188:cmLst xmlns:a="http://schemas.openxmlformats.org/drawingml/2006/main" xmlns:r="http://schemas.openxmlformats.org/officeDocument/2006/relationships" xmlns:p188="http://schemas.microsoft.com/office/powerpoint/2018/8/main">
  <p188:cm id="{7DAA9C01-9EB7-4E20-B157-7D193D616C45}" authorId="{AEBF231B-13AD-F206-60A1-CA45A2C72B32}" created="2026-07-15T09:00:41.393">
    <ac:deMkLst xmlns:ac="http://schemas.microsoft.com/office/drawing/2013/main/command">
      <pc:docMk xmlns:pc="http://schemas.microsoft.com/office/powerpoint/2013/main/command"/>
      <pc:sldMk xmlns:pc="http://schemas.microsoft.com/office/powerpoint/2013/main/command" cId="3141183871" sldId="330"/>
      <ac:spMk id="2" creationId="{513C36D5-AF7B-A2D4-CF2A-F5130F15E684}"/>
    </ac:deMkLst>
    <p188:replyLst>
      <p188:reply id="{83FA5055-CB5F-455D-B69B-CA52A703837E}" authorId="{AEBF231B-13AD-F206-60A1-CA45A2C72B32}" created="2026-07-15T09:10:15.409">
        <p188:txBody>
          <a:bodyPr/>
          <a:lstStyle/>
          <a:p>
            <a:r>
              <a:rPr lang="sv-SE"/>
              <a:t>Båda filmerna (en mellan lärare och mentor och en mellan läraren och skolkuratorn</a:t>
            </a:r>
          </a:p>
        </p188:txBody>
      </p188:reply>
      <p188:reply id="{537CC610-9F52-4389-AE04-A3D4C5079F07}" authorId="{BEA558D5-EC1B-C091-3E72-5FE53551B91C}" created="2026-08-11T14:53:35.794">
        <p188:txBody>
          <a:bodyPr/>
          <a:lstStyle/>
          <a:p>
            <a:r>
              <a:rPr lang="sv-SE"/>
              <a:t>Jag hittar bara en film om Minna. Får kolla med Emma när hon är tillbaka!</a:t>
            </a:r>
          </a:p>
        </p188:txBody>
      </p188:reply>
    </p188:replyLst>
    <p188:txBody>
      <a:bodyPr/>
      <a:lstStyle/>
      <a:p>
        <a:r>
          <a:rPr lang="sv-SE"/>
          <a:t>Film om Minna</a:t>
        </a:r>
      </a:p>
    </p188:txBody>
  </p188:cm>
</p188:cmLst>
</file>

<file path=ppt/comments/modernComment_15D_F49BB690.xml><?xml version="1.0" encoding="utf-8"?>
<p188:cmLst xmlns:a="http://schemas.openxmlformats.org/drawingml/2006/main" xmlns:r="http://schemas.openxmlformats.org/officeDocument/2006/relationships" xmlns:p188="http://schemas.microsoft.com/office/powerpoint/2018/8/main">
  <p188:cm id="{84452101-2724-4565-9E24-719429FFE8C4}" authorId="{AEBF231B-13AD-F206-60A1-CA45A2C72B32}" created="2026-07-15T08:47:33.298">
    <ac:deMkLst xmlns:ac="http://schemas.microsoft.com/office/drawing/2013/main/command">
      <pc:docMk xmlns:pc="http://schemas.microsoft.com/office/powerpoint/2013/main/command"/>
      <pc:sldMk xmlns:pc="http://schemas.microsoft.com/office/powerpoint/2013/main/command" cId="4103845520" sldId="349"/>
      <ac:picMk id="11" creationId="{2976F1A8-112C-927D-F0AE-BBBCEEE0F6E6}"/>
    </ac:deMkLst>
    <p188:txBody>
      <a:bodyPr/>
      <a:lstStyle/>
      <a:p>
        <a:r>
          <a:rPr lang="sv-SE"/>
          <a:t>Det här är den ”nya modellen. Jag vet inte om du måste originalet men skickat den på mail 260715 (vidarebefordra Emma maill </a:t>
        </a:r>
      </a:p>
    </p188:txBody>
    <p188:extLst>
      <p:ext xmlns:p="http://schemas.openxmlformats.org/presentationml/2006/main" uri="{57CB4572-C831-44C2-8A1C-0ADB6CCDFE69}">
        <p223:reactions xmlns:p223="http://schemas.microsoft.com/office/powerpoint/2022/03/main">
          <p223:rxn type="👍">
            <p223:instance time="2026-08-11T13:44:25.186" authorId="{BEA558D5-EC1B-C091-3E72-5FE53551B91C}"/>
          </p223:rxn>
        </p223:reactions>
      </p:ext>
    </p188:extLst>
  </p188:cm>
</p188:cmLst>
</file>

<file path=ppt/comments/modernComment_147_C580FBCB.xml><?xml version="1.0" encoding="utf-8"?>
<p188:cmLst xmlns:a="http://schemas.openxmlformats.org/drawingml/2006/main" xmlns:r="http://schemas.openxmlformats.org/officeDocument/2006/relationships" xmlns:p188="http://schemas.microsoft.com/office/powerpoint/2018/8/main">
  <p188:cm id="{E1D18C17-1004-46DE-AB9B-62195F8390C6}" authorId="{AEBF231B-13AD-F206-60A1-CA45A2C72B32}" created="2026-07-15T10:13:49.937">
    <ac:txMkLst xmlns:ac="http://schemas.microsoft.com/office/drawing/2013/main/command">
      <pc:docMk xmlns:pc="http://schemas.microsoft.com/office/powerpoint/2013/main/command"/>
      <pc:sldMk xmlns:pc="http://schemas.microsoft.com/office/powerpoint/2013/main/command" cId="3313564619" sldId="327"/>
      <ac:spMk id="2" creationId="{B314471F-9D33-905C-EF20-302DCFC3E372}"/>
      <ac:txMk cp="0" len="30">
        <ac:context len="31" hash="2220749300"/>
      </ac:txMk>
    </ac:txMkLst>
    <p188:pos x="7849189" y="586541"/>
    <p188:txBody>
      <a:bodyPr/>
      <a:lstStyle/>
      <a:p>
        <a:r>
          <a:rPr lang="sv-SE"/>
          <a:t>Den här filmen hittar jag inte i basprogrammet</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2D951DE-4340-452E-ADF6-B97CCDD84C8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dirty="0">
              <a:latin typeface="Georgia" panose="02040502050405020303" pitchFamily="18" charset="0"/>
            </a:endParaRPr>
          </a:p>
        </p:txBody>
      </p:sp>
      <p:sp>
        <p:nvSpPr>
          <p:cNvPr id="4" name="Footer Placeholder 3">
            <a:extLst>
              <a:ext uri="{FF2B5EF4-FFF2-40B4-BE49-F238E27FC236}">
                <a16:creationId xmlns:a16="http://schemas.microsoft.com/office/drawing/2014/main" id="{F333FEFF-60F7-4479-B020-9A4DC055CAF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dirty="0">
              <a:latin typeface="Georgia" panose="02040502050405020303" pitchFamily="18" charset="0"/>
            </a:endParaRPr>
          </a:p>
        </p:txBody>
      </p:sp>
      <p:sp>
        <p:nvSpPr>
          <p:cNvPr id="5" name="Slide Number Placeholder 4">
            <a:extLst>
              <a:ext uri="{FF2B5EF4-FFF2-40B4-BE49-F238E27FC236}">
                <a16:creationId xmlns:a16="http://schemas.microsoft.com/office/drawing/2014/main" id="{90937437-CF6E-483B-BD85-D534E4871F0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35E7A50-C1A1-481A-BE2C-8F5D40F7AE39}" type="slidenum">
              <a:rPr lang="sv-SE" smtClean="0">
                <a:latin typeface="Georgia" panose="02040502050405020303" pitchFamily="18" charset="0"/>
              </a:rPr>
              <a:t>‹#›</a:t>
            </a:fld>
            <a:endParaRPr lang="sv-SE" dirty="0">
              <a:latin typeface="Georgia" panose="02040502050405020303" pitchFamily="18" charset="0"/>
            </a:endParaRPr>
          </a:p>
        </p:txBody>
      </p:sp>
    </p:spTree>
    <p:extLst>
      <p:ext uri="{BB962C8B-B14F-4D97-AF65-F5344CB8AC3E}">
        <p14:creationId xmlns:p14="http://schemas.microsoft.com/office/powerpoint/2010/main" val="27645061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Georgia" panose="02040502050405020303" pitchFamily="18" charset="0"/>
              </a:defRPr>
            </a:lvl1pPr>
          </a:lstStyle>
          <a:p>
            <a:endParaRPr lang="sv-SE"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Georgia" panose="02040502050405020303" pitchFamily="18" charset="0"/>
              </a:defRPr>
            </a:lvl1pPr>
          </a:lstStyle>
          <a:p>
            <a:fld id="{4689C00A-E98B-4D3D-966F-67E40EEA2846}" type="datetimeFigureOut">
              <a:rPr lang="sv-SE" smtClean="0"/>
              <a:pPr/>
              <a:t>2026-08-14</a:t>
            </a:fld>
            <a:endParaRPr lang="sv-SE"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Georgia" panose="02040502050405020303" pitchFamily="18" charset="0"/>
              </a:defRPr>
            </a:lvl1pPr>
          </a:lstStyle>
          <a:p>
            <a:endParaRPr lang="sv-SE"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Georgia" panose="02040502050405020303" pitchFamily="18" charset="0"/>
              </a:defRPr>
            </a:lvl1pPr>
          </a:lstStyle>
          <a:p>
            <a:fld id="{CDA9542A-FB14-4843-A197-824CFEAE5CFD}" type="slidenum">
              <a:rPr lang="sv-SE" smtClean="0"/>
              <a:pPr/>
              <a:t>‹#›</a:t>
            </a:fld>
            <a:endParaRPr lang="sv-SE" dirty="0"/>
          </a:p>
        </p:txBody>
      </p:sp>
    </p:spTree>
    <p:extLst>
      <p:ext uri="{BB962C8B-B14F-4D97-AF65-F5344CB8AC3E}">
        <p14:creationId xmlns:p14="http://schemas.microsoft.com/office/powerpoint/2010/main" val="429352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Georgia" panose="02040502050405020303" pitchFamily="18" charset="0"/>
        <a:ea typeface="+mn-ea"/>
        <a:cs typeface="+mn-cs"/>
      </a:defRPr>
    </a:lvl1pPr>
    <a:lvl2pPr marL="457200" algn="l" defTabSz="914400" rtl="0" eaLnBrk="1" latinLnBrk="0" hangingPunct="1">
      <a:defRPr sz="1200" kern="1200">
        <a:solidFill>
          <a:schemeClr val="tx1"/>
        </a:solidFill>
        <a:latin typeface="Georgia" panose="02040502050405020303" pitchFamily="18" charset="0"/>
        <a:ea typeface="+mn-ea"/>
        <a:cs typeface="+mn-cs"/>
      </a:defRPr>
    </a:lvl2pPr>
    <a:lvl3pPr marL="914400" algn="l" defTabSz="914400" rtl="0" eaLnBrk="1" latinLnBrk="0" hangingPunct="1">
      <a:defRPr sz="1200" kern="1200">
        <a:solidFill>
          <a:schemeClr val="tx1"/>
        </a:solidFill>
        <a:latin typeface="Georgia" panose="02040502050405020303" pitchFamily="18" charset="0"/>
        <a:ea typeface="+mn-ea"/>
        <a:cs typeface="+mn-cs"/>
      </a:defRPr>
    </a:lvl3pPr>
    <a:lvl4pPr marL="1371600" algn="l" defTabSz="914400" rtl="0" eaLnBrk="1" latinLnBrk="0" hangingPunct="1">
      <a:defRPr sz="1200" kern="1200">
        <a:solidFill>
          <a:schemeClr val="tx1"/>
        </a:solidFill>
        <a:latin typeface="Georgia" panose="02040502050405020303" pitchFamily="18" charset="0"/>
        <a:ea typeface="+mn-ea"/>
        <a:cs typeface="+mn-cs"/>
      </a:defRPr>
    </a:lvl4pPr>
    <a:lvl5pPr marL="1828800" algn="l" defTabSz="914400" rtl="0" eaLnBrk="1" latinLnBrk="0" hangingPunct="1">
      <a:defRPr sz="1200" kern="1200">
        <a:solidFill>
          <a:schemeClr val="tx1"/>
        </a:solidFill>
        <a:latin typeface="Georgia" panose="02040502050405020303"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5"/>
          </p:nvPr>
        </p:nvSpPr>
        <p:spPr/>
        <p:txBody>
          <a:bodyPr/>
          <a:lstStyle/>
          <a:p>
            <a:fld id="{CDA9542A-FB14-4843-A197-824CFEAE5CFD}" type="slidenum">
              <a:rPr lang="sv-SE" smtClean="0"/>
              <a:t>1</a:t>
            </a:fld>
            <a:endParaRPr lang="sv-SE"/>
          </a:p>
        </p:txBody>
      </p:sp>
    </p:spTree>
    <p:extLst>
      <p:ext uri="{BB962C8B-B14F-4D97-AF65-F5344CB8AC3E}">
        <p14:creationId xmlns:p14="http://schemas.microsoft.com/office/powerpoint/2010/main" val="11383254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Det kan vara bra att följa upp förra tillfället, frågor och funderingar som väcktes vid förra tillfället? Någon som behöver lyftas idag. förtydliga och förklara et</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2</a:t>
            </a:fld>
            <a:endParaRPr lang="sv-SE" dirty="0"/>
          </a:p>
        </p:txBody>
      </p:sp>
    </p:spTree>
    <p:extLst>
      <p:ext uri="{BB962C8B-B14F-4D97-AF65-F5344CB8AC3E}">
        <p14:creationId xmlns:p14="http://schemas.microsoft.com/office/powerpoint/2010/main" val="19661147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Visa filmen Olika behov och skydd</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3</a:t>
            </a:fld>
            <a:endParaRPr lang="sv-SE" dirty="0"/>
          </a:p>
        </p:txBody>
      </p:sp>
    </p:spTree>
    <p:extLst>
      <p:ext uri="{BB962C8B-B14F-4D97-AF65-F5344CB8AC3E}">
        <p14:creationId xmlns:p14="http://schemas.microsoft.com/office/powerpoint/2010/main" val="4494157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Barn är olika och har också olika behov av skydd och stöd.  Här är en modell som kan vara intressant att visa vad som är skolans uppdrag. Diskutera gärna hur kollegorna ser på sitt uppdrag.</a:t>
            </a:r>
          </a:p>
          <a:p>
            <a:r>
              <a:rPr lang="sv-SE" dirty="0"/>
              <a:t>Modellen visar barns och ungas olika behov av stöd och myndigheters och verksamheters uppdrag och ansvar att tillgodose behovet. För förskolan är det nivå 1 och nivå 3 som är aktuell</a:t>
            </a:r>
          </a:p>
          <a:p>
            <a:r>
              <a:rPr lang="sv-SE" b="1" dirty="0"/>
              <a:t>Nivå ett</a:t>
            </a:r>
            <a:r>
              <a:rPr lang="sv-SE" dirty="0"/>
              <a:t> är pyramidens bas. Alla barn måste få känna och veta att våld inte är acceptabelt. Alla barn behöver få sina upplevelser bekräftade och att vuxenvärlden har uppmärksammat utsattheten och kommer att agera. </a:t>
            </a:r>
          </a:p>
          <a:p>
            <a:r>
              <a:rPr lang="sv-SE" dirty="0"/>
              <a:t>Alla som på olika sätt möter barn och unga ska kunna upptäcka, bemöta och informera barn och unga i samband med våld. Alla måste agera.</a:t>
            </a:r>
          </a:p>
          <a:p>
            <a:r>
              <a:rPr lang="sv-SE" dirty="0"/>
              <a:t>Hur detta går till skiljer sig åt mellan verksamheter. För verksamheter där barn och unga befinner sig en längre tid, exempelvis i förskolan, skolan eller i fritidsverksamheter, kan det handla om att personal måste agera både genom att göra en anmälan till socialtjänsten och att skapa trygghet och omsorg för barnet. Det handlar om att som vuxen finnas där, bemöta, informera och ta del av barnets upplevelser. </a:t>
            </a:r>
          </a:p>
          <a:p>
            <a:r>
              <a:rPr lang="sv-SE" b="1" dirty="0"/>
              <a:t>Nivå 3.</a:t>
            </a:r>
            <a:r>
              <a:rPr lang="sv-SE" dirty="0"/>
              <a:t> Många barn behöver särskilda stödinsatser som krisbearbetning men också andra former av stöd. På nivå tre kan det handla om riktade insatser från socialtjänst eller verksamheter med uppdrag att arbeta med problematik av det här slaget. Det kan också handla om en annan form av stöd. Exempelvis kan barn och elever i förskolan och skolan behöva särskilt anpassade aktiviteter för att klara uppsatta kunskaps- och lärandemål. </a:t>
            </a:r>
          </a:p>
          <a:p>
            <a:r>
              <a:rPr lang="sv-SE" dirty="0"/>
              <a:t>Du kan läsa mer om modellen i Basprogrammet kap 10.4 eller i kapitlet ”Elever som utsätts för våld i boken Evidensbaserad elevhälsa. Se referensen Milerad, Lindgren &amp; Forsblad (red.) (2024) Evidensbaserad elevhälsa. Lund: Studentlitteratur. Det är viktigt att vara tydlig med att det är socialtjänsten och hälso- och sjukvårdens uppdrag att ge stöd och behandling som gäller själva våldsutsattheten och elevens mående. Skolans uppdrag och ansvar är att ge stöd eller göra anpassningar för att elever som på olika sätt har levt eller lever i utsatthet ska kunna genomföra sin skolgång </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4</a:t>
            </a:fld>
            <a:endParaRPr lang="sv-SE" dirty="0"/>
          </a:p>
        </p:txBody>
      </p:sp>
    </p:spTree>
    <p:extLst>
      <p:ext uri="{BB962C8B-B14F-4D97-AF65-F5344CB8AC3E}">
        <p14:creationId xmlns:p14="http://schemas.microsoft.com/office/powerpoint/2010/main" val="4623521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Läs mer i Basprogrammet 10.3</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6</a:t>
            </a:fld>
            <a:endParaRPr lang="sv-SE" dirty="0"/>
          </a:p>
        </p:txBody>
      </p:sp>
    </p:spTree>
    <p:extLst>
      <p:ext uri="{BB962C8B-B14F-4D97-AF65-F5344CB8AC3E}">
        <p14:creationId xmlns:p14="http://schemas.microsoft.com/office/powerpoint/2010/main" val="1582240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7</a:t>
            </a:fld>
            <a:endParaRPr lang="sv-SE" dirty="0"/>
          </a:p>
        </p:txBody>
      </p:sp>
    </p:spTree>
    <p:extLst>
      <p:ext uri="{BB962C8B-B14F-4D97-AF65-F5344CB8AC3E}">
        <p14:creationId xmlns:p14="http://schemas.microsoft.com/office/powerpoint/2010/main" val="30427617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Läs mer i Basprogrammet 10.3</a:t>
            </a:r>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9</a:t>
            </a:fld>
            <a:endParaRPr lang="sv-SE" dirty="0"/>
          </a:p>
        </p:txBody>
      </p:sp>
    </p:spTree>
    <p:extLst>
      <p:ext uri="{BB962C8B-B14F-4D97-AF65-F5344CB8AC3E}">
        <p14:creationId xmlns:p14="http://schemas.microsoft.com/office/powerpoint/2010/main" val="20114194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Rutinen att alltid rådfråga socialtjänsten är vanlig i vissa kommuner</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10</a:t>
            </a:fld>
            <a:endParaRPr lang="sv-SE" dirty="0"/>
          </a:p>
        </p:txBody>
      </p:sp>
    </p:spTree>
    <p:extLst>
      <p:ext uri="{BB962C8B-B14F-4D97-AF65-F5344CB8AC3E}">
        <p14:creationId xmlns:p14="http://schemas.microsoft.com/office/powerpoint/2010/main" val="4822658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Läs mer i Basprogrammet 10.3</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12</a:t>
            </a:fld>
            <a:endParaRPr lang="sv-SE" dirty="0"/>
          </a:p>
        </p:txBody>
      </p:sp>
    </p:spTree>
    <p:extLst>
      <p:ext uri="{BB962C8B-B14F-4D97-AF65-F5344CB8AC3E}">
        <p14:creationId xmlns:p14="http://schemas.microsoft.com/office/powerpoint/2010/main" val="32785270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Läs mer i Basprogrammet 10.3</a:t>
            </a:r>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13</a:t>
            </a:fld>
            <a:endParaRPr lang="sv-SE" dirty="0"/>
          </a:p>
        </p:txBody>
      </p:sp>
    </p:spTree>
    <p:extLst>
      <p:ext uri="{BB962C8B-B14F-4D97-AF65-F5344CB8AC3E}">
        <p14:creationId xmlns:p14="http://schemas.microsoft.com/office/powerpoint/2010/main" val="8723579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Läs mer i Basprogrammet 10.3</a:t>
            </a:r>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14</a:t>
            </a:fld>
            <a:endParaRPr lang="sv-SE" dirty="0"/>
          </a:p>
        </p:txBody>
      </p:sp>
    </p:spTree>
    <p:extLst>
      <p:ext uri="{BB962C8B-B14F-4D97-AF65-F5344CB8AC3E}">
        <p14:creationId xmlns:p14="http://schemas.microsoft.com/office/powerpoint/2010/main" val="12211010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Läs mer i Basprogrammet 10.3</a:t>
            </a:r>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15</a:t>
            </a:fld>
            <a:endParaRPr lang="sv-SE" dirty="0"/>
          </a:p>
        </p:txBody>
      </p:sp>
    </p:spTree>
    <p:extLst>
      <p:ext uri="{BB962C8B-B14F-4D97-AF65-F5344CB8AC3E}">
        <p14:creationId xmlns:p14="http://schemas.microsoft.com/office/powerpoint/2010/main" val="3754429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Läs mer i Basprogrammet 10.3</a:t>
            </a:r>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16</a:t>
            </a:fld>
            <a:endParaRPr lang="sv-SE" dirty="0"/>
          </a:p>
        </p:txBody>
      </p:sp>
    </p:spTree>
    <p:extLst>
      <p:ext uri="{BB962C8B-B14F-4D97-AF65-F5344CB8AC3E}">
        <p14:creationId xmlns:p14="http://schemas.microsoft.com/office/powerpoint/2010/main" val="34050842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17</a:t>
            </a:fld>
            <a:endParaRPr lang="sv-SE" dirty="0"/>
          </a:p>
        </p:txBody>
      </p:sp>
    </p:spTree>
    <p:extLst>
      <p:ext uri="{BB962C8B-B14F-4D97-AF65-F5344CB8AC3E}">
        <p14:creationId xmlns:p14="http://schemas.microsoft.com/office/powerpoint/2010/main" val="29677080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Här kan det vara bra att dela ut informationsmaterial från </a:t>
            </a:r>
            <a:r>
              <a:rPr lang="sv-SE" dirty="0" err="1"/>
              <a:t>Barnahus</a:t>
            </a:r>
            <a:r>
              <a:rPr lang="sv-SE" dirty="0"/>
              <a:t> i Haninge</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Läs mer i Basprogrammet 10.5</a:t>
            </a:r>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19</a:t>
            </a:fld>
            <a:endParaRPr lang="sv-SE" dirty="0"/>
          </a:p>
        </p:txBody>
      </p:sp>
    </p:spTree>
    <p:extLst>
      <p:ext uri="{BB962C8B-B14F-4D97-AF65-F5344CB8AC3E}">
        <p14:creationId xmlns:p14="http://schemas.microsoft.com/office/powerpoint/2010/main" val="11722722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Instruktioner i kursmappen. Här kan du själv lägga in vad du vill ge för instruktioner till gruppen</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20</a:t>
            </a:fld>
            <a:endParaRPr lang="sv-SE" dirty="0"/>
          </a:p>
        </p:txBody>
      </p:sp>
    </p:spTree>
    <p:extLst>
      <p:ext uri="{BB962C8B-B14F-4D97-AF65-F5344CB8AC3E}">
        <p14:creationId xmlns:p14="http://schemas.microsoft.com/office/powerpoint/2010/main" val="32509675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Instruktioner för </a:t>
            </a:r>
            <a:r>
              <a:rPr lang="sv-SE" dirty="0" err="1"/>
              <a:t>ovningen</a:t>
            </a:r>
            <a:r>
              <a:rPr lang="sv-SE"/>
              <a:t>  </a:t>
            </a:r>
            <a:r>
              <a:rPr lang="sv-SE" dirty="0"/>
              <a:t>ligger i kursmappen</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21</a:t>
            </a:fld>
            <a:endParaRPr lang="sv-SE" dirty="0"/>
          </a:p>
        </p:txBody>
      </p:sp>
    </p:spTree>
    <p:extLst>
      <p:ext uri="{BB962C8B-B14F-4D97-AF65-F5344CB8AC3E}">
        <p14:creationId xmlns:p14="http://schemas.microsoft.com/office/powerpoint/2010/main" val="41172711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34C864-6652-BC69-33AF-24A5A446835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3B8FFB7-EA31-3BCF-C2E2-98A7639E9324}"/>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00939F6-B075-3F29-4ED3-751661C08DD0}"/>
              </a:ext>
            </a:extLst>
          </p:cNvPr>
          <p:cNvSpPr>
            <a:spLocks noGrp="1"/>
          </p:cNvSpPr>
          <p:nvPr>
            <p:ph type="body" idx="1"/>
          </p:nvPr>
        </p:nvSpPr>
        <p:spPr/>
        <p:txBody>
          <a:bodyPr/>
          <a:lstStyle/>
          <a:p>
            <a:r>
              <a:rPr lang="sv-SE" dirty="0"/>
              <a:t>Här kan du återkoppla till modellen för att visa hur viktig skolan är för elever som far illa och är utsatta för våld.</a:t>
            </a:r>
          </a:p>
          <a:p>
            <a:r>
              <a:rPr lang="sv-SE" dirty="0"/>
              <a:t>Och ännu gång vara tydlig med att det är socialtjänsten och hälso- och sjukvårdens uppdrag att ge stöd och behandling som gäller själva våldsutsattheten och elevens mående. Skolans uppdrag och ansvar är att ge stöd eller göra anpassningar för att elever som på olika sätt har levt eller lever i utsatthet ska kunna genomföra sin skolgång. Du hittar mer om det på nästa bild </a:t>
            </a:r>
          </a:p>
        </p:txBody>
      </p:sp>
      <p:sp>
        <p:nvSpPr>
          <p:cNvPr id="4" name="Platshållare för bildnummer 3">
            <a:extLst>
              <a:ext uri="{FF2B5EF4-FFF2-40B4-BE49-F238E27FC236}">
                <a16:creationId xmlns:a16="http://schemas.microsoft.com/office/drawing/2014/main" id="{B6EB1C78-AF27-A51A-5EBA-32183F9BA00A}"/>
              </a:ext>
            </a:extLst>
          </p:cNvPr>
          <p:cNvSpPr>
            <a:spLocks noGrp="1"/>
          </p:cNvSpPr>
          <p:nvPr>
            <p:ph type="sldNum" sz="quarter" idx="5"/>
          </p:nvPr>
        </p:nvSpPr>
        <p:spPr/>
        <p:txBody>
          <a:bodyPr/>
          <a:lstStyle/>
          <a:p>
            <a:fld id="{CDA9542A-FB14-4843-A197-824CFEAE5CFD}" type="slidenum">
              <a:rPr lang="sv-SE" smtClean="0"/>
              <a:pPr/>
              <a:t>22</a:t>
            </a:fld>
            <a:endParaRPr lang="sv-SE" dirty="0"/>
          </a:p>
        </p:txBody>
      </p:sp>
    </p:spTree>
    <p:extLst>
      <p:ext uri="{BB962C8B-B14F-4D97-AF65-F5344CB8AC3E}">
        <p14:creationId xmlns:p14="http://schemas.microsoft.com/office/powerpoint/2010/main" val="42062602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Läs mer i Basprogrammet 10.4</a:t>
            </a:r>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23</a:t>
            </a:fld>
            <a:endParaRPr lang="sv-SE" dirty="0"/>
          </a:p>
        </p:txBody>
      </p:sp>
    </p:spTree>
    <p:extLst>
      <p:ext uri="{BB962C8B-B14F-4D97-AF65-F5344CB8AC3E}">
        <p14:creationId xmlns:p14="http://schemas.microsoft.com/office/powerpoint/2010/main" val="30300404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effectLst/>
                <a:latin typeface="Georgia" panose="02040502050405020303" pitchFamily="18" charset="0"/>
              </a:rPr>
              <a:t>D</a:t>
            </a:r>
            <a:r>
              <a:rPr lang="sv-SE" dirty="0">
                <a:effectLst/>
                <a:latin typeface="Times New Roman" panose="02020603050405020304" pitchFamily="18" charset="0"/>
              </a:rPr>
              <a:t>et sista tillfället kan läggas upp på olika sätt. Du vill kanske utvärdera själva träffen men</a:t>
            </a:r>
            <a:br>
              <a:rPr lang="sv-SE" dirty="0"/>
            </a:br>
            <a:r>
              <a:rPr lang="sv-SE" dirty="0">
                <a:effectLst/>
                <a:latin typeface="Times New Roman" panose="02020603050405020304" pitchFamily="18" charset="0"/>
              </a:rPr>
              <a:t>också göra en utvärdering av hela utbildningen.</a:t>
            </a:r>
            <a:br>
              <a:rPr lang="sv-SE" dirty="0"/>
            </a:br>
            <a:r>
              <a:rPr lang="sv-SE" dirty="0">
                <a:effectLst/>
                <a:latin typeface="Times New Roman" panose="02020603050405020304" pitchFamily="18" charset="0"/>
              </a:rPr>
              <a:t>För utvärdering av själva tillfället kan du använda samma frågor som under tidigare </a:t>
            </a:r>
            <a:r>
              <a:rPr lang="sv-SE" dirty="0" err="1">
                <a:effectLst/>
                <a:latin typeface="Times New Roman" panose="02020603050405020304" pitchFamily="18" charset="0"/>
              </a:rPr>
              <a:t>träf</a:t>
            </a:r>
            <a:r>
              <a:rPr lang="sv-SE" dirty="0">
                <a:effectLst/>
                <a:latin typeface="Times New Roman" panose="02020603050405020304" pitchFamily="18" charset="0"/>
              </a:rPr>
              <a:t>-</a:t>
            </a:r>
            <a:br>
              <a:rPr lang="sv-SE" dirty="0"/>
            </a:br>
            <a:r>
              <a:rPr lang="sv-SE" dirty="0">
                <a:effectLst/>
                <a:latin typeface="Times New Roman" panose="02020603050405020304" pitchFamily="18" charset="0"/>
              </a:rPr>
              <a:t>far.</a:t>
            </a:r>
            <a:br>
              <a:rPr lang="sv-SE" dirty="0"/>
            </a:br>
            <a:r>
              <a:rPr lang="sv-SE" dirty="0">
                <a:effectLst/>
                <a:latin typeface="Times New Roman" panose="02020603050405020304" pitchFamily="18" charset="0"/>
              </a:rPr>
              <a:t>Förslag hur du kan göra en utvärdering av hela utbildningen kommer under våren</a:t>
            </a:r>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24</a:t>
            </a:fld>
            <a:endParaRPr lang="sv-SE" dirty="0"/>
          </a:p>
        </p:txBody>
      </p:sp>
    </p:spTree>
    <p:extLst>
      <p:ext uri="{BB962C8B-B14F-4D97-AF65-F5344CB8AC3E}">
        <p14:creationId xmlns:p14="http://schemas.microsoft.com/office/powerpoint/2010/main" val="30445410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Det finns olika sätt att avsluta träffen och gruppspåret.</a:t>
            </a:r>
          </a:p>
          <a:p>
            <a:r>
              <a:rPr lang="sv-SE" dirty="0"/>
              <a:t>Fundera på om det ska ske muntligt eller skriftligt, om du vill ha svar på någon särskilt fråga eller om det är deltagarna som själva styr vad de vill ta upp.</a:t>
            </a:r>
          </a:p>
          <a:p>
            <a:endParaRPr lang="sv-SE" dirty="0"/>
          </a:p>
          <a:p>
            <a:r>
              <a:rPr lang="sv-SE" dirty="0"/>
              <a:t>Läs mer i handledningen </a:t>
            </a:r>
          </a:p>
          <a:p>
            <a:endParaRPr lang="sv-SE" dirty="0"/>
          </a:p>
          <a:p>
            <a:endParaRPr lang="sv-SE" dirty="0"/>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25</a:t>
            </a:fld>
            <a:endParaRPr lang="sv-SE" dirty="0"/>
          </a:p>
        </p:txBody>
      </p:sp>
    </p:spTree>
    <p:extLst>
      <p:ext uri="{BB962C8B-B14F-4D97-AF65-F5344CB8AC3E}">
        <p14:creationId xmlns:p14="http://schemas.microsoft.com/office/powerpoint/2010/main" val="30445410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l">
              <a:defRPr sz="6000"/>
            </a:lvl1pPr>
          </a:lstStyle>
          <a:p>
            <a:r>
              <a:rPr lang="sv-SE"/>
              <a:t>Klicka här för att ändra mall för rubrikformat</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10"/>
            <a:ext cx="9144000" cy="1828801"/>
          </a:xfrm>
        </p:spPr>
        <p:txBody>
          <a:bodyPr>
            <a:noAutofit/>
          </a:bodyPr>
          <a:lstStyle>
            <a:lvl1pPr marL="0" indent="0" algn="l">
              <a:buNone/>
              <a:defRPr sz="2400">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sv-SE"/>
              <a:t>Klicka här för att ändra mall för underrubrikformat</a:t>
            </a:r>
            <a:endParaRPr lang="sv-SE" dirty="0"/>
          </a:p>
        </p:txBody>
      </p:sp>
      <p:pic>
        <p:nvPicPr>
          <p:cNvPr id="11" name="Picture 10" descr="Logotype">
            <a:extLst>
              <a:ext uri="{FF2B5EF4-FFF2-40B4-BE49-F238E27FC236}">
                <a16:creationId xmlns:a16="http://schemas.microsoft.com/office/drawing/2014/main" id="{2A675161-3D60-4934-8CDF-0E3D4A8D3D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73" y="5610253"/>
            <a:ext cx="3380235" cy="1195200"/>
          </a:xfrm>
          <a:prstGeom prst="rect">
            <a:avLst/>
          </a:prstGeom>
        </p:spPr>
      </p:pic>
    </p:spTree>
    <p:extLst>
      <p:ext uri="{BB962C8B-B14F-4D97-AF65-F5344CB8AC3E}">
        <p14:creationId xmlns:p14="http://schemas.microsoft.com/office/powerpoint/2010/main" val="38963440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Avslu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ctr">
              <a:defRPr sz="2400"/>
            </a:lvl1pPr>
          </a:lstStyle>
          <a:p>
            <a:r>
              <a:rPr lang="sv-SE"/>
              <a:t>Klicka här för att ändra mall för rubrikformat</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00"/>
            <a:ext cx="9144000" cy="1828800"/>
          </a:xfrm>
        </p:spPr>
        <p:txBody>
          <a:bodyPr>
            <a:noAutofit/>
          </a:bodyPr>
          <a:lstStyle>
            <a:lvl1pPr marL="0" indent="0" algn="ctr">
              <a:buNone/>
              <a:defRPr sz="6000">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sv-SE"/>
              <a:t>Klicka här för att ändra mall för underrubrikformat</a:t>
            </a:r>
            <a:endParaRPr lang="sv-SE" dirty="0"/>
          </a:p>
        </p:txBody>
      </p:sp>
      <p:pic>
        <p:nvPicPr>
          <p:cNvPr id="12" name="Picture 11" descr="Logotype">
            <a:extLst>
              <a:ext uri="{FF2B5EF4-FFF2-40B4-BE49-F238E27FC236}">
                <a16:creationId xmlns:a16="http://schemas.microsoft.com/office/drawing/2014/main" id="{C28FFEF4-4F3A-41C8-A52E-4FD1787D537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73" y="5610253"/>
            <a:ext cx="3380235" cy="1195200"/>
          </a:xfrm>
          <a:prstGeom prst="rect">
            <a:avLst/>
          </a:prstGeom>
        </p:spPr>
      </p:pic>
    </p:spTree>
    <p:extLst>
      <p:ext uri="{BB962C8B-B14F-4D97-AF65-F5344CB8AC3E}">
        <p14:creationId xmlns:p14="http://schemas.microsoft.com/office/powerpoint/2010/main" val="9979834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5322-5373-499E-AF2D-2170CC9A00DC}"/>
              </a:ext>
            </a:extLst>
          </p:cNvPr>
          <p:cNvSpPr>
            <a:spLocks noGrp="1"/>
          </p:cNvSpPr>
          <p:nvPr>
            <p:ph type="title"/>
          </p:nvPr>
        </p:nvSpPr>
        <p:spPr>
          <a:xfrm>
            <a:off x="831851" y="1519242"/>
            <a:ext cx="10515600" cy="1909758"/>
          </a:xfrm>
        </p:spPr>
        <p:txBody>
          <a:bodyPr anchor="b">
            <a:normAutofit/>
          </a:bodyPr>
          <a:lstStyle>
            <a:lvl1pPr>
              <a:defRPr sz="3600"/>
            </a:lvl1pPr>
          </a:lstStyle>
          <a:p>
            <a:r>
              <a:rPr lang="sv-SE"/>
              <a:t>Klicka här för att ändra mall för rubrikformat</a:t>
            </a:r>
            <a:endParaRPr lang="sv-SE" dirty="0"/>
          </a:p>
        </p:txBody>
      </p:sp>
      <p:sp>
        <p:nvSpPr>
          <p:cNvPr id="3" name="Text Placeholder 2">
            <a:extLst>
              <a:ext uri="{FF2B5EF4-FFF2-40B4-BE49-F238E27FC236}">
                <a16:creationId xmlns:a16="http://schemas.microsoft.com/office/drawing/2014/main" id="{380AD21B-931A-4064-8D73-165D96D916F3}"/>
              </a:ext>
            </a:extLst>
          </p:cNvPr>
          <p:cNvSpPr>
            <a:spLocks noGrp="1"/>
          </p:cNvSpPr>
          <p:nvPr>
            <p:ph type="body" idx="1"/>
          </p:nvPr>
        </p:nvSpPr>
        <p:spPr>
          <a:xfrm>
            <a:off x="831851" y="3502800"/>
            <a:ext cx="10515600" cy="2628000"/>
          </a:xfrm>
        </p:spPr>
        <p:txBody>
          <a:bodyPr/>
          <a:lstStyle>
            <a:lvl1pPr marL="0" indent="0">
              <a:lnSpc>
                <a:spcPct val="100000"/>
              </a:lnSpc>
              <a:buNone/>
              <a:defRPr sz="2400">
                <a:solidFill>
                  <a:schemeClr val="tx1"/>
                </a:solidFill>
              </a:defRPr>
            </a:lvl1pPr>
            <a:lvl2pPr marL="457167" indent="0">
              <a:buNone/>
              <a:defRPr sz="2000">
                <a:solidFill>
                  <a:schemeClr val="tx1">
                    <a:tint val="75000"/>
                  </a:schemeClr>
                </a:solidFill>
              </a:defRPr>
            </a:lvl2pPr>
            <a:lvl3pPr marL="914332" indent="0">
              <a:buNone/>
              <a:defRPr sz="1800">
                <a:solidFill>
                  <a:schemeClr val="tx1">
                    <a:tint val="75000"/>
                  </a:schemeClr>
                </a:solidFill>
              </a:defRPr>
            </a:lvl3pPr>
            <a:lvl4pPr marL="1371498" indent="0">
              <a:buNone/>
              <a:defRPr sz="1600">
                <a:solidFill>
                  <a:schemeClr val="tx1">
                    <a:tint val="75000"/>
                  </a:schemeClr>
                </a:solidFill>
              </a:defRPr>
            </a:lvl4pPr>
            <a:lvl5pPr marL="1828664" indent="0">
              <a:buNone/>
              <a:defRPr sz="1600">
                <a:solidFill>
                  <a:schemeClr val="tx1">
                    <a:tint val="75000"/>
                  </a:schemeClr>
                </a:solidFill>
              </a:defRPr>
            </a:lvl5pPr>
            <a:lvl6pPr marL="2285830" indent="0">
              <a:buNone/>
              <a:defRPr sz="1600">
                <a:solidFill>
                  <a:schemeClr val="tx1">
                    <a:tint val="75000"/>
                  </a:schemeClr>
                </a:solidFill>
              </a:defRPr>
            </a:lvl6pPr>
            <a:lvl7pPr marL="2742994" indent="0">
              <a:buNone/>
              <a:defRPr sz="1600">
                <a:solidFill>
                  <a:schemeClr val="tx1">
                    <a:tint val="75000"/>
                  </a:schemeClr>
                </a:solidFill>
              </a:defRPr>
            </a:lvl7pPr>
            <a:lvl8pPr marL="3200160" indent="0">
              <a:buNone/>
              <a:defRPr sz="1600">
                <a:solidFill>
                  <a:schemeClr val="tx1">
                    <a:tint val="75000"/>
                  </a:schemeClr>
                </a:solidFill>
              </a:defRPr>
            </a:lvl8pPr>
            <a:lvl9pPr marL="3657327" indent="0">
              <a:buNone/>
              <a:defRPr sz="1600">
                <a:solidFill>
                  <a:schemeClr val="tx1">
                    <a:tint val="75000"/>
                  </a:schemeClr>
                </a:solidFill>
              </a:defRPr>
            </a:lvl9pPr>
          </a:lstStyle>
          <a:p>
            <a:pPr lvl="0"/>
            <a:r>
              <a:rPr lang="sv-SE"/>
              <a:t>Klicka här för att ändra format på bakgrundstexten</a:t>
            </a:r>
          </a:p>
        </p:txBody>
      </p:sp>
      <p:sp>
        <p:nvSpPr>
          <p:cNvPr id="4" name="Date Placeholder 3">
            <a:extLst>
              <a:ext uri="{FF2B5EF4-FFF2-40B4-BE49-F238E27FC236}">
                <a16:creationId xmlns:a16="http://schemas.microsoft.com/office/drawing/2014/main" id="{9BD9D274-9D58-4C59-BF24-08319E8A8277}"/>
              </a:ext>
            </a:extLst>
          </p:cNvPr>
          <p:cNvSpPr>
            <a:spLocks noGrp="1"/>
          </p:cNvSpPr>
          <p:nvPr>
            <p:ph type="dt" sz="half" idx="10"/>
          </p:nvPr>
        </p:nvSpPr>
        <p:spPr/>
        <p:txBody>
          <a:bodyPr/>
          <a:lstStyle/>
          <a:p>
            <a:fld id="{1130E869-33E5-AA47-9215-FFB6D21BF7C7}" type="datetime1">
              <a:rPr lang="sv-SE" smtClean="0"/>
              <a:t>2026-08-14</a:t>
            </a:fld>
            <a:endParaRPr lang="sv-SE" dirty="0"/>
          </a:p>
        </p:txBody>
      </p:sp>
      <p:sp>
        <p:nvSpPr>
          <p:cNvPr id="5" name="Footer Placeholder 4">
            <a:extLst>
              <a:ext uri="{FF2B5EF4-FFF2-40B4-BE49-F238E27FC236}">
                <a16:creationId xmlns:a16="http://schemas.microsoft.com/office/drawing/2014/main" id="{A0AFF1B3-BEF7-476C-9C24-6F6824C23A59}"/>
              </a:ext>
            </a:extLst>
          </p:cNvPr>
          <p:cNvSpPr>
            <a:spLocks noGrp="1"/>
          </p:cNvSpPr>
          <p:nvPr>
            <p:ph type="ftr" sz="quarter" idx="11"/>
          </p:nvPr>
        </p:nvSpPr>
        <p:spPr/>
        <p:txBody>
          <a:bodyPr/>
          <a:lstStyle/>
          <a:p>
            <a:r>
              <a:rPr lang="sv-SE" dirty="0" err="1"/>
              <a:t>LiU</a:t>
            </a:r>
            <a:r>
              <a:rPr lang="sv-SE" dirty="0"/>
              <a:t> PowerPoint-mall</a:t>
            </a:r>
          </a:p>
        </p:txBody>
      </p:sp>
      <p:sp>
        <p:nvSpPr>
          <p:cNvPr id="6" name="Slide Number Placeholder 5">
            <a:extLst>
              <a:ext uri="{FF2B5EF4-FFF2-40B4-BE49-F238E27FC236}">
                <a16:creationId xmlns:a16="http://schemas.microsoft.com/office/drawing/2014/main" id="{85ADCECA-8742-4DDD-8038-0C0682EA7913}"/>
              </a:ext>
            </a:extLst>
          </p:cNvPr>
          <p:cNvSpPr>
            <a:spLocks noGrp="1"/>
          </p:cNvSpPr>
          <p:nvPr>
            <p:ph type="sldNum" sz="quarter" idx="12"/>
          </p:nvPr>
        </p:nvSpPr>
        <p:spPr/>
        <p:txBody>
          <a:bodyPr/>
          <a:lstStyle/>
          <a:p>
            <a:fld id="{1D05C8B6-EC5E-42D9-8D75-1E05D6428564}" type="slidenum">
              <a:rPr lang="sv-SE" smtClean="0"/>
              <a:t>‹#›</a:t>
            </a:fld>
            <a:endParaRPr lang="sv-SE"/>
          </a:p>
        </p:txBody>
      </p:sp>
      <p:pic>
        <p:nvPicPr>
          <p:cNvPr id="9" name="Picture 8">
            <a:extLst>
              <a:ext uri="{FF2B5EF4-FFF2-40B4-BE49-F238E27FC236}">
                <a16:creationId xmlns:a16="http://schemas.microsoft.com/office/drawing/2014/main" id="{FCFA31B6-BC02-4354-A1DB-49F7B0C933D9}"/>
              </a:ext>
            </a:extLst>
          </p:cNvPr>
          <p:cNvPicPr>
            <a:picLocks noChangeAspect="1"/>
          </p:cNvPicPr>
          <p:nvPr userDrawn="1"/>
        </p:nvPicPr>
        <p:blipFill>
          <a:blip r:embed="rId2">
            <a:lum bright="100000" contrast="100000"/>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pic>
        <p:nvPicPr>
          <p:cNvPr id="11" name="Picture 10" descr="Logotype">
            <a:extLst>
              <a:ext uri="{FF2B5EF4-FFF2-40B4-BE49-F238E27FC236}">
                <a16:creationId xmlns:a16="http://schemas.microsoft.com/office/drawing/2014/main" id="{7ABB9FFA-9B21-4C8C-AC48-62DD981503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1574033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D5F28-9CA8-4998-8631-C03E7886FE15}"/>
              </a:ext>
            </a:extLst>
          </p:cNvPr>
          <p:cNvSpPr>
            <a:spLocks noGrp="1"/>
          </p:cNvSpPr>
          <p:nvPr>
            <p:ph type="title"/>
          </p:nvPr>
        </p:nvSpPr>
        <p:spPr/>
        <p:txBody>
          <a:bodyPr/>
          <a:lstStyle/>
          <a:p>
            <a:r>
              <a:rPr lang="sv-SE"/>
              <a:t>Klicka här för att ändra mall för rubrikformat</a:t>
            </a:r>
            <a:endParaRPr lang="sv-SE" dirty="0"/>
          </a:p>
        </p:txBody>
      </p:sp>
      <p:sp>
        <p:nvSpPr>
          <p:cNvPr id="3" name="Content Placeholder 2">
            <a:extLst>
              <a:ext uri="{FF2B5EF4-FFF2-40B4-BE49-F238E27FC236}">
                <a16:creationId xmlns:a16="http://schemas.microsoft.com/office/drawing/2014/main" id="{F83CC860-BB16-4E0C-B870-8B2366E75AF0}"/>
              </a:ext>
            </a:extLst>
          </p:cNvPr>
          <p:cNvSpPr>
            <a:spLocks noGrp="1"/>
          </p:cNvSpPr>
          <p:nvPr>
            <p:ph idx="1"/>
          </p:nvPr>
        </p:nvSpPr>
        <p:spPr>
          <a:xfrm>
            <a:off x="838200" y="1825626"/>
            <a:ext cx="10515600" cy="4254337"/>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Date Placeholder 3">
            <a:extLst>
              <a:ext uri="{FF2B5EF4-FFF2-40B4-BE49-F238E27FC236}">
                <a16:creationId xmlns:a16="http://schemas.microsoft.com/office/drawing/2014/main" id="{FB2F96C9-5579-4CED-A338-A836AEE06E7E}"/>
              </a:ext>
            </a:extLst>
          </p:cNvPr>
          <p:cNvSpPr>
            <a:spLocks noGrp="1"/>
          </p:cNvSpPr>
          <p:nvPr>
            <p:ph type="dt" sz="half" idx="10"/>
          </p:nvPr>
        </p:nvSpPr>
        <p:spPr>
          <a:xfrm>
            <a:off x="8292263" y="0"/>
            <a:ext cx="2520000" cy="360000"/>
          </a:xfrm>
        </p:spPr>
        <p:txBody>
          <a:bodyPr/>
          <a:lstStyle/>
          <a:p>
            <a:fld id="{A0D3A54C-EB03-A244-88F0-70D5D8782B1B}" type="datetime1">
              <a:rPr lang="sv-SE" smtClean="0"/>
              <a:t>2026-08-14</a:t>
            </a:fld>
            <a:endParaRPr lang="sv-SE"/>
          </a:p>
        </p:txBody>
      </p:sp>
      <p:sp>
        <p:nvSpPr>
          <p:cNvPr id="5" name="Footer Placeholder 4">
            <a:extLst>
              <a:ext uri="{FF2B5EF4-FFF2-40B4-BE49-F238E27FC236}">
                <a16:creationId xmlns:a16="http://schemas.microsoft.com/office/drawing/2014/main" id="{835A41CD-1A6A-456B-BCAE-4B73471B30D0}"/>
              </a:ext>
            </a:extLst>
          </p:cNvPr>
          <p:cNvSpPr>
            <a:spLocks noGrp="1"/>
          </p:cNvSpPr>
          <p:nvPr>
            <p:ph type="ftr" sz="quarter" idx="11"/>
          </p:nvPr>
        </p:nvSpPr>
        <p:spPr/>
        <p:txBody>
          <a:bodyPr/>
          <a:lstStyle/>
          <a:p>
            <a:r>
              <a:rPr lang="sv-SE"/>
              <a:t>LiU PowerPoint-mall</a:t>
            </a:r>
          </a:p>
        </p:txBody>
      </p:sp>
      <p:sp>
        <p:nvSpPr>
          <p:cNvPr id="6" name="Slide Number Placeholder 5">
            <a:extLst>
              <a:ext uri="{FF2B5EF4-FFF2-40B4-BE49-F238E27FC236}">
                <a16:creationId xmlns:a16="http://schemas.microsoft.com/office/drawing/2014/main" id="{9E8AF9EE-7694-4BC1-BDBC-514D317EEE90}"/>
              </a:ext>
            </a:extLst>
          </p:cNvPr>
          <p:cNvSpPr>
            <a:spLocks noGrp="1"/>
          </p:cNvSpPr>
          <p:nvPr>
            <p:ph type="sldNum" sz="quarter" idx="12"/>
          </p:nvPr>
        </p:nvSpPr>
        <p:spPr>
          <a:xfrm>
            <a:off x="10812263" y="0"/>
            <a:ext cx="432000" cy="360000"/>
          </a:xfrm>
        </p:spPr>
        <p:txBody>
          <a:bodyPr/>
          <a:lstStyle/>
          <a:p>
            <a:fld id="{1D05C8B6-EC5E-42D9-8D75-1E05D6428564}" type="slidenum">
              <a:rPr lang="sv-SE" smtClean="0"/>
              <a:t>‹#›</a:t>
            </a:fld>
            <a:endParaRPr lang="sv-SE"/>
          </a:p>
        </p:txBody>
      </p:sp>
      <p:cxnSp>
        <p:nvCxnSpPr>
          <p:cNvPr id="9" name="Rak 5">
            <a:extLst>
              <a:ext uri="{FF2B5EF4-FFF2-40B4-BE49-F238E27FC236}">
                <a16:creationId xmlns:a16="http://schemas.microsoft.com/office/drawing/2014/main" id="{D2B6CEC0-7FA1-4DD6-9711-E98236C44181}"/>
              </a:ext>
            </a:extLst>
          </p:cNvPr>
          <p:cNvCxnSpPr>
            <a:cxnSpLocks/>
          </p:cNvCxnSpPr>
          <p:nvPr/>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20" name="Picture 19" descr="Logotype">
            <a:extLst>
              <a:ext uri="{FF2B5EF4-FFF2-40B4-BE49-F238E27FC236}">
                <a16:creationId xmlns:a16="http://schemas.microsoft.com/office/drawing/2014/main" id="{38E76754-54E4-4E46-A42B-165CB1D0435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2590897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5D60-9FEA-4061-AE29-F7A1A0AE668D}"/>
              </a:ext>
            </a:extLst>
          </p:cNvPr>
          <p:cNvSpPr>
            <a:spLocks noGrp="1"/>
          </p:cNvSpPr>
          <p:nvPr>
            <p:ph type="title"/>
          </p:nvPr>
        </p:nvSpPr>
        <p:spPr/>
        <p:txBody>
          <a:bodyPr/>
          <a:lstStyle/>
          <a:p>
            <a:r>
              <a:rPr lang="sv-SE"/>
              <a:t>Klicka här för att ändra mall för rubrikformat</a:t>
            </a:r>
            <a:endParaRPr lang="sv-SE" dirty="0"/>
          </a:p>
        </p:txBody>
      </p:sp>
      <p:sp>
        <p:nvSpPr>
          <p:cNvPr id="3" name="Content Placeholder 2">
            <a:extLst>
              <a:ext uri="{FF2B5EF4-FFF2-40B4-BE49-F238E27FC236}">
                <a16:creationId xmlns:a16="http://schemas.microsoft.com/office/drawing/2014/main" id="{79AD652D-D723-4261-9B8C-661B6699F950}"/>
              </a:ext>
            </a:extLst>
          </p:cNvPr>
          <p:cNvSpPr>
            <a:spLocks noGrp="1"/>
          </p:cNvSpPr>
          <p:nvPr>
            <p:ph sz="half" idx="1"/>
          </p:nvPr>
        </p:nvSpPr>
        <p:spPr>
          <a:xfrm>
            <a:off x="838200" y="1825629"/>
            <a:ext cx="5181600" cy="4241481"/>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Content Placeholder 3">
            <a:extLst>
              <a:ext uri="{FF2B5EF4-FFF2-40B4-BE49-F238E27FC236}">
                <a16:creationId xmlns:a16="http://schemas.microsoft.com/office/drawing/2014/main" id="{8D72E162-7D8A-446C-B6C3-D85896811443}"/>
              </a:ext>
            </a:extLst>
          </p:cNvPr>
          <p:cNvSpPr>
            <a:spLocks noGrp="1"/>
          </p:cNvSpPr>
          <p:nvPr>
            <p:ph sz="half" idx="2"/>
          </p:nvPr>
        </p:nvSpPr>
        <p:spPr>
          <a:xfrm>
            <a:off x="6172200" y="1825626"/>
            <a:ext cx="5181600" cy="4254337"/>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Date Placeholder 4">
            <a:extLst>
              <a:ext uri="{FF2B5EF4-FFF2-40B4-BE49-F238E27FC236}">
                <a16:creationId xmlns:a16="http://schemas.microsoft.com/office/drawing/2014/main" id="{C6CCDECF-AB46-421A-B3EA-954167E551C6}"/>
              </a:ext>
            </a:extLst>
          </p:cNvPr>
          <p:cNvSpPr>
            <a:spLocks noGrp="1"/>
          </p:cNvSpPr>
          <p:nvPr>
            <p:ph type="dt" sz="half" idx="10"/>
          </p:nvPr>
        </p:nvSpPr>
        <p:spPr/>
        <p:txBody>
          <a:bodyPr/>
          <a:lstStyle/>
          <a:p>
            <a:fld id="{8799C4C0-6F97-2E48-B093-E07FB97419C9}" type="datetime1">
              <a:rPr lang="sv-SE" smtClean="0"/>
              <a:t>2026-08-14</a:t>
            </a:fld>
            <a:endParaRPr lang="sv-SE"/>
          </a:p>
        </p:txBody>
      </p:sp>
      <p:sp>
        <p:nvSpPr>
          <p:cNvPr id="6" name="Footer Placeholder 5">
            <a:extLst>
              <a:ext uri="{FF2B5EF4-FFF2-40B4-BE49-F238E27FC236}">
                <a16:creationId xmlns:a16="http://schemas.microsoft.com/office/drawing/2014/main" id="{20FFB67D-8CC2-4E5B-BF93-6B7E5BF4B2AC}"/>
              </a:ext>
            </a:extLst>
          </p:cNvPr>
          <p:cNvSpPr>
            <a:spLocks noGrp="1"/>
          </p:cNvSpPr>
          <p:nvPr>
            <p:ph type="ftr" sz="quarter" idx="11"/>
          </p:nvPr>
        </p:nvSpPr>
        <p:spPr/>
        <p:txBody>
          <a:bodyPr/>
          <a:lstStyle/>
          <a:p>
            <a:r>
              <a:rPr lang="sv-SE"/>
              <a:t>LiU PowerPoint-mall</a:t>
            </a:r>
          </a:p>
        </p:txBody>
      </p:sp>
      <p:sp>
        <p:nvSpPr>
          <p:cNvPr id="7" name="Slide Number Placeholder 6">
            <a:extLst>
              <a:ext uri="{FF2B5EF4-FFF2-40B4-BE49-F238E27FC236}">
                <a16:creationId xmlns:a16="http://schemas.microsoft.com/office/drawing/2014/main" id="{3CAF80C1-A5DA-4E08-8CAE-B47DD97A3975}"/>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11" name="Rak 5">
            <a:extLst>
              <a:ext uri="{FF2B5EF4-FFF2-40B4-BE49-F238E27FC236}">
                <a16:creationId xmlns:a16="http://schemas.microsoft.com/office/drawing/2014/main" id="{1DBCDB3C-6D20-4691-BDE2-381FEEBC114C}"/>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12" name="Picture 11" descr="Logotype">
            <a:extLst>
              <a:ext uri="{FF2B5EF4-FFF2-40B4-BE49-F238E27FC236}">
                <a16:creationId xmlns:a16="http://schemas.microsoft.com/office/drawing/2014/main" id="{09F3A704-4A19-43BE-95E7-C2EE1D44AE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3810009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AC1DA-1DF7-4806-9BFE-693752D8E5AA}"/>
              </a:ext>
            </a:extLst>
          </p:cNvPr>
          <p:cNvSpPr>
            <a:spLocks noGrp="1"/>
          </p:cNvSpPr>
          <p:nvPr>
            <p:ph type="title"/>
          </p:nvPr>
        </p:nvSpPr>
        <p:spPr>
          <a:xfrm>
            <a:off x="839788" y="365129"/>
            <a:ext cx="10515600" cy="1325563"/>
          </a:xfrm>
        </p:spPr>
        <p:txBody>
          <a:bodyPr/>
          <a:lstStyle/>
          <a:p>
            <a:r>
              <a:rPr lang="sv-SE"/>
              <a:t>Klicka här för att ändra mall för rubrikformat</a:t>
            </a:r>
            <a:endParaRPr lang="sv-SE" dirty="0"/>
          </a:p>
        </p:txBody>
      </p:sp>
      <p:sp>
        <p:nvSpPr>
          <p:cNvPr id="3" name="Text Placeholder 2">
            <a:extLst>
              <a:ext uri="{FF2B5EF4-FFF2-40B4-BE49-F238E27FC236}">
                <a16:creationId xmlns:a16="http://schemas.microsoft.com/office/drawing/2014/main" id="{4E0AEAAB-6C1D-4159-B092-4584A8886AC8}"/>
              </a:ext>
            </a:extLst>
          </p:cNvPr>
          <p:cNvSpPr>
            <a:spLocks noGrp="1"/>
          </p:cNvSpPr>
          <p:nvPr>
            <p:ph type="body" idx="1"/>
          </p:nvPr>
        </p:nvSpPr>
        <p:spPr>
          <a:xfrm>
            <a:off x="839789" y="1681163"/>
            <a:ext cx="5157787" cy="823912"/>
          </a:xfrm>
        </p:spPr>
        <p:txBody>
          <a:bodyPr anchor="b">
            <a:normAutofit/>
          </a:bodyPr>
          <a:lstStyle>
            <a:lvl1pPr marL="0" indent="0">
              <a:buNone/>
              <a:defRPr sz="2800" b="1">
                <a:latin typeface="+mj-lt"/>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sv-SE"/>
              <a:t>Klicka här för att ändra format på bakgrundstexten</a:t>
            </a:r>
          </a:p>
        </p:txBody>
      </p:sp>
      <p:sp>
        <p:nvSpPr>
          <p:cNvPr id="4" name="Content Placeholder 3">
            <a:extLst>
              <a:ext uri="{FF2B5EF4-FFF2-40B4-BE49-F238E27FC236}">
                <a16:creationId xmlns:a16="http://schemas.microsoft.com/office/drawing/2014/main" id="{7B835E44-E48F-4B64-BC38-36AE1423EEC3}"/>
              </a:ext>
            </a:extLst>
          </p:cNvPr>
          <p:cNvSpPr>
            <a:spLocks noGrp="1"/>
          </p:cNvSpPr>
          <p:nvPr>
            <p:ph sz="half" idx="2"/>
          </p:nvPr>
        </p:nvSpPr>
        <p:spPr>
          <a:xfrm>
            <a:off x="839789" y="2505085"/>
            <a:ext cx="5157787" cy="3571673"/>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Text Placeholder 4">
            <a:extLst>
              <a:ext uri="{FF2B5EF4-FFF2-40B4-BE49-F238E27FC236}">
                <a16:creationId xmlns:a16="http://schemas.microsoft.com/office/drawing/2014/main" id="{CF40FBBF-9493-4795-A84B-B36E22050892}"/>
              </a:ext>
            </a:extLst>
          </p:cNvPr>
          <p:cNvSpPr>
            <a:spLocks noGrp="1"/>
          </p:cNvSpPr>
          <p:nvPr>
            <p:ph type="body" sz="quarter" idx="3"/>
          </p:nvPr>
        </p:nvSpPr>
        <p:spPr>
          <a:xfrm>
            <a:off x="6172203" y="1681163"/>
            <a:ext cx="5183188" cy="823912"/>
          </a:xfrm>
        </p:spPr>
        <p:txBody>
          <a:bodyPr anchor="b">
            <a:normAutofit/>
          </a:bodyPr>
          <a:lstStyle>
            <a:lvl1pPr marL="0" indent="0">
              <a:buNone/>
              <a:defRPr sz="2800" b="1">
                <a:latin typeface="+mj-lt"/>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sv-SE"/>
              <a:t>Klicka här för att ändra format på bakgrundstexten</a:t>
            </a:r>
          </a:p>
        </p:txBody>
      </p:sp>
      <p:sp>
        <p:nvSpPr>
          <p:cNvPr id="6" name="Content Placeholder 5">
            <a:extLst>
              <a:ext uri="{FF2B5EF4-FFF2-40B4-BE49-F238E27FC236}">
                <a16:creationId xmlns:a16="http://schemas.microsoft.com/office/drawing/2014/main" id="{BD7B4785-7E60-4E95-8686-807938974191}"/>
              </a:ext>
            </a:extLst>
          </p:cNvPr>
          <p:cNvSpPr>
            <a:spLocks noGrp="1"/>
          </p:cNvSpPr>
          <p:nvPr>
            <p:ph sz="quarter" idx="4"/>
          </p:nvPr>
        </p:nvSpPr>
        <p:spPr>
          <a:xfrm>
            <a:off x="6172203" y="2505085"/>
            <a:ext cx="5183188" cy="3568459"/>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Date Placeholder 6">
            <a:extLst>
              <a:ext uri="{FF2B5EF4-FFF2-40B4-BE49-F238E27FC236}">
                <a16:creationId xmlns:a16="http://schemas.microsoft.com/office/drawing/2014/main" id="{7352B86A-85B7-4456-A609-BB084D0B26B0}"/>
              </a:ext>
            </a:extLst>
          </p:cNvPr>
          <p:cNvSpPr>
            <a:spLocks noGrp="1"/>
          </p:cNvSpPr>
          <p:nvPr>
            <p:ph type="dt" sz="half" idx="10"/>
          </p:nvPr>
        </p:nvSpPr>
        <p:spPr/>
        <p:txBody>
          <a:bodyPr/>
          <a:lstStyle/>
          <a:p>
            <a:fld id="{6910F6FE-1EF1-3543-A93C-A13D5DBCD153}" type="datetime1">
              <a:rPr lang="sv-SE" smtClean="0"/>
              <a:t>2026-08-14</a:t>
            </a:fld>
            <a:endParaRPr lang="sv-SE"/>
          </a:p>
        </p:txBody>
      </p:sp>
      <p:sp>
        <p:nvSpPr>
          <p:cNvPr id="8" name="Footer Placeholder 7">
            <a:extLst>
              <a:ext uri="{FF2B5EF4-FFF2-40B4-BE49-F238E27FC236}">
                <a16:creationId xmlns:a16="http://schemas.microsoft.com/office/drawing/2014/main" id="{91C08846-8A71-4321-93F6-BFCE99CB4A5E}"/>
              </a:ext>
            </a:extLst>
          </p:cNvPr>
          <p:cNvSpPr>
            <a:spLocks noGrp="1"/>
          </p:cNvSpPr>
          <p:nvPr>
            <p:ph type="ftr" sz="quarter" idx="11"/>
          </p:nvPr>
        </p:nvSpPr>
        <p:spPr/>
        <p:txBody>
          <a:bodyPr/>
          <a:lstStyle/>
          <a:p>
            <a:r>
              <a:rPr lang="sv-SE"/>
              <a:t>LiU PowerPoint-mall</a:t>
            </a:r>
          </a:p>
        </p:txBody>
      </p:sp>
      <p:sp>
        <p:nvSpPr>
          <p:cNvPr id="9" name="Slide Number Placeholder 8">
            <a:extLst>
              <a:ext uri="{FF2B5EF4-FFF2-40B4-BE49-F238E27FC236}">
                <a16:creationId xmlns:a16="http://schemas.microsoft.com/office/drawing/2014/main" id="{3AB0CCA9-80F4-4FE7-B4FD-9FB654545F31}"/>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13" name="Rak 5">
            <a:extLst>
              <a:ext uri="{FF2B5EF4-FFF2-40B4-BE49-F238E27FC236}">
                <a16:creationId xmlns:a16="http://schemas.microsoft.com/office/drawing/2014/main" id="{EC927C92-6210-4B4D-895A-19AADBEF8F6E}"/>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14" name="Picture 13" descr="Logotype">
            <a:extLst>
              <a:ext uri="{FF2B5EF4-FFF2-40B4-BE49-F238E27FC236}">
                <a16:creationId xmlns:a16="http://schemas.microsoft.com/office/drawing/2014/main" id="{16070C61-E474-42D9-94A1-967A6D1BE7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546256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C3FE9-5F5B-413D-B4E8-BD7E2968FF45}"/>
              </a:ext>
            </a:extLst>
          </p:cNvPr>
          <p:cNvSpPr>
            <a:spLocks noGrp="1"/>
          </p:cNvSpPr>
          <p:nvPr>
            <p:ph type="title"/>
          </p:nvPr>
        </p:nvSpPr>
        <p:spPr/>
        <p:txBody>
          <a:bodyPr/>
          <a:lstStyle/>
          <a:p>
            <a:r>
              <a:rPr lang="sv-SE"/>
              <a:t>Klicka här för att ändra mall för rubrikformat</a:t>
            </a:r>
            <a:endParaRPr lang="sv-SE" dirty="0"/>
          </a:p>
        </p:txBody>
      </p:sp>
      <p:sp>
        <p:nvSpPr>
          <p:cNvPr id="3" name="Date Placeholder 2">
            <a:extLst>
              <a:ext uri="{FF2B5EF4-FFF2-40B4-BE49-F238E27FC236}">
                <a16:creationId xmlns:a16="http://schemas.microsoft.com/office/drawing/2014/main" id="{55082EEB-76C9-46A2-8992-24100BBA5F96}"/>
              </a:ext>
            </a:extLst>
          </p:cNvPr>
          <p:cNvSpPr>
            <a:spLocks noGrp="1"/>
          </p:cNvSpPr>
          <p:nvPr>
            <p:ph type="dt" sz="half" idx="10"/>
          </p:nvPr>
        </p:nvSpPr>
        <p:spPr/>
        <p:txBody>
          <a:bodyPr/>
          <a:lstStyle/>
          <a:p>
            <a:fld id="{DC60EFBD-E0CA-9D4E-9724-19DA9E74433A}" type="datetime1">
              <a:rPr lang="sv-SE" smtClean="0"/>
              <a:t>2026-08-14</a:t>
            </a:fld>
            <a:endParaRPr lang="sv-SE"/>
          </a:p>
        </p:txBody>
      </p:sp>
      <p:sp>
        <p:nvSpPr>
          <p:cNvPr id="4" name="Footer Placeholder 3">
            <a:extLst>
              <a:ext uri="{FF2B5EF4-FFF2-40B4-BE49-F238E27FC236}">
                <a16:creationId xmlns:a16="http://schemas.microsoft.com/office/drawing/2014/main" id="{771F3176-8332-460F-839F-8C36305CF839}"/>
              </a:ext>
            </a:extLst>
          </p:cNvPr>
          <p:cNvSpPr>
            <a:spLocks noGrp="1"/>
          </p:cNvSpPr>
          <p:nvPr>
            <p:ph type="ftr" sz="quarter" idx="11"/>
          </p:nvPr>
        </p:nvSpPr>
        <p:spPr/>
        <p:txBody>
          <a:bodyPr/>
          <a:lstStyle/>
          <a:p>
            <a:r>
              <a:rPr lang="sv-SE"/>
              <a:t>LiU PowerPoint-mall</a:t>
            </a:r>
          </a:p>
        </p:txBody>
      </p:sp>
      <p:sp>
        <p:nvSpPr>
          <p:cNvPr id="5" name="Slide Number Placeholder 4">
            <a:extLst>
              <a:ext uri="{FF2B5EF4-FFF2-40B4-BE49-F238E27FC236}">
                <a16:creationId xmlns:a16="http://schemas.microsoft.com/office/drawing/2014/main" id="{470BA3FD-78E6-4451-96E1-12B31AC3BAD8}"/>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9" name="Rak 5">
            <a:extLst>
              <a:ext uri="{FF2B5EF4-FFF2-40B4-BE49-F238E27FC236}">
                <a16:creationId xmlns:a16="http://schemas.microsoft.com/office/drawing/2014/main" id="{95DA7626-B115-4C4F-9B3C-FE5B663044E7}"/>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10" name="Picture 9" descr="Logotype">
            <a:extLst>
              <a:ext uri="{FF2B5EF4-FFF2-40B4-BE49-F238E27FC236}">
                <a16:creationId xmlns:a16="http://schemas.microsoft.com/office/drawing/2014/main" id="{981D80BE-49D3-48FC-AC64-622528B8A1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2198443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96CBC0-C319-4952-8F5C-99292872E293}"/>
              </a:ext>
            </a:extLst>
          </p:cNvPr>
          <p:cNvSpPr>
            <a:spLocks noGrp="1"/>
          </p:cNvSpPr>
          <p:nvPr>
            <p:ph type="dt" sz="half" idx="10"/>
          </p:nvPr>
        </p:nvSpPr>
        <p:spPr/>
        <p:txBody>
          <a:bodyPr/>
          <a:lstStyle/>
          <a:p>
            <a:fld id="{350CEA87-5627-084D-AE08-C5534DC614BD}" type="datetime1">
              <a:rPr lang="sv-SE" smtClean="0"/>
              <a:t>2026-08-14</a:t>
            </a:fld>
            <a:endParaRPr lang="sv-SE"/>
          </a:p>
        </p:txBody>
      </p:sp>
      <p:sp>
        <p:nvSpPr>
          <p:cNvPr id="3" name="Footer Placeholder 2">
            <a:extLst>
              <a:ext uri="{FF2B5EF4-FFF2-40B4-BE49-F238E27FC236}">
                <a16:creationId xmlns:a16="http://schemas.microsoft.com/office/drawing/2014/main" id="{EC66394A-EC6D-4B1F-8267-B06B10136441}"/>
              </a:ext>
            </a:extLst>
          </p:cNvPr>
          <p:cNvSpPr>
            <a:spLocks noGrp="1"/>
          </p:cNvSpPr>
          <p:nvPr>
            <p:ph type="ftr" sz="quarter" idx="11"/>
          </p:nvPr>
        </p:nvSpPr>
        <p:spPr/>
        <p:txBody>
          <a:bodyPr/>
          <a:lstStyle/>
          <a:p>
            <a:r>
              <a:rPr lang="sv-SE"/>
              <a:t>LiU PowerPoint-mall</a:t>
            </a:r>
          </a:p>
        </p:txBody>
      </p:sp>
      <p:sp>
        <p:nvSpPr>
          <p:cNvPr id="4" name="Slide Number Placeholder 3">
            <a:extLst>
              <a:ext uri="{FF2B5EF4-FFF2-40B4-BE49-F238E27FC236}">
                <a16:creationId xmlns:a16="http://schemas.microsoft.com/office/drawing/2014/main" id="{BD7DF935-E895-4D21-A182-6E15EDC728FD}"/>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8" name="Rak 5">
            <a:extLst>
              <a:ext uri="{FF2B5EF4-FFF2-40B4-BE49-F238E27FC236}">
                <a16:creationId xmlns:a16="http://schemas.microsoft.com/office/drawing/2014/main" id="{97E9F04A-B552-451B-920C-ED4546809656}"/>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9" name="Picture 8" descr="Logotype">
            <a:extLst>
              <a:ext uri="{FF2B5EF4-FFF2-40B4-BE49-F238E27FC236}">
                <a16:creationId xmlns:a16="http://schemas.microsoft.com/office/drawing/2014/main" id="{2EB1136A-B5C1-474E-856C-5B6E55AECA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2453934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980A2-67AA-45AE-A4A3-02C24D5D2D10}"/>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endParaRPr lang="sv-SE" dirty="0"/>
          </a:p>
        </p:txBody>
      </p:sp>
      <p:sp>
        <p:nvSpPr>
          <p:cNvPr id="3" name="Content Placeholder 2">
            <a:extLst>
              <a:ext uri="{FF2B5EF4-FFF2-40B4-BE49-F238E27FC236}">
                <a16:creationId xmlns:a16="http://schemas.microsoft.com/office/drawing/2014/main" id="{9B3FC7A9-016D-4F8D-95F8-AE268FFCD56E}"/>
              </a:ext>
            </a:extLst>
          </p:cNvPr>
          <p:cNvSpPr>
            <a:spLocks noGrp="1"/>
          </p:cNvSpPr>
          <p:nvPr>
            <p:ph idx="1"/>
          </p:nvPr>
        </p:nvSpPr>
        <p:spPr>
          <a:xfrm>
            <a:off x="5183188" y="987429"/>
            <a:ext cx="6172200" cy="5092533"/>
          </a:xfrm>
        </p:spPr>
        <p:txBody>
          <a:bodyPr/>
          <a:lstStyle>
            <a:lvl1pPr>
              <a:lnSpc>
                <a:spcPct val="100000"/>
              </a:lnSpc>
              <a:defRPr sz="2800"/>
            </a:lvl1pPr>
            <a:lvl2pPr>
              <a:lnSpc>
                <a:spcPct val="100000"/>
              </a:lnSpc>
              <a:defRPr sz="2400"/>
            </a:lvl2pPr>
            <a:lvl3pPr>
              <a:lnSpc>
                <a:spcPct val="100000"/>
              </a:lnSpc>
              <a:defRPr sz="2000"/>
            </a:lvl3pPr>
            <a:lvl4pPr>
              <a:lnSpc>
                <a:spcPct val="100000"/>
              </a:lnSpc>
              <a:defRPr sz="1800"/>
            </a:lvl4pPr>
            <a:lvl5pPr>
              <a:lnSpc>
                <a:spcPct val="100000"/>
              </a:lnSpc>
              <a:defRPr sz="18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Text Placeholder 3">
            <a:extLst>
              <a:ext uri="{FF2B5EF4-FFF2-40B4-BE49-F238E27FC236}">
                <a16:creationId xmlns:a16="http://schemas.microsoft.com/office/drawing/2014/main" id="{1B9E2521-9433-4ED7-A38E-EB976F0B35CD}"/>
              </a:ext>
            </a:extLst>
          </p:cNvPr>
          <p:cNvSpPr>
            <a:spLocks noGrp="1"/>
          </p:cNvSpPr>
          <p:nvPr>
            <p:ph type="body" sz="half" idx="2"/>
          </p:nvPr>
        </p:nvSpPr>
        <p:spPr>
          <a:xfrm>
            <a:off x="839788" y="2057402"/>
            <a:ext cx="3932237" cy="4022563"/>
          </a:xfrm>
        </p:spPr>
        <p:txBody>
          <a:bodyPr/>
          <a:lstStyle>
            <a:lvl1pPr marL="0" indent="0">
              <a:lnSpc>
                <a:spcPct val="100000"/>
              </a:lnSpc>
              <a:buNone/>
              <a:defRPr sz="1600"/>
            </a:lvl1pPr>
            <a:lvl2pPr marL="457167" indent="0">
              <a:buNone/>
              <a:defRPr sz="1400"/>
            </a:lvl2pPr>
            <a:lvl3pPr marL="914332" indent="0">
              <a:buNone/>
              <a:defRPr sz="1200"/>
            </a:lvl3pPr>
            <a:lvl4pPr marL="1371498" indent="0">
              <a:buNone/>
              <a:defRPr sz="1000"/>
            </a:lvl4pPr>
            <a:lvl5pPr marL="1828664" indent="0">
              <a:buNone/>
              <a:defRPr sz="1000"/>
            </a:lvl5pPr>
            <a:lvl6pPr marL="2285830" indent="0">
              <a:buNone/>
              <a:defRPr sz="1000"/>
            </a:lvl6pPr>
            <a:lvl7pPr marL="2742994" indent="0">
              <a:buNone/>
              <a:defRPr sz="1000"/>
            </a:lvl7pPr>
            <a:lvl8pPr marL="3200160" indent="0">
              <a:buNone/>
              <a:defRPr sz="1000"/>
            </a:lvl8pPr>
            <a:lvl9pPr marL="3657327" indent="0">
              <a:buNone/>
              <a:defRPr sz="1000"/>
            </a:lvl9pPr>
          </a:lstStyle>
          <a:p>
            <a:pPr lvl="0"/>
            <a:r>
              <a:rPr lang="sv-SE"/>
              <a:t>Klicka här för att ändra format på bakgrundstexten</a:t>
            </a:r>
          </a:p>
        </p:txBody>
      </p:sp>
      <p:sp>
        <p:nvSpPr>
          <p:cNvPr id="5" name="Date Placeholder 4">
            <a:extLst>
              <a:ext uri="{FF2B5EF4-FFF2-40B4-BE49-F238E27FC236}">
                <a16:creationId xmlns:a16="http://schemas.microsoft.com/office/drawing/2014/main" id="{3ADAEBBB-5F59-4CE5-8F95-88A1C1885396}"/>
              </a:ext>
            </a:extLst>
          </p:cNvPr>
          <p:cNvSpPr>
            <a:spLocks noGrp="1"/>
          </p:cNvSpPr>
          <p:nvPr>
            <p:ph type="dt" sz="half" idx="10"/>
          </p:nvPr>
        </p:nvSpPr>
        <p:spPr/>
        <p:txBody>
          <a:bodyPr/>
          <a:lstStyle/>
          <a:p>
            <a:fld id="{87AB5AB5-DF39-3E46-90CF-6EF276B06A93}" type="datetime1">
              <a:rPr lang="sv-SE" smtClean="0"/>
              <a:t>2026-08-14</a:t>
            </a:fld>
            <a:endParaRPr lang="sv-SE"/>
          </a:p>
        </p:txBody>
      </p:sp>
      <p:sp>
        <p:nvSpPr>
          <p:cNvPr id="6" name="Footer Placeholder 5">
            <a:extLst>
              <a:ext uri="{FF2B5EF4-FFF2-40B4-BE49-F238E27FC236}">
                <a16:creationId xmlns:a16="http://schemas.microsoft.com/office/drawing/2014/main" id="{052D4F3F-4FD6-423B-8630-8675366330DD}"/>
              </a:ext>
            </a:extLst>
          </p:cNvPr>
          <p:cNvSpPr>
            <a:spLocks noGrp="1"/>
          </p:cNvSpPr>
          <p:nvPr>
            <p:ph type="ftr" sz="quarter" idx="11"/>
          </p:nvPr>
        </p:nvSpPr>
        <p:spPr/>
        <p:txBody>
          <a:bodyPr/>
          <a:lstStyle/>
          <a:p>
            <a:r>
              <a:rPr lang="sv-SE"/>
              <a:t>LiU PowerPoint-mall</a:t>
            </a:r>
          </a:p>
        </p:txBody>
      </p:sp>
      <p:sp>
        <p:nvSpPr>
          <p:cNvPr id="7" name="Slide Number Placeholder 6">
            <a:extLst>
              <a:ext uri="{FF2B5EF4-FFF2-40B4-BE49-F238E27FC236}">
                <a16:creationId xmlns:a16="http://schemas.microsoft.com/office/drawing/2014/main" id="{BFE6012F-A692-4BBB-B0E2-A40D6C39170B}"/>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26" name="Rak 5">
            <a:extLst>
              <a:ext uri="{FF2B5EF4-FFF2-40B4-BE49-F238E27FC236}">
                <a16:creationId xmlns:a16="http://schemas.microsoft.com/office/drawing/2014/main" id="{125440BF-FF8E-4F55-AC91-862AB2B62D8D}"/>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27" name="Picture 26" descr="Logotype">
            <a:extLst>
              <a:ext uri="{FF2B5EF4-FFF2-40B4-BE49-F238E27FC236}">
                <a16:creationId xmlns:a16="http://schemas.microsoft.com/office/drawing/2014/main" id="{D90BB542-B2DE-4722-88B8-0ED2E3A963B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420427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48F90-6F0B-4082-A03A-25C0D0EEE64B}"/>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endParaRPr lang="sv-SE" dirty="0"/>
          </a:p>
        </p:txBody>
      </p:sp>
      <p:sp>
        <p:nvSpPr>
          <p:cNvPr id="3" name="Picture Placeholder 2">
            <a:extLst>
              <a:ext uri="{FF2B5EF4-FFF2-40B4-BE49-F238E27FC236}">
                <a16:creationId xmlns:a16="http://schemas.microsoft.com/office/drawing/2014/main" id="{1BBE1322-944E-410B-A503-071D16B244F1}"/>
              </a:ext>
            </a:extLst>
          </p:cNvPr>
          <p:cNvSpPr>
            <a:spLocks noGrp="1"/>
          </p:cNvSpPr>
          <p:nvPr>
            <p:ph type="pic" idx="1"/>
          </p:nvPr>
        </p:nvSpPr>
        <p:spPr>
          <a:xfrm>
            <a:off x="5183188" y="987429"/>
            <a:ext cx="6172200" cy="5092533"/>
          </a:xfrm>
        </p:spPr>
        <p:txBody>
          <a:bodyPr>
            <a:normAutofit/>
          </a:bodyPr>
          <a:lstStyle>
            <a:lvl1pPr marL="0" indent="0">
              <a:buNone/>
              <a:defRPr sz="2800"/>
            </a:lvl1pPr>
            <a:lvl2pPr marL="457167" indent="0">
              <a:buNone/>
              <a:defRPr sz="2800"/>
            </a:lvl2pPr>
            <a:lvl3pPr marL="914332" indent="0">
              <a:buNone/>
              <a:defRPr sz="2400"/>
            </a:lvl3pPr>
            <a:lvl4pPr marL="1371498" indent="0">
              <a:buNone/>
              <a:defRPr sz="2000"/>
            </a:lvl4pPr>
            <a:lvl5pPr marL="1828664" indent="0">
              <a:buNone/>
              <a:defRPr sz="2000"/>
            </a:lvl5pPr>
            <a:lvl6pPr marL="2285830" indent="0">
              <a:buNone/>
              <a:defRPr sz="2000"/>
            </a:lvl6pPr>
            <a:lvl7pPr marL="2742994" indent="0">
              <a:buNone/>
              <a:defRPr sz="2000"/>
            </a:lvl7pPr>
            <a:lvl8pPr marL="3200160" indent="0">
              <a:buNone/>
              <a:defRPr sz="2000"/>
            </a:lvl8pPr>
            <a:lvl9pPr marL="3657327" indent="0">
              <a:buNone/>
              <a:defRPr sz="2000"/>
            </a:lvl9pPr>
          </a:lstStyle>
          <a:p>
            <a:r>
              <a:rPr lang="sv-SE"/>
              <a:t>Klicka på ikonen för att lägga till en bild</a:t>
            </a:r>
            <a:endParaRPr lang="sv-SE" dirty="0"/>
          </a:p>
        </p:txBody>
      </p:sp>
      <p:sp>
        <p:nvSpPr>
          <p:cNvPr id="4" name="Text Placeholder 3">
            <a:extLst>
              <a:ext uri="{FF2B5EF4-FFF2-40B4-BE49-F238E27FC236}">
                <a16:creationId xmlns:a16="http://schemas.microsoft.com/office/drawing/2014/main" id="{D396F69F-E2CD-4CAC-B28E-04F7F59CDF7B}"/>
              </a:ext>
            </a:extLst>
          </p:cNvPr>
          <p:cNvSpPr>
            <a:spLocks noGrp="1"/>
          </p:cNvSpPr>
          <p:nvPr>
            <p:ph type="body" sz="half" idx="2"/>
          </p:nvPr>
        </p:nvSpPr>
        <p:spPr>
          <a:xfrm>
            <a:off x="839788" y="2057402"/>
            <a:ext cx="3932237" cy="4022563"/>
          </a:xfrm>
        </p:spPr>
        <p:txBody>
          <a:bodyPr/>
          <a:lstStyle>
            <a:lvl1pPr marL="0" indent="0">
              <a:lnSpc>
                <a:spcPct val="100000"/>
              </a:lnSpc>
              <a:buNone/>
              <a:defRPr sz="1600"/>
            </a:lvl1pPr>
            <a:lvl2pPr marL="457167" indent="0">
              <a:buNone/>
              <a:defRPr sz="1400"/>
            </a:lvl2pPr>
            <a:lvl3pPr marL="914332" indent="0">
              <a:buNone/>
              <a:defRPr sz="1200"/>
            </a:lvl3pPr>
            <a:lvl4pPr marL="1371498" indent="0">
              <a:buNone/>
              <a:defRPr sz="1000"/>
            </a:lvl4pPr>
            <a:lvl5pPr marL="1828664" indent="0">
              <a:buNone/>
              <a:defRPr sz="1000"/>
            </a:lvl5pPr>
            <a:lvl6pPr marL="2285830" indent="0">
              <a:buNone/>
              <a:defRPr sz="1000"/>
            </a:lvl6pPr>
            <a:lvl7pPr marL="2742994" indent="0">
              <a:buNone/>
              <a:defRPr sz="1000"/>
            </a:lvl7pPr>
            <a:lvl8pPr marL="3200160" indent="0">
              <a:buNone/>
              <a:defRPr sz="1000"/>
            </a:lvl8pPr>
            <a:lvl9pPr marL="3657327" indent="0">
              <a:buNone/>
              <a:defRPr sz="1000"/>
            </a:lvl9pPr>
          </a:lstStyle>
          <a:p>
            <a:pPr lvl="0"/>
            <a:r>
              <a:rPr lang="sv-SE"/>
              <a:t>Klicka här för att ändra format på bakgrundstexten</a:t>
            </a:r>
          </a:p>
        </p:txBody>
      </p:sp>
      <p:sp>
        <p:nvSpPr>
          <p:cNvPr id="5" name="Date Placeholder 4">
            <a:extLst>
              <a:ext uri="{FF2B5EF4-FFF2-40B4-BE49-F238E27FC236}">
                <a16:creationId xmlns:a16="http://schemas.microsoft.com/office/drawing/2014/main" id="{D0D6119C-D6E1-438D-B01E-CF6E63D023A2}"/>
              </a:ext>
            </a:extLst>
          </p:cNvPr>
          <p:cNvSpPr>
            <a:spLocks noGrp="1"/>
          </p:cNvSpPr>
          <p:nvPr>
            <p:ph type="dt" sz="half" idx="10"/>
          </p:nvPr>
        </p:nvSpPr>
        <p:spPr/>
        <p:txBody>
          <a:bodyPr/>
          <a:lstStyle/>
          <a:p>
            <a:fld id="{F12634F6-C518-8447-9BCD-875F25BBAC2E}" type="datetime1">
              <a:rPr lang="sv-SE" smtClean="0"/>
              <a:t>2026-08-14</a:t>
            </a:fld>
            <a:endParaRPr lang="sv-SE"/>
          </a:p>
        </p:txBody>
      </p:sp>
      <p:sp>
        <p:nvSpPr>
          <p:cNvPr id="6" name="Footer Placeholder 5">
            <a:extLst>
              <a:ext uri="{FF2B5EF4-FFF2-40B4-BE49-F238E27FC236}">
                <a16:creationId xmlns:a16="http://schemas.microsoft.com/office/drawing/2014/main" id="{F0D2FECA-0FDF-4E93-B1B1-6CF623CF2A1B}"/>
              </a:ext>
            </a:extLst>
          </p:cNvPr>
          <p:cNvSpPr>
            <a:spLocks noGrp="1"/>
          </p:cNvSpPr>
          <p:nvPr>
            <p:ph type="ftr" sz="quarter" idx="11"/>
          </p:nvPr>
        </p:nvSpPr>
        <p:spPr/>
        <p:txBody>
          <a:bodyPr/>
          <a:lstStyle/>
          <a:p>
            <a:r>
              <a:rPr lang="sv-SE"/>
              <a:t>LiU PowerPoint-mall</a:t>
            </a:r>
          </a:p>
        </p:txBody>
      </p:sp>
      <p:sp>
        <p:nvSpPr>
          <p:cNvPr id="7" name="Slide Number Placeholder 6">
            <a:extLst>
              <a:ext uri="{FF2B5EF4-FFF2-40B4-BE49-F238E27FC236}">
                <a16:creationId xmlns:a16="http://schemas.microsoft.com/office/drawing/2014/main" id="{86155D90-D9E3-425D-B3DC-406845F9C0F6}"/>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8" name="Rak 5">
            <a:extLst>
              <a:ext uri="{FF2B5EF4-FFF2-40B4-BE49-F238E27FC236}">
                <a16:creationId xmlns:a16="http://schemas.microsoft.com/office/drawing/2014/main" id="{65E233A8-C457-415A-B25B-AC4916975090}"/>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9" name="Picture 8" descr="Logotype">
            <a:extLst>
              <a:ext uri="{FF2B5EF4-FFF2-40B4-BE49-F238E27FC236}">
                <a16:creationId xmlns:a16="http://schemas.microsoft.com/office/drawing/2014/main" id="{C1102840-461E-4176-9749-A28A0655AFC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13764772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37040-A9FD-4D9F-927E-3D89FFE81C35}"/>
              </a:ext>
            </a:extLst>
          </p:cNvPr>
          <p:cNvSpPr>
            <a:spLocks noGrp="1"/>
          </p:cNvSpPr>
          <p:nvPr>
            <p:ph type="title"/>
          </p:nvPr>
        </p:nvSpPr>
        <p:spPr/>
        <p:txBody>
          <a:bodyPr/>
          <a:lstStyle/>
          <a:p>
            <a:r>
              <a:rPr lang="sv-SE"/>
              <a:t>Klicka här för att ändra mall för rubrikformat</a:t>
            </a:r>
            <a:endParaRPr lang="sv-SE" dirty="0"/>
          </a:p>
        </p:txBody>
      </p:sp>
      <p:sp>
        <p:nvSpPr>
          <p:cNvPr id="3" name="Vertical Text Placeholder 2">
            <a:extLst>
              <a:ext uri="{FF2B5EF4-FFF2-40B4-BE49-F238E27FC236}">
                <a16:creationId xmlns:a16="http://schemas.microsoft.com/office/drawing/2014/main" id="{303F4497-9EDB-4DEA-8405-69C17F3ABC86}"/>
              </a:ext>
            </a:extLst>
          </p:cNvPr>
          <p:cNvSpPr>
            <a:spLocks noGrp="1"/>
          </p:cNvSpPr>
          <p:nvPr>
            <p:ph type="body" orient="vert" idx="1"/>
          </p:nvPr>
        </p:nvSpPr>
        <p:spPr/>
        <p:txBody>
          <a:bodyPr vert="eaVert"/>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Date Placeholder 3">
            <a:extLst>
              <a:ext uri="{FF2B5EF4-FFF2-40B4-BE49-F238E27FC236}">
                <a16:creationId xmlns:a16="http://schemas.microsoft.com/office/drawing/2014/main" id="{E02985C7-46FC-4066-B9D3-B0D0DB8037A9}"/>
              </a:ext>
            </a:extLst>
          </p:cNvPr>
          <p:cNvSpPr>
            <a:spLocks noGrp="1"/>
          </p:cNvSpPr>
          <p:nvPr>
            <p:ph type="dt" sz="half" idx="10"/>
          </p:nvPr>
        </p:nvSpPr>
        <p:spPr/>
        <p:txBody>
          <a:bodyPr/>
          <a:lstStyle/>
          <a:p>
            <a:fld id="{2517F516-837E-3C40-BC80-453250E5C1D6}" type="datetime1">
              <a:rPr lang="sv-SE" smtClean="0"/>
              <a:t>2026-08-14</a:t>
            </a:fld>
            <a:endParaRPr lang="sv-SE"/>
          </a:p>
        </p:txBody>
      </p:sp>
      <p:sp>
        <p:nvSpPr>
          <p:cNvPr id="5" name="Footer Placeholder 4">
            <a:extLst>
              <a:ext uri="{FF2B5EF4-FFF2-40B4-BE49-F238E27FC236}">
                <a16:creationId xmlns:a16="http://schemas.microsoft.com/office/drawing/2014/main" id="{CCD83B8B-54A4-4A15-BB63-FCDC3A44F50E}"/>
              </a:ext>
            </a:extLst>
          </p:cNvPr>
          <p:cNvSpPr>
            <a:spLocks noGrp="1"/>
          </p:cNvSpPr>
          <p:nvPr>
            <p:ph type="ftr" sz="quarter" idx="11"/>
          </p:nvPr>
        </p:nvSpPr>
        <p:spPr/>
        <p:txBody>
          <a:bodyPr/>
          <a:lstStyle/>
          <a:p>
            <a:r>
              <a:rPr lang="sv-SE"/>
              <a:t>LiU PowerPoint-mall</a:t>
            </a:r>
          </a:p>
        </p:txBody>
      </p:sp>
      <p:sp>
        <p:nvSpPr>
          <p:cNvPr id="6" name="Slide Number Placeholder 5">
            <a:extLst>
              <a:ext uri="{FF2B5EF4-FFF2-40B4-BE49-F238E27FC236}">
                <a16:creationId xmlns:a16="http://schemas.microsoft.com/office/drawing/2014/main" id="{18F9CEAC-1427-4BEA-8982-30CAE04DC3CA}"/>
              </a:ext>
            </a:extLst>
          </p:cNvPr>
          <p:cNvSpPr>
            <a:spLocks noGrp="1"/>
          </p:cNvSpPr>
          <p:nvPr>
            <p:ph type="sldNum" sz="quarter" idx="12"/>
          </p:nvPr>
        </p:nvSpPr>
        <p:spPr/>
        <p:txBody>
          <a:bodyPr/>
          <a:lstStyle/>
          <a:p>
            <a:fld id="{1D05C8B6-EC5E-42D9-8D75-1E05D6428564}" type="slidenum">
              <a:rPr lang="sv-SE" smtClean="0"/>
              <a:t>‹#›</a:t>
            </a:fld>
            <a:endParaRPr lang="sv-SE"/>
          </a:p>
        </p:txBody>
      </p:sp>
    </p:spTree>
    <p:extLst>
      <p:ext uri="{BB962C8B-B14F-4D97-AF65-F5344CB8AC3E}">
        <p14:creationId xmlns:p14="http://schemas.microsoft.com/office/powerpoint/2010/main" val="3377098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AB31E45-D6F3-4F73-BEDF-5BEDAFC5A51E}"/>
              </a:ext>
            </a:extLst>
          </p:cNvPr>
          <p:cNvSpPr>
            <a:spLocks noGrp="1"/>
          </p:cNvSpPr>
          <p:nvPr>
            <p:ph type="title" orient="vert"/>
          </p:nvPr>
        </p:nvSpPr>
        <p:spPr>
          <a:xfrm>
            <a:off x="8724902" y="365125"/>
            <a:ext cx="2628900" cy="5811838"/>
          </a:xfrm>
        </p:spPr>
        <p:txBody>
          <a:bodyPr vert="eaVert"/>
          <a:lstStyle/>
          <a:p>
            <a:r>
              <a:rPr lang="sv-SE"/>
              <a:t>Klicka här för att ändra mall för rubrikformat</a:t>
            </a:r>
          </a:p>
        </p:txBody>
      </p:sp>
      <p:sp>
        <p:nvSpPr>
          <p:cNvPr id="3" name="Vertical Text Placeholder 2">
            <a:extLst>
              <a:ext uri="{FF2B5EF4-FFF2-40B4-BE49-F238E27FC236}">
                <a16:creationId xmlns:a16="http://schemas.microsoft.com/office/drawing/2014/main" id="{237266AE-17DB-428F-A2F6-8D0CA1386FDC}"/>
              </a:ext>
            </a:extLst>
          </p:cNvPr>
          <p:cNvSpPr>
            <a:spLocks noGrp="1"/>
          </p:cNvSpPr>
          <p:nvPr>
            <p:ph type="body" orient="vert" idx="1"/>
          </p:nvPr>
        </p:nvSpPr>
        <p:spPr>
          <a:xfrm>
            <a:off x="838203" y="365125"/>
            <a:ext cx="7734300" cy="5811838"/>
          </a:xfrm>
        </p:spPr>
        <p:txBody>
          <a:bodyPr vert="eaVert"/>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Date Placeholder 3">
            <a:extLst>
              <a:ext uri="{FF2B5EF4-FFF2-40B4-BE49-F238E27FC236}">
                <a16:creationId xmlns:a16="http://schemas.microsoft.com/office/drawing/2014/main" id="{AEF4654A-FDE6-4601-9D75-FA956B136DD2}"/>
              </a:ext>
            </a:extLst>
          </p:cNvPr>
          <p:cNvSpPr>
            <a:spLocks noGrp="1"/>
          </p:cNvSpPr>
          <p:nvPr>
            <p:ph type="dt" sz="half" idx="10"/>
          </p:nvPr>
        </p:nvSpPr>
        <p:spPr>
          <a:xfrm rot="5400000">
            <a:off x="11103000" y="5049000"/>
            <a:ext cx="1818000" cy="360000"/>
          </a:xfrm>
        </p:spPr>
        <p:txBody>
          <a:bodyPr/>
          <a:lstStyle/>
          <a:p>
            <a:fld id="{EE4A903A-F2D3-A242-8BFD-1882D26C2CAA}" type="datetime1">
              <a:rPr lang="sv-SE" smtClean="0"/>
              <a:t>2026-08-14</a:t>
            </a:fld>
            <a:endParaRPr lang="sv-SE"/>
          </a:p>
        </p:txBody>
      </p:sp>
      <p:sp>
        <p:nvSpPr>
          <p:cNvPr id="5" name="Footer Placeholder 4">
            <a:extLst>
              <a:ext uri="{FF2B5EF4-FFF2-40B4-BE49-F238E27FC236}">
                <a16:creationId xmlns:a16="http://schemas.microsoft.com/office/drawing/2014/main" id="{74C8F030-2FCB-40E4-B64D-2629C80F11C6}"/>
              </a:ext>
            </a:extLst>
          </p:cNvPr>
          <p:cNvSpPr>
            <a:spLocks noGrp="1"/>
          </p:cNvSpPr>
          <p:nvPr>
            <p:ph type="ftr" sz="quarter" idx="11"/>
          </p:nvPr>
        </p:nvSpPr>
        <p:spPr>
          <a:xfrm rot="5400000">
            <a:off x="9852000" y="1980000"/>
            <a:ext cx="4320000" cy="360000"/>
          </a:xfrm>
        </p:spPr>
        <p:txBody>
          <a:bodyPr lIns="180000"/>
          <a:lstStyle/>
          <a:p>
            <a:r>
              <a:rPr lang="sv-SE"/>
              <a:t>LiU PowerPoint-mall</a:t>
            </a:r>
          </a:p>
        </p:txBody>
      </p:sp>
      <p:sp>
        <p:nvSpPr>
          <p:cNvPr id="6" name="Slide Number Placeholder 5">
            <a:extLst>
              <a:ext uri="{FF2B5EF4-FFF2-40B4-BE49-F238E27FC236}">
                <a16:creationId xmlns:a16="http://schemas.microsoft.com/office/drawing/2014/main" id="{906C8C35-D10B-42B0-92F4-58D676FE1049}"/>
              </a:ext>
            </a:extLst>
          </p:cNvPr>
          <p:cNvSpPr>
            <a:spLocks noGrp="1"/>
          </p:cNvSpPr>
          <p:nvPr>
            <p:ph type="sldNum" sz="quarter" idx="12"/>
          </p:nvPr>
        </p:nvSpPr>
        <p:spPr>
          <a:xfrm rot="5400000">
            <a:off x="11652000" y="6318000"/>
            <a:ext cx="720000" cy="360000"/>
          </a:xfrm>
        </p:spPr>
        <p:txBody>
          <a:bodyPr rIns="180000"/>
          <a:lstStyle/>
          <a:p>
            <a:fld id="{1D05C8B6-EC5E-42D9-8D75-1E05D6428564}" type="slidenum">
              <a:rPr lang="sv-SE" smtClean="0"/>
              <a:t>‹#›</a:t>
            </a:fld>
            <a:endParaRPr lang="sv-SE"/>
          </a:p>
        </p:txBody>
      </p:sp>
    </p:spTree>
    <p:extLst>
      <p:ext uri="{BB962C8B-B14F-4D97-AF65-F5344CB8AC3E}">
        <p14:creationId xmlns:p14="http://schemas.microsoft.com/office/powerpoint/2010/main" val="6661388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l">
              <a:defRPr sz="6000">
                <a:solidFill>
                  <a:schemeClr val="bg1"/>
                </a:solidFill>
              </a:defRPr>
            </a:lvl1pPr>
          </a:lstStyle>
          <a:p>
            <a:r>
              <a:rPr lang="en-US" dirty="0"/>
              <a:t>Click to edit Master title style</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10"/>
            <a:ext cx="9144000" cy="1828801"/>
          </a:xfrm>
        </p:spPr>
        <p:txBody>
          <a:bodyPr>
            <a:noAutofit/>
          </a:bodyPr>
          <a:lstStyle>
            <a:lvl1pPr marL="0" indent="0" algn="l">
              <a:buNone/>
              <a:defRPr sz="2400">
                <a:solidFill>
                  <a:schemeClr val="bg1"/>
                </a:solidFill>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en-US" dirty="0"/>
              <a:t>Click to edit Master subtitle style</a:t>
            </a:r>
            <a:endParaRPr lang="sv-SE" dirty="0"/>
          </a:p>
        </p:txBody>
      </p:sp>
      <p:pic>
        <p:nvPicPr>
          <p:cNvPr id="5" name="Picture 4" descr="Logotype">
            <a:extLst>
              <a:ext uri="{FF2B5EF4-FFF2-40B4-BE49-F238E27FC236}">
                <a16:creationId xmlns:a16="http://schemas.microsoft.com/office/drawing/2014/main" id="{34C1FC9A-6C84-107E-0F26-9E68CB57F6A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73" y="5610253"/>
            <a:ext cx="3380235" cy="1195200"/>
          </a:xfrm>
          <a:prstGeom prst="rect">
            <a:avLst/>
          </a:prstGeom>
        </p:spPr>
      </p:pic>
    </p:spTree>
    <p:extLst>
      <p:ext uri="{BB962C8B-B14F-4D97-AF65-F5344CB8AC3E}">
        <p14:creationId xmlns:p14="http://schemas.microsoft.com/office/powerpoint/2010/main" val="35055502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Avslu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ctr">
              <a:defRPr sz="2400">
                <a:solidFill>
                  <a:schemeClr val="bg1"/>
                </a:solidFill>
              </a:defRPr>
            </a:lvl1pPr>
          </a:lstStyle>
          <a:p>
            <a:r>
              <a:rPr lang="en-US"/>
              <a:t>Click to edit Master title style</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00"/>
            <a:ext cx="9144000" cy="1828800"/>
          </a:xfrm>
        </p:spPr>
        <p:txBody>
          <a:bodyPr>
            <a:noAutofit/>
          </a:bodyPr>
          <a:lstStyle>
            <a:lvl1pPr marL="0" indent="0" algn="ctr">
              <a:buNone/>
              <a:defRPr sz="6000">
                <a:solidFill>
                  <a:schemeClr val="bg1"/>
                </a:solidFill>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en-US" dirty="0"/>
              <a:t>Click to edit Master subtitle style</a:t>
            </a:r>
            <a:endParaRPr lang="sv-SE" dirty="0"/>
          </a:p>
        </p:txBody>
      </p:sp>
      <p:pic>
        <p:nvPicPr>
          <p:cNvPr id="5" name="Picture 4" descr="Logotype">
            <a:extLst>
              <a:ext uri="{FF2B5EF4-FFF2-40B4-BE49-F238E27FC236}">
                <a16:creationId xmlns:a16="http://schemas.microsoft.com/office/drawing/2014/main" id="{8674C3A8-D7CB-602F-3EB9-B06964A978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73" y="5610253"/>
            <a:ext cx="3380235" cy="1195200"/>
          </a:xfrm>
          <a:prstGeom prst="rect">
            <a:avLst/>
          </a:prstGeom>
        </p:spPr>
      </p:pic>
    </p:spTree>
    <p:extLst>
      <p:ext uri="{BB962C8B-B14F-4D97-AF65-F5344CB8AC3E}">
        <p14:creationId xmlns:p14="http://schemas.microsoft.com/office/powerpoint/2010/main" val="34790929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5322-5373-499E-AF2D-2170CC9A00DC}"/>
              </a:ext>
            </a:extLst>
          </p:cNvPr>
          <p:cNvSpPr>
            <a:spLocks noGrp="1"/>
          </p:cNvSpPr>
          <p:nvPr>
            <p:ph type="title"/>
          </p:nvPr>
        </p:nvSpPr>
        <p:spPr>
          <a:xfrm>
            <a:off x="831851" y="1519242"/>
            <a:ext cx="10515600" cy="1909758"/>
          </a:xfrm>
        </p:spPr>
        <p:txBody>
          <a:bodyPr anchor="b">
            <a:normAutofit/>
          </a:bodyPr>
          <a:lstStyle>
            <a:lvl1pPr>
              <a:defRPr sz="3600">
                <a:solidFill>
                  <a:schemeClr val="bg1"/>
                </a:solidFill>
              </a:defRPr>
            </a:lvl1p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80AD21B-931A-4064-8D73-165D96D916F3}"/>
              </a:ext>
            </a:extLst>
          </p:cNvPr>
          <p:cNvSpPr>
            <a:spLocks noGrp="1"/>
          </p:cNvSpPr>
          <p:nvPr>
            <p:ph type="body" idx="1"/>
          </p:nvPr>
        </p:nvSpPr>
        <p:spPr>
          <a:xfrm>
            <a:off x="831851" y="3502800"/>
            <a:ext cx="10515600" cy="2628000"/>
          </a:xfrm>
        </p:spPr>
        <p:txBody>
          <a:bodyPr/>
          <a:lstStyle>
            <a:lvl1pPr marL="0" indent="0">
              <a:buNone/>
              <a:defRPr sz="2400">
                <a:solidFill>
                  <a:schemeClr val="bg1"/>
                </a:solidFill>
              </a:defRPr>
            </a:lvl1pPr>
            <a:lvl2pPr marL="457167" indent="0">
              <a:buNone/>
              <a:defRPr sz="2000">
                <a:solidFill>
                  <a:schemeClr val="tx1">
                    <a:tint val="75000"/>
                  </a:schemeClr>
                </a:solidFill>
              </a:defRPr>
            </a:lvl2pPr>
            <a:lvl3pPr marL="914332" indent="0">
              <a:buNone/>
              <a:defRPr sz="1800">
                <a:solidFill>
                  <a:schemeClr val="tx1">
                    <a:tint val="75000"/>
                  </a:schemeClr>
                </a:solidFill>
              </a:defRPr>
            </a:lvl3pPr>
            <a:lvl4pPr marL="1371498" indent="0">
              <a:buNone/>
              <a:defRPr sz="1600">
                <a:solidFill>
                  <a:schemeClr val="tx1">
                    <a:tint val="75000"/>
                  </a:schemeClr>
                </a:solidFill>
              </a:defRPr>
            </a:lvl4pPr>
            <a:lvl5pPr marL="1828664" indent="0">
              <a:buNone/>
              <a:defRPr sz="1600">
                <a:solidFill>
                  <a:schemeClr val="tx1">
                    <a:tint val="75000"/>
                  </a:schemeClr>
                </a:solidFill>
              </a:defRPr>
            </a:lvl5pPr>
            <a:lvl6pPr marL="2285830" indent="0">
              <a:buNone/>
              <a:defRPr sz="1600">
                <a:solidFill>
                  <a:schemeClr val="tx1">
                    <a:tint val="75000"/>
                  </a:schemeClr>
                </a:solidFill>
              </a:defRPr>
            </a:lvl6pPr>
            <a:lvl7pPr marL="2742994" indent="0">
              <a:buNone/>
              <a:defRPr sz="1600">
                <a:solidFill>
                  <a:schemeClr val="tx1">
                    <a:tint val="75000"/>
                  </a:schemeClr>
                </a:solidFill>
              </a:defRPr>
            </a:lvl7pPr>
            <a:lvl8pPr marL="3200160" indent="0">
              <a:buNone/>
              <a:defRPr sz="1600">
                <a:solidFill>
                  <a:schemeClr val="tx1">
                    <a:tint val="75000"/>
                  </a:schemeClr>
                </a:solidFill>
              </a:defRPr>
            </a:lvl8pPr>
            <a:lvl9pPr marL="3657327"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9BD9D274-9D58-4C59-BF24-08319E8A8277}"/>
              </a:ext>
            </a:extLst>
          </p:cNvPr>
          <p:cNvSpPr>
            <a:spLocks noGrp="1"/>
          </p:cNvSpPr>
          <p:nvPr>
            <p:ph type="dt" sz="half" idx="10"/>
          </p:nvPr>
        </p:nvSpPr>
        <p:spPr/>
        <p:txBody>
          <a:bodyPr/>
          <a:lstStyle>
            <a:lvl1pPr>
              <a:defRPr>
                <a:solidFill>
                  <a:schemeClr val="bg1"/>
                </a:solidFill>
              </a:defRPr>
            </a:lvl1pPr>
          </a:lstStyle>
          <a:p>
            <a:fld id="{DCCF291D-8549-BC44-8F4B-AC830741645B}" type="datetime1">
              <a:rPr lang="sv-SE" smtClean="0"/>
              <a:pPr/>
              <a:t>2026-08-14</a:t>
            </a:fld>
            <a:endParaRPr lang="sv-SE"/>
          </a:p>
        </p:txBody>
      </p:sp>
      <p:sp>
        <p:nvSpPr>
          <p:cNvPr id="5" name="Footer Placeholder 4">
            <a:extLst>
              <a:ext uri="{FF2B5EF4-FFF2-40B4-BE49-F238E27FC236}">
                <a16:creationId xmlns:a16="http://schemas.microsoft.com/office/drawing/2014/main" id="{A0AFF1B3-BEF7-476C-9C24-6F6824C23A59}"/>
              </a:ext>
            </a:extLst>
          </p:cNvPr>
          <p:cNvSpPr>
            <a:spLocks noGrp="1"/>
          </p:cNvSpPr>
          <p:nvPr>
            <p:ph type="ftr" sz="quarter" idx="11"/>
          </p:nvPr>
        </p:nvSpPr>
        <p:spPr/>
        <p:txBody>
          <a:bodyPr/>
          <a:lstStyle>
            <a:lvl1pPr>
              <a:defRPr>
                <a:solidFill>
                  <a:schemeClr val="bg1"/>
                </a:solidFill>
              </a:defRPr>
            </a:lvl1pPr>
          </a:lstStyle>
          <a:p>
            <a:r>
              <a:rPr lang="sv-SE"/>
              <a:t>LiU PowerPoint-mall</a:t>
            </a:r>
            <a:endParaRPr lang="sv-SE" dirty="0"/>
          </a:p>
        </p:txBody>
      </p:sp>
      <p:sp>
        <p:nvSpPr>
          <p:cNvPr id="6" name="Slide Number Placeholder 5">
            <a:extLst>
              <a:ext uri="{FF2B5EF4-FFF2-40B4-BE49-F238E27FC236}">
                <a16:creationId xmlns:a16="http://schemas.microsoft.com/office/drawing/2014/main" id="{85ADCECA-8742-4DDD-8038-0C0682EA7913}"/>
              </a:ext>
            </a:extLst>
          </p:cNvPr>
          <p:cNvSpPr>
            <a:spLocks noGrp="1"/>
          </p:cNvSpPr>
          <p:nvPr>
            <p:ph type="sldNum" sz="quarter" idx="12"/>
          </p:nvPr>
        </p:nvSpPr>
        <p:spPr/>
        <p:txBody>
          <a:bodyPr/>
          <a:lstStyle>
            <a:lvl1pPr>
              <a:defRPr>
                <a:solidFill>
                  <a:schemeClr val="bg1"/>
                </a:solidFill>
              </a:defRPr>
            </a:lvl1pPr>
          </a:lstStyle>
          <a:p>
            <a:fld id="{1D05C8B6-EC5E-42D9-8D75-1E05D6428564}" type="slidenum">
              <a:rPr lang="sv-SE" smtClean="0"/>
              <a:pPr/>
              <a:t>‹#›</a:t>
            </a:fld>
            <a:endParaRPr lang="sv-SE"/>
          </a:p>
        </p:txBody>
      </p:sp>
      <p:pic>
        <p:nvPicPr>
          <p:cNvPr id="10" name="Picture 9" descr="Logotype">
            <a:extLst>
              <a:ext uri="{FF2B5EF4-FFF2-40B4-BE49-F238E27FC236}">
                <a16:creationId xmlns:a16="http://schemas.microsoft.com/office/drawing/2014/main" id="{3AC6F900-E366-65E7-DE08-C99A4EC5F6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38976212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ubrik och text vit">
    <p:spTree>
      <p:nvGrpSpPr>
        <p:cNvPr id="1" name=""/>
        <p:cNvGrpSpPr/>
        <p:nvPr/>
      </p:nvGrpSpPr>
      <p:grpSpPr>
        <a:xfrm>
          <a:off x="0" y="0"/>
          <a:ext cx="0" cy="0"/>
          <a:chOff x="0" y="0"/>
          <a:chExt cx="0" cy="0"/>
        </a:xfrm>
      </p:grpSpPr>
      <p:sp>
        <p:nvSpPr>
          <p:cNvPr id="4" name="Rubrik 3"/>
          <p:cNvSpPr>
            <a:spLocks noGrp="1"/>
          </p:cNvSpPr>
          <p:nvPr>
            <p:ph type="title"/>
          </p:nvPr>
        </p:nvSpPr>
        <p:spPr>
          <a:xfrm>
            <a:off x="874714" y="999228"/>
            <a:ext cx="10853647" cy="831131"/>
          </a:xfrm>
          <a:prstGeom prst="rect">
            <a:avLst/>
          </a:prstGeom>
        </p:spPr>
        <p:txBody>
          <a:bodyPr vert="horz">
            <a:normAutofit/>
          </a:bodyPr>
          <a:lstStyle>
            <a:lvl1pPr algn="l">
              <a:defRPr sz="2700" b="0" i="0">
                <a:latin typeface="KorolevLiU Medium" charset="0"/>
                <a:ea typeface="KorolevLiU Medium" charset="0"/>
                <a:cs typeface="KorolevLiU Medium" charset="0"/>
              </a:defRPr>
            </a:lvl1pPr>
          </a:lstStyle>
          <a:p>
            <a:r>
              <a:rPr lang="en-US"/>
              <a:t>Click to edit Master title style</a:t>
            </a:r>
            <a:endParaRPr lang="sv-SE" dirty="0"/>
          </a:p>
        </p:txBody>
      </p:sp>
      <p:sp>
        <p:nvSpPr>
          <p:cNvPr id="20" name="Platshållare för text 2"/>
          <p:cNvSpPr>
            <a:spLocks noGrp="1"/>
          </p:cNvSpPr>
          <p:nvPr>
            <p:ph type="body" sz="quarter" idx="13"/>
          </p:nvPr>
        </p:nvSpPr>
        <p:spPr>
          <a:xfrm>
            <a:off x="874714" y="1830357"/>
            <a:ext cx="10853647" cy="4066288"/>
          </a:xfrm>
          <a:prstGeom prst="rect">
            <a:avLst/>
          </a:prstGeom>
        </p:spPr>
        <p:txBody>
          <a:bodyPr vert="horz"/>
          <a:lstStyle>
            <a:lvl1pPr>
              <a:spcBef>
                <a:spcPts val="675"/>
              </a:spcBef>
              <a:defRPr sz="1800" b="0" i="0">
                <a:latin typeface="Georgia"/>
                <a:cs typeface="Georgia"/>
              </a:defRPr>
            </a:lvl1pPr>
            <a:lvl2pPr>
              <a:spcBef>
                <a:spcPts val="675"/>
              </a:spcBef>
              <a:defRPr sz="1800" b="0" i="0">
                <a:latin typeface="Georgia"/>
                <a:cs typeface="Georgia"/>
              </a:defRPr>
            </a:lvl2pPr>
            <a:lvl3pPr>
              <a:spcBef>
                <a:spcPts val="675"/>
              </a:spcBef>
              <a:defRPr sz="1800" b="0" i="0">
                <a:latin typeface="Georgia"/>
                <a:cs typeface="Georgia"/>
              </a:defRPr>
            </a:lvl3pPr>
            <a:lvl4pPr>
              <a:spcBef>
                <a:spcPts val="675"/>
              </a:spcBef>
              <a:defRPr sz="1800" b="0" i="0">
                <a:latin typeface="Georgia"/>
                <a:cs typeface="Georgia"/>
              </a:defRPr>
            </a:lvl4pPr>
            <a:lvl5pPr>
              <a:spcBef>
                <a:spcPts val="675"/>
              </a:spcBef>
              <a:defRPr sz="1800" b="0" i="0">
                <a:latin typeface="Georgia"/>
                <a:cs typeface="Georgi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9" name="Platshållare för sidfot 4">
            <a:extLst>
              <a:ext uri="{FF2B5EF4-FFF2-40B4-BE49-F238E27FC236}">
                <a16:creationId xmlns:a16="http://schemas.microsoft.com/office/drawing/2014/main" id="{5DB11D6D-4F33-7446-B84F-0AB339CFE88C}"/>
              </a:ext>
            </a:extLst>
          </p:cNvPr>
          <p:cNvSpPr>
            <a:spLocks noGrp="1"/>
          </p:cNvSpPr>
          <p:nvPr>
            <p:ph type="ftr" sz="quarter" idx="3"/>
          </p:nvPr>
        </p:nvSpPr>
        <p:spPr>
          <a:xfrm>
            <a:off x="874713" y="361000"/>
            <a:ext cx="8166736" cy="265340"/>
          </a:xfrm>
          <a:prstGeom prst="rect">
            <a:avLst/>
          </a:prstGeom>
        </p:spPr>
        <p:txBody>
          <a:bodyPr anchor="b"/>
          <a:lstStyle>
            <a:lvl1pPr>
              <a:defRPr sz="825" b="0" i="0">
                <a:latin typeface="KorolevLiU Medium" charset="0"/>
                <a:ea typeface="KorolevLiU Medium" charset="0"/>
                <a:cs typeface="KorolevLiU Medium" charset="0"/>
              </a:defRPr>
            </a:lvl1pPr>
          </a:lstStyle>
          <a:p>
            <a:r>
              <a:rPr lang="sv-SE"/>
              <a:t>DEMOPRESENTATION</a:t>
            </a:r>
            <a:endParaRPr lang="sv-SE" dirty="0"/>
          </a:p>
        </p:txBody>
      </p:sp>
      <p:sp>
        <p:nvSpPr>
          <p:cNvPr id="10" name="Platshållare för datum 3">
            <a:extLst>
              <a:ext uri="{FF2B5EF4-FFF2-40B4-BE49-F238E27FC236}">
                <a16:creationId xmlns:a16="http://schemas.microsoft.com/office/drawing/2014/main" id="{34C6CB60-278E-E840-872A-6DC4172C378A}"/>
              </a:ext>
            </a:extLst>
          </p:cNvPr>
          <p:cNvSpPr>
            <a:spLocks noGrp="1"/>
          </p:cNvSpPr>
          <p:nvPr>
            <p:ph type="dt" sz="half" idx="2"/>
          </p:nvPr>
        </p:nvSpPr>
        <p:spPr>
          <a:xfrm>
            <a:off x="9256429" y="361000"/>
            <a:ext cx="1908257" cy="264685"/>
          </a:xfrm>
          <a:prstGeom prst="rect">
            <a:avLst/>
          </a:prstGeom>
        </p:spPr>
        <p:txBody>
          <a:bodyPr/>
          <a:lstStyle>
            <a:lvl1pPr algn="r">
              <a:defRPr sz="825" b="0" i="0" cap="all">
                <a:latin typeface="KorolevLiU Medium" charset="0"/>
                <a:ea typeface="KorolevLiU Medium" charset="0"/>
                <a:cs typeface="KorolevLiU Medium" charset="0"/>
              </a:defRPr>
            </a:lvl1pPr>
          </a:lstStyle>
          <a:p>
            <a:fld id="{2159DB5C-5608-5F4C-BB91-907D55971491}" type="datetime1">
              <a:rPr lang="sv-SE" smtClean="0"/>
              <a:t>2026-08-14</a:t>
            </a:fld>
            <a:endParaRPr lang="sv-SE" dirty="0"/>
          </a:p>
        </p:txBody>
      </p:sp>
      <p:sp>
        <p:nvSpPr>
          <p:cNvPr id="11" name="Platshållare för bildnummer 5">
            <a:extLst>
              <a:ext uri="{FF2B5EF4-FFF2-40B4-BE49-F238E27FC236}">
                <a16:creationId xmlns:a16="http://schemas.microsoft.com/office/drawing/2014/main" id="{87A18917-8EB7-AF4F-8D9F-2B680F4D5D9C}"/>
              </a:ext>
            </a:extLst>
          </p:cNvPr>
          <p:cNvSpPr>
            <a:spLocks noGrp="1"/>
          </p:cNvSpPr>
          <p:nvPr>
            <p:ph type="sldNum" sz="quarter" idx="4"/>
          </p:nvPr>
        </p:nvSpPr>
        <p:spPr>
          <a:xfrm>
            <a:off x="10989983" y="361658"/>
            <a:ext cx="738379" cy="264685"/>
          </a:xfrm>
          <a:prstGeom prst="rect">
            <a:avLst/>
          </a:prstGeom>
        </p:spPr>
        <p:txBody>
          <a:bodyPr/>
          <a:lstStyle>
            <a:lvl1pPr algn="r">
              <a:defRPr sz="825" b="0" i="0">
                <a:latin typeface="KorolevLiU Medium" charset="0"/>
                <a:ea typeface="KorolevLiU Medium" charset="0"/>
                <a:cs typeface="KorolevLiU Medium" charset="0"/>
              </a:defRPr>
            </a:lvl1pPr>
          </a:lstStyle>
          <a:p>
            <a:fld id="{80A4C9D9-979F-D94A-9054-C3B7EAD37AEB}" type="slidenum">
              <a:rPr lang="sv-SE" smtClean="0"/>
              <a:pPr/>
              <a:t>‹#›</a:t>
            </a:fld>
            <a:endParaRPr lang="sv-SE" dirty="0"/>
          </a:p>
        </p:txBody>
      </p:sp>
    </p:spTree>
    <p:extLst>
      <p:ext uri="{BB962C8B-B14F-4D97-AF65-F5344CB8AC3E}">
        <p14:creationId xmlns:p14="http://schemas.microsoft.com/office/powerpoint/2010/main" val="3567591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och bild vit">
    <p:spTree>
      <p:nvGrpSpPr>
        <p:cNvPr id="1" name=""/>
        <p:cNvGrpSpPr/>
        <p:nvPr/>
      </p:nvGrpSpPr>
      <p:grpSpPr>
        <a:xfrm>
          <a:off x="0" y="0"/>
          <a:ext cx="0" cy="0"/>
          <a:chOff x="0" y="0"/>
          <a:chExt cx="0" cy="0"/>
        </a:xfrm>
      </p:grpSpPr>
      <p:cxnSp>
        <p:nvCxnSpPr>
          <p:cNvPr id="9" name="Rak 8"/>
          <p:cNvCxnSpPr/>
          <p:nvPr userDrawn="1"/>
        </p:nvCxnSpPr>
        <p:spPr>
          <a:xfrm>
            <a:off x="904615" y="6120611"/>
            <a:ext cx="10325607"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 name="Rubrik 3"/>
          <p:cNvSpPr>
            <a:spLocks noGrp="1"/>
          </p:cNvSpPr>
          <p:nvPr>
            <p:ph type="title"/>
          </p:nvPr>
        </p:nvSpPr>
        <p:spPr>
          <a:xfrm>
            <a:off x="874713" y="999229"/>
            <a:ext cx="10853649" cy="773510"/>
          </a:xfrm>
          <a:prstGeom prst="rect">
            <a:avLst/>
          </a:prstGeom>
        </p:spPr>
        <p:txBody>
          <a:bodyPr vert="horz">
            <a:normAutofit/>
          </a:bodyPr>
          <a:lstStyle>
            <a:lvl1pPr algn="l">
              <a:defRPr sz="2700" b="0" i="0">
                <a:latin typeface="KorolevLiU Medium" charset="0"/>
                <a:ea typeface="KorolevLiU Medium" charset="0"/>
                <a:cs typeface="KorolevLiU Medium" charset="0"/>
              </a:defRPr>
            </a:lvl1pPr>
          </a:lstStyle>
          <a:p>
            <a:r>
              <a:rPr lang="en-US"/>
              <a:t>Click to edit Master title style</a:t>
            </a:r>
            <a:endParaRPr lang="sv-SE" dirty="0"/>
          </a:p>
        </p:txBody>
      </p:sp>
      <p:sp>
        <p:nvSpPr>
          <p:cNvPr id="5" name="Platshållare för bild 4"/>
          <p:cNvSpPr>
            <a:spLocks noGrp="1"/>
          </p:cNvSpPr>
          <p:nvPr>
            <p:ph type="pic" sz="quarter" idx="14"/>
          </p:nvPr>
        </p:nvSpPr>
        <p:spPr>
          <a:xfrm>
            <a:off x="5516033" y="1844507"/>
            <a:ext cx="6212328" cy="4066283"/>
          </a:xfrm>
          <a:prstGeom prst="rect">
            <a:avLst/>
          </a:prstGeom>
        </p:spPr>
        <p:txBody>
          <a:bodyPr vert="horz"/>
          <a:lstStyle>
            <a:lvl1pPr>
              <a:defRPr b="0" i="0">
                <a:latin typeface="KorolevLiU Medium" charset="0"/>
                <a:ea typeface="KorolevLiU Medium" charset="0"/>
                <a:cs typeface="KorolevLiU Medium" charset="0"/>
              </a:defRPr>
            </a:lvl1pPr>
          </a:lstStyle>
          <a:p>
            <a:r>
              <a:rPr lang="en-US"/>
              <a:t>Click icon to add picture</a:t>
            </a:r>
            <a:endParaRPr lang="sv-SE" dirty="0"/>
          </a:p>
        </p:txBody>
      </p:sp>
      <p:sp>
        <p:nvSpPr>
          <p:cNvPr id="20" name="Platshållare för text 2"/>
          <p:cNvSpPr>
            <a:spLocks noGrp="1"/>
          </p:cNvSpPr>
          <p:nvPr>
            <p:ph type="body" sz="quarter" idx="13"/>
          </p:nvPr>
        </p:nvSpPr>
        <p:spPr>
          <a:xfrm>
            <a:off x="874713" y="1844506"/>
            <a:ext cx="4460339" cy="4066288"/>
          </a:xfrm>
          <a:prstGeom prst="rect">
            <a:avLst/>
          </a:prstGeom>
        </p:spPr>
        <p:txBody>
          <a:bodyPr vert="horz"/>
          <a:lstStyle>
            <a:lvl1pPr>
              <a:spcBef>
                <a:spcPts val="675"/>
              </a:spcBef>
              <a:defRPr sz="1800" b="0" i="0">
                <a:latin typeface="Georgia"/>
                <a:cs typeface="Georgia"/>
              </a:defRPr>
            </a:lvl1pPr>
            <a:lvl2pPr>
              <a:spcBef>
                <a:spcPts val="675"/>
              </a:spcBef>
              <a:defRPr sz="1800" b="0" i="0">
                <a:latin typeface="Georgia"/>
                <a:cs typeface="Georgia"/>
              </a:defRPr>
            </a:lvl2pPr>
            <a:lvl3pPr>
              <a:spcBef>
                <a:spcPts val="675"/>
              </a:spcBef>
              <a:defRPr sz="1800" b="0" i="0">
                <a:latin typeface="Georgia"/>
                <a:cs typeface="Georgia"/>
              </a:defRPr>
            </a:lvl3pPr>
            <a:lvl4pPr>
              <a:spcBef>
                <a:spcPts val="675"/>
              </a:spcBef>
              <a:defRPr sz="1800" b="0" i="0">
                <a:latin typeface="Georgia"/>
                <a:cs typeface="Georgia"/>
              </a:defRPr>
            </a:lvl4pPr>
            <a:lvl5pPr>
              <a:spcBef>
                <a:spcPts val="675"/>
              </a:spcBef>
              <a:defRPr sz="1800" b="0" i="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
        <p:nvSpPr>
          <p:cNvPr id="12" name="Platshållare för sidfot 4">
            <a:extLst>
              <a:ext uri="{FF2B5EF4-FFF2-40B4-BE49-F238E27FC236}">
                <a16:creationId xmlns:a16="http://schemas.microsoft.com/office/drawing/2014/main" id="{FB007D53-3A08-504C-81DA-6DDBE462F7BE}"/>
              </a:ext>
            </a:extLst>
          </p:cNvPr>
          <p:cNvSpPr>
            <a:spLocks noGrp="1"/>
          </p:cNvSpPr>
          <p:nvPr>
            <p:ph type="ftr" sz="quarter" idx="3"/>
          </p:nvPr>
        </p:nvSpPr>
        <p:spPr>
          <a:xfrm>
            <a:off x="874713" y="361000"/>
            <a:ext cx="8166736" cy="265340"/>
          </a:xfrm>
          <a:prstGeom prst="rect">
            <a:avLst/>
          </a:prstGeom>
        </p:spPr>
        <p:txBody>
          <a:bodyPr anchor="b"/>
          <a:lstStyle>
            <a:lvl1pPr>
              <a:defRPr sz="825" b="0" i="0">
                <a:latin typeface="KorolevLiU Medium" charset="0"/>
                <a:ea typeface="KorolevLiU Medium" charset="0"/>
                <a:cs typeface="KorolevLiU Medium" charset="0"/>
              </a:defRPr>
            </a:lvl1pPr>
          </a:lstStyle>
          <a:p>
            <a:endParaRPr lang="sv-SE" dirty="0"/>
          </a:p>
        </p:txBody>
      </p:sp>
      <p:sp>
        <p:nvSpPr>
          <p:cNvPr id="13" name="Platshållare för datum 3">
            <a:extLst>
              <a:ext uri="{FF2B5EF4-FFF2-40B4-BE49-F238E27FC236}">
                <a16:creationId xmlns:a16="http://schemas.microsoft.com/office/drawing/2014/main" id="{BD24F428-521C-C14C-B08B-7320510E4CB1}"/>
              </a:ext>
            </a:extLst>
          </p:cNvPr>
          <p:cNvSpPr>
            <a:spLocks noGrp="1"/>
          </p:cNvSpPr>
          <p:nvPr>
            <p:ph type="dt" sz="half" idx="2"/>
          </p:nvPr>
        </p:nvSpPr>
        <p:spPr>
          <a:xfrm>
            <a:off x="9256429" y="361000"/>
            <a:ext cx="1908257" cy="264685"/>
          </a:xfrm>
          <a:prstGeom prst="rect">
            <a:avLst/>
          </a:prstGeom>
        </p:spPr>
        <p:txBody>
          <a:bodyPr/>
          <a:lstStyle>
            <a:lvl1pPr algn="r">
              <a:defRPr sz="825" b="0" i="0" cap="all">
                <a:latin typeface="KorolevLiU Medium" charset="0"/>
                <a:ea typeface="KorolevLiU Medium" charset="0"/>
                <a:cs typeface="KorolevLiU Medium" charset="0"/>
              </a:defRPr>
            </a:lvl1pPr>
          </a:lstStyle>
          <a:p>
            <a:fld id="{C123084B-E176-4289-AFCF-D5C648FDBDAB}" type="datetime1">
              <a:rPr lang="sv-SE" smtClean="0"/>
              <a:t>2026-08-14</a:t>
            </a:fld>
            <a:endParaRPr lang="sv-SE" dirty="0"/>
          </a:p>
        </p:txBody>
      </p:sp>
      <p:sp>
        <p:nvSpPr>
          <p:cNvPr id="14" name="Platshållare för bildnummer 5">
            <a:extLst>
              <a:ext uri="{FF2B5EF4-FFF2-40B4-BE49-F238E27FC236}">
                <a16:creationId xmlns:a16="http://schemas.microsoft.com/office/drawing/2014/main" id="{56232FCE-FC86-5F43-ADE6-EB6374F30D8E}"/>
              </a:ext>
            </a:extLst>
          </p:cNvPr>
          <p:cNvSpPr>
            <a:spLocks noGrp="1"/>
          </p:cNvSpPr>
          <p:nvPr>
            <p:ph type="sldNum" sz="quarter" idx="4"/>
          </p:nvPr>
        </p:nvSpPr>
        <p:spPr>
          <a:xfrm>
            <a:off x="10989983" y="361658"/>
            <a:ext cx="738379" cy="264685"/>
          </a:xfrm>
          <a:prstGeom prst="rect">
            <a:avLst/>
          </a:prstGeom>
        </p:spPr>
        <p:txBody>
          <a:bodyPr/>
          <a:lstStyle>
            <a:lvl1pPr algn="r">
              <a:defRPr sz="825" b="0" i="0">
                <a:latin typeface="KorolevLiU Medium" charset="0"/>
                <a:ea typeface="KorolevLiU Medium" charset="0"/>
                <a:cs typeface="KorolevLiU Medium" charset="0"/>
              </a:defRPr>
            </a:lvl1pPr>
          </a:lstStyle>
          <a:p>
            <a:fld id="{80A4C9D9-979F-D94A-9054-C3B7EAD37AEB}" type="slidenum">
              <a:rPr lang="sv-SE" smtClean="0"/>
              <a:pPr/>
              <a:t>‹#›</a:t>
            </a:fld>
            <a:endParaRPr lang="sv-SE" dirty="0"/>
          </a:p>
        </p:txBody>
      </p:sp>
    </p:spTree>
    <p:extLst>
      <p:ext uri="{BB962C8B-B14F-4D97-AF65-F5344CB8AC3E}">
        <p14:creationId xmlns:p14="http://schemas.microsoft.com/office/powerpoint/2010/main" val="15327322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och bild vit">
    <p:spTree>
      <p:nvGrpSpPr>
        <p:cNvPr id="1" name=""/>
        <p:cNvGrpSpPr/>
        <p:nvPr/>
      </p:nvGrpSpPr>
      <p:grpSpPr>
        <a:xfrm>
          <a:off x="0" y="0"/>
          <a:ext cx="0" cy="0"/>
          <a:chOff x="0" y="0"/>
          <a:chExt cx="0" cy="0"/>
        </a:xfrm>
      </p:grpSpPr>
      <p:cxnSp>
        <p:nvCxnSpPr>
          <p:cNvPr id="9" name="Rak 8"/>
          <p:cNvCxnSpPr/>
          <p:nvPr userDrawn="1"/>
        </p:nvCxnSpPr>
        <p:spPr>
          <a:xfrm>
            <a:off x="904615" y="6120611"/>
            <a:ext cx="10325607"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 name="Rubrik 3"/>
          <p:cNvSpPr>
            <a:spLocks noGrp="1"/>
          </p:cNvSpPr>
          <p:nvPr>
            <p:ph type="title"/>
          </p:nvPr>
        </p:nvSpPr>
        <p:spPr>
          <a:xfrm>
            <a:off x="874713" y="999229"/>
            <a:ext cx="10853649" cy="773510"/>
          </a:xfrm>
          <a:prstGeom prst="rect">
            <a:avLst/>
          </a:prstGeom>
        </p:spPr>
        <p:txBody>
          <a:bodyPr vert="horz">
            <a:normAutofit/>
          </a:bodyPr>
          <a:lstStyle>
            <a:lvl1pPr algn="l">
              <a:defRPr sz="2700" b="0" i="0">
                <a:latin typeface="KorolevLiU Medium" charset="0"/>
                <a:ea typeface="KorolevLiU Medium" charset="0"/>
                <a:cs typeface="KorolevLiU Medium" charset="0"/>
              </a:defRPr>
            </a:lvl1pPr>
          </a:lstStyle>
          <a:p>
            <a:r>
              <a:rPr lang="en-US"/>
              <a:t>Click to edit Master title style</a:t>
            </a:r>
            <a:endParaRPr lang="sv-SE" dirty="0"/>
          </a:p>
        </p:txBody>
      </p:sp>
      <p:sp>
        <p:nvSpPr>
          <p:cNvPr id="5" name="Platshållare för bild 4"/>
          <p:cNvSpPr>
            <a:spLocks noGrp="1"/>
          </p:cNvSpPr>
          <p:nvPr>
            <p:ph type="pic" sz="quarter" idx="14"/>
          </p:nvPr>
        </p:nvSpPr>
        <p:spPr>
          <a:xfrm>
            <a:off x="5516033" y="1844507"/>
            <a:ext cx="6212328" cy="4066283"/>
          </a:xfrm>
          <a:prstGeom prst="rect">
            <a:avLst/>
          </a:prstGeom>
        </p:spPr>
        <p:txBody>
          <a:bodyPr vert="horz"/>
          <a:lstStyle>
            <a:lvl1pPr>
              <a:defRPr b="0" i="0">
                <a:latin typeface="KorolevLiU Medium" charset="0"/>
                <a:ea typeface="KorolevLiU Medium" charset="0"/>
                <a:cs typeface="KorolevLiU Medium" charset="0"/>
              </a:defRPr>
            </a:lvl1pPr>
          </a:lstStyle>
          <a:p>
            <a:r>
              <a:rPr lang="en-US"/>
              <a:t>Click icon to add picture</a:t>
            </a:r>
            <a:endParaRPr lang="sv-SE" dirty="0"/>
          </a:p>
        </p:txBody>
      </p:sp>
      <p:sp>
        <p:nvSpPr>
          <p:cNvPr id="20" name="Platshållare för text 2"/>
          <p:cNvSpPr>
            <a:spLocks noGrp="1"/>
          </p:cNvSpPr>
          <p:nvPr>
            <p:ph type="body" sz="quarter" idx="13"/>
          </p:nvPr>
        </p:nvSpPr>
        <p:spPr>
          <a:xfrm>
            <a:off x="874713" y="1844506"/>
            <a:ext cx="4460339" cy="4066288"/>
          </a:xfrm>
          <a:prstGeom prst="rect">
            <a:avLst/>
          </a:prstGeom>
        </p:spPr>
        <p:txBody>
          <a:bodyPr vert="horz"/>
          <a:lstStyle>
            <a:lvl1pPr>
              <a:spcBef>
                <a:spcPts val="675"/>
              </a:spcBef>
              <a:defRPr sz="1800" b="0" i="0">
                <a:latin typeface="Georgia"/>
                <a:cs typeface="Georgia"/>
              </a:defRPr>
            </a:lvl1pPr>
            <a:lvl2pPr>
              <a:spcBef>
                <a:spcPts val="675"/>
              </a:spcBef>
              <a:defRPr sz="1800" b="0" i="0">
                <a:latin typeface="Georgia"/>
                <a:cs typeface="Georgia"/>
              </a:defRPr>
            </a:lvl2pPr>
            <a:lvl3pPr>
              <a:spcBef>
                <a:spcPts val="675"/>
              </a:spcBef>
              <a:defRPr sz="1800" b="0" i="0">
                <a:latin typeface="Georgia"/>
                <a:cs typeface="Georgia"/>
              </a:defRPr>
            </a:lvl3pPr>
            <a:lvl4pPr>
              <a:spcBef>
                <a:spcPts val="675"/>
              </a:spcBef>
              <a:defRPr sz="1800" b="0" i="0">
                <a:latin typeface="Georgia"/>
                <a:cs typeface="Georgia"/>
              </a:defRPr>
            </a:lvl4pPr>
            <a:lvl5pPr>
              <a:spcBef>
                <a:spcPts val="675"/>
              </a:spcBef>
              <a:defRPr sz="1800" b="0" i="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
        <p:nvSpPr>
          <p:cNvPr id="12" name="Platshållare för sidfot 4">
            <a:extLst>
              <a:ext uri="{FF2B5EF4-FFF2-40B4-BE49-F238E27FC236}">
                <a16:creationId xmlns:a16="http://schemas.microsoft.com/office/drawing/2014/main" id="{FB007D53-3A08-504C-81DA-6DDBE462F7BE}"/>
              </a:ext>
            </a:extLst>
          </p:cNvPr>
          <p:cNvSpPr>
            <a:spLocks noGrp="1"/>
          </p:cNvSpPr>
          <p:nvPr>
            <p:ph type="ftr" sz="quarter" idx="3"/>
          </p:nvPr>
        </p:nvSpPr>
        <p:spPr>
          <a:xfrm>
            <a:off x="874713" y="361000"/>
            <a:ext cx="8166736" cy="265340"/>
          </a:xfrm>
          <a:prstGeom prst="rect">
            <a:avLst/>
          </a:prstGeom>
        </p:spPr>
        <p:txBody>
          <a:bodyPr anchor="b"/>
          <a:lstStyle>
            <a:lvl1pPr>
              <a:defRPr sz="825" b="0" i="0">
                <a:latin typeface="KorolevLiU Medium" charset="0"/>
                <a:ea typeface="KorolevLiU Medium" charset="0"/>
                <a:cs typeface="KorolevLiU Medium" charset="0"/>
              </a:defRPr>
            </a:lvl1pPr>
          </a:lstStyle>
          <a:p>
            <a:r>
              <a:rPr lang="sv-SE"/>
              <a:t>DEMOPRESENTATION</a:t>
            </a:r>
            <a:endParaRPr lang="sv-SE" dirty="0"/>
          </a:p>
        </p:txBody>
      </p:sp>
      <p:sp>
        <p:nvSpPr>
          <p:cNvPr id="13" name="Platshållare för datum 3">
            <a:extLst>
              <a:ext uri="{FF2B5EF4-FFF2-40B4-BE49-F238E27FC236}">
                <a16:creationId xmlns:a16="http://schemas.microsoft.com/office/drawing/2014/main" id="{BD24F428-521C-C14C-B08B-7320510E4CB1}"/>
              </a:ext>
            </a:extLst>
          </p:cNvPr>
          <p:cNvSpPr>
            <a:spLocks noGrp="1"/>
          </p:cNvSpPr>
          <p:nvPr>
            <p:ph type="dt" sz="half" idx="2"/>
          </p:nvPr>
        </p:nvSpPr>
        <p:spPr>
          <a:xfrm>
            <a:off x="9256429" y="361000"/>
            <a:ext cx="1908257" cy="264685"/>
          </a:xfrm>
          <a:prstGeom prst="rect">
            <a:avLst/>
          </a:prstGeom>
        </p:spPr>
        <p:txBody>
          <a:bodyPr/>
          <a:lstStyle>
            <a:lvl1pPr algn="r">
              <a:defRPr sz="825" b="0" i="0" cap="all">
                <a:latin typeface="KorolevLiU Medium" charset="0"/>
                <a:ea typeface="KorolevLiU Medium" charset="0"/>
                <a:cs typeface="KorolevLiU Medium" charset="0"/>
              </a:defRPr>
            </a:lvl1pPr>
          </a:lstStyle>
          <a:p>
            <a:fld id="{B9772A90-42B6-A743-BFFC-8CC9F6C70A81}" type="datetime1">
              <a:rPr lang="sv-SE" smtClean="0"/>
              <a:t>2026-08-14</a:t>
            </a:fld>
            <a:endParaRPr lang="sv-SE" dirty="0"/>
          </a:p>
        </p:txBody>
      </p:sp>
      <p:sp>
        <p:nvSpPr>
          <p:cNvPr id="14" name="Platshållare för bildnummer 5">
            <a:extLst>
              <a:ext uri="{FF2B5EF4-FFF2-40B4-BE49-F238E27FC236}">
                <a16:creationId xmlns:a16="http://schemas.microsoft.com/office/drawing/2014/main" id="{56232FCE-FC86-5F43-ADE6-EB6374F30D8E}"/>
              </a:ext>
            </a:extLst>
          </p:cNvPr>
          <p:cNvSpPr>
            <a:spLocks noGrp="1"/>
          </p:cNvSpPr>
          <p:nvPr>
            <p:ph type="sldNum" sz="quarter" idx="4"/>
          </p:nvPr>
        </p:nvSpPr>
        <p:spPr>
          <a:xfrm>
            <a:off x="10989983" y="361658"/>
            <a:ext cx="738379" cy="264685"/>
          </a:xfrm>
          <a:prstGeom prst="rect">
            <a:avLst/>
          </a:prstGeom>
        </p:spPr>
        <p:txBody>
          <a:bodyPr/>
          <a:lstStyle>
            <a:lvl1pPr algn="r">
              <a:defRPr sz="825" b="0" i="0">
                <a:latin typeface="KorolevLiU Medium" charset="0"/>
                <a:ea typeface="KorolevLiU Medium" charset="0"/>
                <a:cs typeface="KorolevLiU Medium" charset="0"/>
              </a:defRPr>
            </a:lvl1pPr>
          </a:lstStyle>
          <a:p>
            <a:fld id="{80A4C9D9-979F-D94A-9054-C3B7EAD37AEB}" type="slidenum">
              <a:rPr lang="sv-SE" smtClean="0"/>
              <a:pPr/>
              <a:t>‹#›</a:t>
            </a:fld>
            <a:endParaRPr lang="sv-SE" dirty="0"/>
          </a:p>
        </p:txBody>
      </p:sp>
    </p:spTree>
    <p:extLst>
      <p:ext uri="{BB962C8B-B14F-4D97-AF65-F5344CB8AC3E}">
        <p14:creationId xmlns:p14="http://schemas.microsoft.com/office/powerpoint/2010/main" val="15327322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5D60-9FEA-4061-AE29-F7A1A0AE668D}"/>
              </a:ext>
            </a:extLst>
          </p:cNvPr>
          <p:cNvSpPr>
            <a:spLocks noGrp="1"/>
          </p:cNvSpPr>
          <p:nvPr>
            <p:ph type="title"/>
          </p:nvPr>
        </p:nvSpPr>
        <p:spPr/>
        <p:txBody>
          <a:bodyPr/>
          <a:lstStyle/>
          <a:p>
            <a:r>
              <a:rPr lang="sv-SE"/>
              <a:t>Klicka här för att ändra mall för rubrikformat</a:t>
            </a:r>
            <a:endParaRPr lang="sv-SE" dirty="0"/>
          </a:p>
        </p:txBody>
      </p:sp>
      <p:sp>
        <p:nvSpPr>
          <p:cNvPr id="3" name="Content Placeholder 2">
            <a:extLst>
              <a:ext uri="{FF2B5EF4-FFF2-40B4-BE49-F238E27FC236}">
                <a16:creationId xmlns:a16="http://schemas.microsoft.com/office/drawing/2014/main" id="{79AD652D-D723-4261-9B8C-661B6699F950}"/>
              </a:ext>
            </a:extLst>
          </p:cNvPr>
          <p:cNvSpPr>
            <a:spLocks noGrp="1"/>
          </p:cNvSpPr>
          <p:nvPr>
            <p:ph sz="half" idx="1"/>
          </p:nvPr>
        </p:nvSpPr>
        <p:spPr>
          <a:xfrm>
            <a:off x="838200" y="1825629"/>
            <a:ext cx="5181600" cy="4241481"/>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Content Placeholder 3">
            <a:extLst>
              <a:ext uri="{FF2B5EF4-FFF2-40B4-BE49-F238E27FC236}">
                <a16:creationId xmlns:a16="http://schemas.microsoft.com/office/drawing/2014/main" id="{8D72E162-7D8A-446C-B6C3-D85896811443}"/>
              </a:ext>
            </a:extLst>
          </p:cNvPr>
          <p:cNvSpPr>
            <a:spLocks noGrp="1"/>
          </p:cNvSpPr>
          <p:nvPr>
            <p:ph sz="half" idx="2"/>
          </p:nvPr>
        </p:nvSpPr>
        <p:spPr>
          <a:xfrm>
            <a:off x="6172200" y="1825626"/>
            <a:ext cx="5181600" cy="4254337"/>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Date Placeholder 4">
            <a:extLst>
              <a:ext uri="{FF2B5EF4-FFF2-40B4-BE49-F238E27FC236}">
                <a16:creationId xmlns:a16="http://schemas.microsoft.com/office/drawing/2014/main" id="{C6CCDECF-AB46-421A-B3EA-954167E551C6}"/>
              </a:ext>
            </a:extLst>
          </p:cNvPr>
          <p:cNvSpPr>
            <a:spLocks noGrp="1"/>
          </p:cNvSpPr>
          <p:nvPr>
            <p:ph type="dt" sz="half" idx="10"/>
          </p:nvPr>
        </p:nvSpPr>
        <p:spPr/>
        <p:txBody>
          <a:bodyPr/>
          <a:lstStyle/>
          <a:p>
            <a:fld id="{8799C4C0-6F97-2E48-B093-E07FB97419C9}" type="datetime1">
              <a:rPr lang="sv-SE" smtClean="0"/>
              <a:t>2026-08-14</a:t>
            </a:fld>
            <a:endParaRPr lang="sv-SE"/>
          </a:p>
        </p:txBody>
      </p:sp>
      <p:sp>
        <p:nvSpPr>
          <p:cNvPr id="6" name="Footer Placeholder 5">
            <a:extLst>
              <a:ext uri="{FF2B5EF4-FFF2-40B4-BE49-F238E27FC236}">
                <a16:creationId xmlns:a16="http://schemas.microsoft.com/office/drawing/2014/main" id="{20FFB67D-8CC2-4E5B-BF93-6B7E5BF4B2AC}"/>
              </a:ext>
            </a:extLst>
          </p:cNvPr>
          <p:cNvSpPr>
            <a:spLocks noGrp="1"/>
          </p:cNvSpPr>
          <p:nvPr>
            <p:ph type="ftr" sz="quarter" idx="11"/>
          </p:nvPr>
        </p:nvSpPr>
        <p:spPr/>
        <p:txBody>
          <a:bodyPr/>
          <a:lstStyle/>
          <a:p>
            <a:r>
              <a:rPr lang="sv-SE"/>
              <a:t>LiU PowerPoint-mall</a:t>
            </a:r>
          </a:p>
        </p:txBody>
      </p:sp>
      <p:sp>
        <p:nvSpPr>
          <p:cNvPr id="7" name="Slide Number Placeholder 6">
            <a:extLst>
              <a:ext uri="{FF2B5EF4-FFF2-40B4-BE49-F238E27FC236}">
                <a16:creationId xmlns:a16="http://schemas.microsoft.com/office/drawing/2014/main" id="{3CAF80C1-A5DA-4E08-8CAE-B47DD97A3975}"/>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11" name="Rak 5">
            <a:extLst>
              <a:ext uri="{FF2B5EF4-FFF2-40B4-BE49-F238E27FC236}">
                <a16:creationId xmlns:a16="http://schemas.microsoft.com/office/drawing/2014/main" id="{1DBCDB3C-6D20-4691-BDE2-381FEEBC114C}"/>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12" name="Picture 11" descr="Logotype">
            <a:extLst>
              <a:ext uri="{FF2B5EF4-FFF2-40B4-BE49-F238E27FC236}">
                <a16:creationId xmlns:a16="http://schemas.microsoft.com/office/drawing/2014/main" id="{09F3A704-4A19-43BE-95E7-C2EE1D44AE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38100090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5" Type="http://schemas.openxmlformats.org/officeDocument/2006/relationships/image" Target="../media/image1.emf"/><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C40FA7-E471-44B9-9D5D-7D0B44EE4279}"/>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sv-SE"/>
              <a:t>Klicka här för att ändra mall för rubrikformat</a:t>
            </a:r>
            <a:endParaRPr lang="sv-SE" dirty="0"/>
          </a:p>
        </p:txBody>
      </p:sp>
      <p:sp>
        <p:nvSpPr>
          <p:cNvPr id="3" name="Text Placeholder 2">
            <a:extLst>
              <a:ext uri="{FF2B5EF4-FFF2-40B4-BE49-F238E27FC236}">
                <a16:creationId xmlns:a16="http://schemas.microsoft.com/office/drawing/2014/main" id="{27A0C30D-C99C-4CD5-B7FD-541C85BFE0FC}"/>
              </a:ext>
            </a:extLst>
          </p:cNvPr>
          <p:cNvSpPr>
            <a:spLocks noGrp="1"/>
          </p:cNvSpPr>
          <p:nvPr>
            <p:ph type="body" idx="1"/>
          </p:nvPr>
        </p:nvSpPr>
        <p:spPr>
          <a:xfrm>
            <a:off x="838200" y="1825625"/>
            <a:ext cx="10515600" cy="4305174"/>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Date Placeholder 3">
            <a:extLst>
              <a:ext uri="{FF2B5EF4-FFF2-40B4-BE49-F238E27FC236}">
                <a16:creationId xmlns:a16="http://schemas.microsoft.com/office/drawing/2014/main" id="{93DC0C72-79A0-4655-B207-9739A684267D}"/>
              </a:ext>
            </a:extLst>
          </p:cNvPr>
          <p:cNvSpPr>
            <a:spLocks noGrp="1"/>
          </p:cNvSpPr>
          <p:nvPr>
            <p:ph type="dt" sz="half" idx="2"/>
          </p:nvPr>
        </p:nvSpPr>
        <p:spPr>
          <a:xfrm>
            <a:off x="8292263" y="-5129"/>
            <a:ext cx="2520000" cy="360000"/>
          </a:xfrm>
          <a:prstGeom prst="rect">
            <a:avLst/>
          </a:prstGeom>
        </p:spPr>
        <p:txBody>
          <a:bodyPr vert="horz" wrap="none" lIns="0" tIns="180000" rIns="0" bIns="0" rtlCol="0" anchor="t" anchorCtr="0"/>
          <a:lstStyle>
            <a:lvl1pPr algn="r">
              <a:defRPr sz="1100">
                <a:solidFill>
                  <a:schemeClr val="tx1"/>
                </a:solidFill>
                <a:latin typeface="+mj-lt"/>
              </a:defRPr>
            </a:lvl1pPr>
          </a:lstStyle>
          <a:p>
            <a:fld id="{41FF40AD-5146-EC40-B555-0F748959FBB7}" type="datetime1">
              <a:rPr lang="sv-SE" smtClean="0"/>
              <a:t>2026-08-14</a:t>
            </a:fld>
            <a:endParaRPr lang="sv-SE" dirty="0"/>
          </a:p>
        </p:txBody>
      </p:sp>
      <p:sp>
        <p:nvSpPr>
          <p:cNvPr id="5" name="Footer Placeholder 4">
            <a:extLst>
              <a:ext uri="{FF2B5EF4-FFF2-40B4-BE49-F238E27FC236}">
                <a16:creationId xmlns:a16="http://schemas.microsoft.com/office/drawing/2014/main" id="{2AC00D10-5EE3-4AEB-8900-1A07916BEF49}"/>
              </a:ext>
            </a:extLst>
          </p:cNvPr>
          <p:cNvSpPr>
            <a:spLocks noGrp="1"/>
          </p:cNvSpPr>
          <p:nvPr>
            <p:ph type="ftr" sz="quarter" idx="3"/>
          </p:nvPr>
        </p:nvSpPr>
        <p:spPr>
          <a:xfrm>
            <a:off x="944563" y="0"/>
            <a:ext cx="4320000" cy="360000"/>
          </a:xfrm>
          <a:prstGeom prst="rect">
            <a:avLst/>
          </a:prstGeom>
        </p:spPr>
        <p:txBody>
          <a:bodyPr vert="horz" wrap="none" lIns="0" tIns="180000" rIns="0" bIns="0" rtlCol="0" anchor="t" anchorCtr="0"/>
          <a:lstStyle>
            <a:lvl1pPr algn="l">
              <a:defRPr sz="1100">
                <a:solidFill>
                  <a:schemeClr val="tx1"/>
                </a:solidFill>
                <a:latin typeface="+mj-lt"/>
              </a:defRPr>
            </a:lvl1pPr>
          </a:lstStyle>
          <a:p>
            <a:r>
              <a:rPr lang="sv-SE"/>
              <a:t>LiU PowerPoint-mall</a:t>
            </a:r>
            <a:endParaRPr lang="sv-SE" dirty="0"/>
          </a:p>
        </p:txBody>
      </p:sp>
      <p:sp>
        <p:nvSpPr>
          <p:cNvPr id="6" name="Slide Number Placeholder 5">
            <a:extLst>
              <a:ext uri="{FF2B5EF4-FFF2-40B4-BE49-F238E27FC236}">
                <a16:creationId xmlns:a16="http://schemas.microsoft.com/office/drawing/2014/main" id="{70FA2BB8-8F26-4AF0-AE95-D41EE971F007}"/>
              </a:ext>
            </a:extLst>
          </p:cNvPr>
          <p:cNvSpPr>
            <a:spLocks noGrp="1"/>
          </p:cNvSpPr>
          <p:nvPr>
            <p:ph type="sldNum" sz="quarter" idx="4"/>
          </p:nvPr>
        </p:nvSpPr>
        <p:spPr>
          <a:xfrm>
            <a:off x="10812263" y="0"/>
            <a:ext cx="432000" cy="360000"/>
          </a:xfrm>
          <a:prstGeom prst="rect">
            <a:avLst/>
          </a:prstGeom>
        </p:spPr>
        <p:txBody>
          <a:bodyPr vert="horz" wrap="none" lIns="0" tIns="180000" rIns="0" bIns="0" rtlCol="0" anchor="t" anchorCtr="0"/>
          <a:lstStyle>
            <a:lvl1pPr algn="r">
              <a:defRPr sz="1100">
                <a:solidFill>
                  <a:schemeClr val="tx1"/>
                </a:solidFill>
                <a:latin typeface="+mj-lt"/>
              </a:defRPr>
            </a:lvl1pPr>
          </a:lstStyle>
          <a:p>
            <a:fld id="{1D05C8B6-EC5E-42D9-8D75-1E05D6428564}" type="slidenum">
              <a:rPr lang="sv-SE" smtClean="0"/>
              <a:pPr/>
              <a:t>‹#›</a:t>
            </a:fld>
            <a:endParaRPr lang="sv-SE" dirty="0"/>
          </a:p>
        </p:txBody>
      </p:sp>
    </p:spTree>
    <p:extLst>
      <p:ext uri="{BB962C8B-B14F-4D97-AF65-F5344CB8AC3E}">
        <p14:creationId xmlns:p14="http://schemas.microsoft.com/office/powerpoint/2010/main" val="4173241017"/>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 id="2147483829" r:id="rId12"/>
  </p:sldLayoutIdLst>
  <p:hf sldNum="0" hdr="0" ftr="0" dt="0"/>
  <p:txStyles>
    <p:titleStyle>
      <a:lvl1pPr algn="l" defTabSz="914332"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4" indent="-228584" algn="l" defTabSz="914332"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750" indent="-228584" algn="l" defTabSz="91433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4" indent="-228584" algn="l" defTabSz="914332"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47"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1" pos="595" userDrawn="1">
          <p15:clr>
            <a:srgbClr val="F26B43"/>
          </p15:clr>
        </p15:guide>
        <p15:guide id="12" pos="7083" userDrawn="1">
          <p15:clr>
            <a:srgbClr val="F26B43"/>
          </p15:clr>
        </p15:guide>
        <p15:guide id="13" orient="horz" pos="216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8BE3E9"/>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C40FA7-E471-44B9-9D5D-7D0B44EE4279}"/>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27A0C30D-C99C-4CD5-B7FD-541C85BFE0FC}"/>
              </a:ext>
            </a:extLst>
          </p:cNvPr>
          <p:cNvSpPr>
            <a:spLocks noGrp="1"/>
          </p:cNvSpPr>
          <p:nvPr>
            <p:ph type="body" idx="1"/>
          </p:nvPr>
        </p:nvSpPr>
        <p:spPr>
          <a:xfrm>
            <a:off x="838200" y="1825625"/>
            <a:ext cx="10515600" cy="430517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
        <p:nvSpPr>
          <p:cNvPr id="4" name="Date Placeholder 3">
            <a:extLst>
              <a:ext uri="{FF2B5EF4-FFF2-40B4-BE49-F238E27FC236}">
                <a16:creationId xmlns:a16="http://schemas.microsoft.com/office/drawing/2014/main" id="{93DC0C72-79A0-4655-B207-9739A684267D}"/>
              </a:ext>
            </a:extLst>
          </p:cNvPr>
          <p:cNvSpPr>
            <a:spLocks noGrp="1"/>
          </p:cNvSpPr>
          <p:nvPr>
            <p:ph type="dt" sz="half" idx="2"/>
          </p:nvPr>
        </p:nvSpPr>
        <p:spPr>
          <a:xfrm>
            <a:off x="8292263" y="0"/>
            <a:ext cx="2520000" cy="360000"/>
          </a:xfrm>
          <a:prstGeom prst="rect">
            <a:avLst/>
          </a:prstGeom>
        </p:spPr>
        <p:txBody>
          <a:bodyPr vert="horz" wrap="none" lIns="0" tIns="180000" rIns="0" bIns="0" rtlCol="0" anchor="t" anchorCtr="0"/>
          <a:lstStyle>
            <a:lvl1pPr algn="r">
              <a:defRPr sz="1100">
                <a:solidFill>
                  <a:schemeClr val="bg1"/>
                </a:solidFill>
                <a:latin typeface="+mj-lt"/>
              </a:defRPr>
            </a:lvl1pPr>
          </a:lstStyle>
          <a:p>
            <a:fld id="{E8DAB5D5-9384-7346-9FE2-4836DD070881}" type="datetime1">
              <a:rPr lang="sv-SE" smtClean="0"/>
              <a:pPr/>
              <a:t>2026-08-14</a:t>
            </a:fld>
            <a:endParaRPr lang="sv-SE" dirty="0"/>
          </a:p>
        </p:txBody>
      </p:sp>
      <p:sp>
        <p:nvSpPr>
          <p:cNvPr id="5" name="Footer Placeholder 4">
            <a:extLst>
              <a:ext uri="{FF2B5EF4-FFF2-40B4-BE49-F238E27FC236}">
                <a16:creationId xmlns:a16="http://schemas.microsoft.com/office/drawing/2014/main" id="{2AC00D10-5EE3-4AEB-8900-1A07916BEF49}"/>
              </a:ext>
            </a:extLst>
          </p:cNvPr>
          <p:cNvSpPr>
            <a:spLocks noGrp="1"/>
          </p:cNvSpPr>
          <p:nvPr>
            <p:ph type="ftr" sz="quarter" idx="3"/>
          </p:nvPr>
        </p:nvSpPr>
        <p:spPr>
          <a:xfrm>
            <a:off x="944563" y="0"/>
            <a:ext cx="4320000" cy="360000"/>
          </a:xfrm>
          <a:prstGeom prst="rect">
            <a:avLst/>
          </a:prstGeom>
        </p:spPr>
        <p:txBody>
          <a:bodyPr vert="horz" wrap="none" lIns="0" tIns="180000" rIns="0" bIns="0" rtlCol="0" anchor="t" anchorCtr="0"/>
          <a:lstStyle>
            <a:lvl1pPr algn="l">
              <a:defRPr sz="1100">
                <a:solidFill>
                  <a:schemeClr val="bg1"/>
                </a:solidFill>
                <a:latin typeface="+mj-lt"/>
              </a:defRPr>
            </a:lvl1pPr>
          </a:lstStyle>
          <a:p>
            <a:r>
              <a:rPr lang="sv-SE"/>
              <a:t>LiU PowerPoint-mall</a:t>
            </a:r>
            <a:endParaRPr lang="sv-SE" dirty="0"/>
          </a:p>
        </p:txBody>
      </p:sp>
      <p:sp>
        <p:nvSpPr>
          <p:cNvPr id="6" name="Slide Number Placeholder 5">
            <a:extLst>
              <a:ext uri="{FF2B5EF4-FFF2-40B4-BE49-F238E27FC236}">
                <a16:creationId xmlns:a16="http://schemas.microsoft.com/office/drawing/2014/main" id="{70FA2BB8-8F26-4AF0-AE95-D41EE971F007}"/>
              </a:ext>
            </a:extLst>
          </p:cNvPr>
          <p:cNvSpPr>
            <a:spLocks noGrp="1"/>
          </p:cNvSpPr>
          <p:nvPr>
            <p:ph type="sldNum" sz="quarter" idx="4"/>
          </p:nvPr>
        </p:nvSpPr>
        <p:spPr>
          <a:xfrm>
            <a:off x="10812263" y="0"/>
            <a:ext cx="432000" cy="360000"/>
          </a:xfrm>
          <a:prstGeom prst="rect">
            <a:avLst/>
          </a:prstGeom>
        </p:spPr>
        <p:txBody>
          <a:bodyPr vert="horz" wrap="none" lIns="0" tIns="180000" rIns="0" bIns="0" rtlCol="0" anchor="t" anchorCtr="0"/>
          <a:lstStyle>
            <a:lvl1pPr algn="r">
              <a:defRPr sz="1100">
                <a:solidFill>
                  <a:schemeClr val="bg1"/>
                </a:solidFill>
                <a:latin typeface="+mj-lt"/>
              </a:defRPr>
            </a:lvl1pPr>
          </a:lstStyle>
          <a:p>
            <a:fld id="{1D05C8B6-EC5E-42D9-8D75-1E05D6428564}" type="slidenum">
              <a:rPr lang="sv-SE" smtClean="0"/>
              <a:pPr/>
              <a:t>‹#›</a:t>
            </a:fld>
            <a:endParaRPr lang="sv-SE" dirty="0"/>
          </a:p>
        </p:txBody>
      </p:sp>
    </p:spTree>
    <p:extLst>
      <p:ext uri="{BB962C8B-B14F-4D97-AF65-F5344CB8AC3E}">
        <p14:creationId xmlns:p14="http://schemas.microsoft.com/office/powerpoint/2010/main" val="4067912700"/>
      </p:ext>
    </p:extLst>
  </p:cSld>
  <p:clrMap bg1="dk1" tx1="lt1" bg2="dk2" tx2="lt2" accent1="accent1" accent2="accent2" accent3="accent3" accent4="accent4" accent5="accent5" accent6="accent6" hlink="hlink" folHlink="folHlink"/>
  <p:sldLayoutIdLst>
    <p:sldLayoutId id="2147483844" r:id="rId1"/>
    <p:sldLayoutId id="2147483845" r:id="rId2"/>
    <p:sldLayoutId id="2147483846" r:id="rId3"/>
  </p:sldLayoutIdLst>
  <p:hf sldNum="0" hdr="0" ftr="0" dt="0"/>
  <p:txStyles>
    <p:titleStyle>
      <a:lvl1pPr algn="l" defTabSz="914332"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584" indent="-228584" algn="l" defTabSz="914332" rtl="0" eaLnBrk="1" latinLnBrk="0" hangingPunct="1">
        <a:lnSpc>
          <a:spcPct val="100000"/>
        </a:lnSpc>
        <a:spcBef>
          <a:spcPts val="1000"/>
        </a:spcBef>
        <a:buFont typeface="Arial" panose="020B0604020202020204" pitchFamily="34" charset="0"/>
        <a:buChar char="•"/>
        <a:defRPr sz="2400" kern="1200">
          <a:solidFill>
            <a:schemeClr val="bg1"/>
          </a:solidFill>
          <a:latin typeface="+mn-lt"/>
          <a:ea typeface="+mn-ea"/>
          <a:cs typeface="+mn-cs"/>
        </a:defRPr>
      </a:lvl1pPr>
      <a:lvl2pPr marL="685750" indent="-228584" algn="l" defTabSz="914332" rtl="0" eaLnBrk="1" latinLnBrk="0" hangingPunct="1">
        <a:lnSpc>
          <a:spcPct val="100000"/>
        </a:lnSpc>
        <a:spcBef>
          <a:spcPts val="500"/>
        </a:spcBef>
        <a:buFont typeface="Arial" panose="020B0604020202020204" pitchFamily="34" charset="0"/>
        <a:buChar char="•"/>
        <a:defRPr sz="2400" kern="1200">
          <a:solidFill>
            <a:schemeClr val="bg1"/>
          </a:solidFill>
          <a:latin typeface="+mn-lt"/>
          <a:ea typeface="+mn-ea"/>
          <a:cs typeface="+mn-cs"/>
        </a:defRPr>
      </a:lvl2pPr>
      <a:lvl3pPr marL="1142914" indent="-228584" algn="l" defTabSz="914332" rtl="0" eaLnBrk="1" latinLnBrk="0" hangingPunct="1">
        <a:lnSpc>
          <a:spcPct val="10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080" indent="-228584" algn="l" defTabSz="914332" rtl="0" eaLnBrk="1" latinLnBrk="0" hangingPunct="1">
        <a:lnSpc>
          <a:spcPct val="10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247" indent="-228584" algn="l" defTabSz="914332" rtl="0" eaLnBrk="1" latinLnBrk="0" hangingPunct="1">
        <a:lnSpc>
          <a:spcPct val="10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1" pos="595" userDrawn="1">
          <p15:clr>
            <a:srgbClr val="F26B43"/>
          </p15:clr>
        </p15:guide>
        <p15:guide id="12" pos="7083" userDrawn="1">
          <p15:clr>
            <a:srgbClr val="F26B43"/>
          </p15:clr>
        </p15:guide>
        <p15:guide id="13" orient="horz" pos="216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Bildobjekt 6">
            <a:extLst>
              <a:ext uri="{FF2B5EF4-FFF2-40B4-BE49-F238E27FC236}">
                <a16:creationId xmlns:a16="http://schemas.microsoft.com/office/drawing/2014/main" id="{E8E91BD3-C9B8-0946-BD6A-CF9D00E5D79E}"/>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0895" y="6195073"/>
            <a:ext cx="1664240" cy="586783"/>
          </a:xfrm>
          <a:prstGeom prst="rect">
            <a:avLst/>
          </a:prstGeom>
        </p:spPr>
      </p:pic>
      <p:cxnSp>
        <p:nvCxnSpPr>
          <p:cNvPr id="10" name="Rak 5">
            <a:extLst>
              <a:ext uri="{FF2B5EF4-FFF2-40B4-BE49-F238E27FC236}">
                <a16:creationId xmlns:a16="http://schemas.microsoft.com/office/drawing/2014/main" id="{A6E1C386-BE1B-DC4D-B179-8DBC8BF17B87}"/>
              </a:ext>
            </a:extLst>
          </p:cNvPr>
          <p:cNvCxnSpPr>
            <a:cxnSpLocks/>
          </p:cNvCxnSpPr>
          <p:nvPr userDrawn="1"/>
        </p:nvCxnSpPr>
        <p:spPr>
          <a:xfrm>
            <a:off x="203202" y="6120611"/>
            <a:ext cx="11758863"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63831731"/>
      </p:ext>
    </p:extLst>
  </p:cSld>
  <p:clrMap bg1="lt1" tx1="dk1" bg2="lt2" tx2="dk2" accent1="accent1" accent2="accent2" accent3="accent3" accent4="accent4" accent5="accent5" accent6="accent6" hlink="hlink" folHlink="folHlink"/>
  <p:sldLayoutIdLst>
    <p:sldLayoutId id="2147483861" r:id="rId1"/>
    <p:sldLayoutId id="2147483732" r:id="rId2"/>
    <p:sldLayoutId id="2147483734" r:id="rId3"/>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551" userDrawn="1">
          <p15:clr>
            <a:srgbClr val="F26B43"/>
          </p15:clr>
        </p15:guide>
        <p15:guide id="3" pos="7537"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C40FA7-E471-44B9-9D5D-7D0B44EE4279}"/>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sv-SE"/>
              <a:t>Klicka här för att ändra mall för rubrikformat</a:t>
            </a:r>
            <a:endParaRPr lang="sv-SE" dirty="0"/>
          </a:p>
        </p:txBody>
      </p:sp>
      <p:sp>
        <p:nvSpPr>
          <p:cNvPr id="3" name="Text Placeholder 2">
            <a:extLst>
              <a:ext uri="{FF2B5EF4-FFF2-40B4-BE49-F238E27FC236}">
                <a16:creationId xmlns:a16="http://schemas.microsoft.com/office/drawing/2014/main" id="{27A0C30D-C99C-4CD5-B7FD-541C85BFE0FC}"/>
              </a:ext>
            </a:extLst>
          </p:cNvPr>
          <p:cNvSpPr>
            <a:spLocks noGrp="1"/>
          </p:cNvSpPr>
          <p:nvPr>
            <p:ph type="body" idx="1"/>
          </p:nvPr>
        </p:nvSpPr>
        <p:spPr>
          <a:xfrm>
            <a:off x="838200" y="1825625"/>
            <a:ext cx="10515600" cy="4305174"/>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Date Placeholder 3">
            <a:extLst>
              <a:ext uri="{FF2B5EF4-FFF2-40B4-BE49-F238E27FC236}">
                <a16:creationId xmlns:a16="http://schemas.microsoft.com/office/drawing/2014/main" id="{93DC0C72-79A0-4655-B207-9739A684267D}"/>
              </a:ext>
            </a:extLst>
          </p:cNvPr>
          <p:cNvSpPr>
            <a:spLocks noGrp="1"/>
          </p:cNvSpPr>
          <p:nvPr>
            <p:ph type="dt" sz="half" idx="2"/>
          </p:nvPr>
        </p:nvSpPr>
        <p:spPr>
          <a:xfrm>
            <a:off x="8292263" y="-5129"/>
            <a:ext cx="2520000" cy="360000"/>
          </a:xfrm>
          <a:prstGeom prst="rect">
            <a:avLst/>
          </a:prstGeom>
        </p:spPr>
        <p:txBody>
          <a:bodyPr vert="horz" wrap="none" lIns="0" tIns="180000" rIns="0" bIns="0" rtlCol="0" anchor="t" anchorCtr="0"/>
          <a:lstStyle>
            <a:lvl1pPr algn="r">
              <a:defRPr sz="825">
                <a:solidFill>
                  <a:schemeClr val="tx1"/>
                </a:solidFill>
                <a:latin typeface="+mj-lt"/>
              </a:defRPr>
            </a:lvl1pPr>
          </a:lstStyle>
          <a:p>
            <a:fld id="{41FF40AD-5146-EC40-B555-0F748959FBB7}" type="datetime1">
              <a:rPr lang="sv-SE" smtClean="0"/>
              <a:t>2026-08-14</a:t>
            </a:fld>
            <a:endParaRPr lang="sv-SE" dirty="0"/>
          </a:p>
        </p:txBody>
      </p:sp>
      <p:sp>
        <p:nvSpPr>
          <p:cNvPr id="5" name="Footer Placeholder 4">
            <a:extLst>
              <a:ext uri="{FF2B5EF4-FFF2-40B4-BE49-F238E27FC236}">
                <a16:creationId xmlns:a16="http://schemas.microsoft.com/office/drawing/2014/main" id="{2AC00D10-5EE3-4AEB-8900-1A07916BEF49}"/>
              </a:ext>
            </a:extLst>
          </p:cNvPr>
          <p:cNvSpPr>
            <a:spLocks noGrp="1"/>
          </p:cNvSpPr>
          <p:nvPr>
            <p:ph type="ftr" sz="quarter" idx="3"/>
          </p:nvPr>
        </p:nvSpPr>
        <p:spPr>
          <a:xfrm>
            <a:off x="944563" y="0"/>
            <a:ext cx="4320000" cy="360000"/>
          </a:xfrm>
          <a:prstGeom prst="rect">
            <a:avLst/>
          </a:prstGeom>
        </p:spPr>
        <p:txBody>
          <a:bodyPr vert="horz" wrap="none" lIns="0" tIns="180000" rIns="0" bIns="0" rtlCol="0" anchor="t" anchorCtr="0"/>
          <a:lstStyle>
            <a:lvl1pPr algn="l">
              <a:defRPr sz="825">
                <a:solidFill>
                  <a:schemeClr val="tx1"/>
                </a:solidFill>
                <a:latin typeface="+mj-lt"/>
              </a:defRPr>
            </a:lvl1pPr>
          </a:lstStyle>
          <a:p>
            <a:r>
              <a:rPr lang="sv-SE"/>
              <a:t>LiU PowerPoint-mall</a:t>
            </a:r>
            <a:endParaRPr lang="sv-SE" dirty="0"/>
          </a:p>
        </p:txBody>
      </p:sp>
      <p:sp>
        <p:nvSpPr>
          <p:cNvPr id="6" name="Slide Number Placeholder 5">
            <a:extLst>
              <a:ext uri="{FF2B5EF4-FFF2-40B4-BE49-F238E27FC236}">
                <a16:creationId xmlns:a16="http://schemas.microsoft.com/office/drawing/2014/main" id="{70FA2BB8-8F26-4AF0-AE95-D41EE971F007}"/>
              </a:ext>
            </a:extLst>
          </p:cNvPr>
          <p:cNvSpPr>
            <a:spLocks noGrp="1"/>
          </p:cNvSpPr>
          <p:nvPr>
            <p:ph type="sldNum" sz="quarter" idx="4"/>
          </p:nvPr>
        </p:nvSpPr>
        <p:spPr>
          <a:xfrm>
            <a:off x="10812263" y="0"/>
            <a:ext cx="432000" cy="360000"/>
          </a:xfrm>
          <a:prstGeom prst="rect">
            <a:avLst/>
          </a:prstGeom>
        </p:spPr>
        <p:txBody>
          <a:bodyPr vert="horz" wrap="none" lIns="0" tIns="180000" rIns="0" bIns="0" rtlCol="0" anchor="t" anchorCtr="0"/>
          <a:lstStyle>
            <a:lvl1pPr algn="r">
              <a:defRPr sz="825">
                <a:solidFill>
                  <a:schemeClr val="tx1"/>
                </a:solidFill>
                <a:latin typeface="+mj-lt"/>
              </a:defRPr>
            </a:lvl1pPr>
          </a:lstStyle>
          <a:p>
            <a:fld id="{1D05C8B6-EC5E-42D9-8D75-1E05D6428564}" type="slidenum">
              <a:rPr lang="sv-SE" smtClean="0"/>
              <a:pPr/>
              <a:t>‹#›</a:t>
            </a:fld>
            <a:endParaRPr lang="sv-SE" dirty="0"/>
          </a:p>
        </p:txBody>
      </p:sp>
    </p:spTree>
    <p:extLst>
      <p:ext uri="{BB962C8B-B14F-4D97-AF65-F5344CB8AC3E}">
        <p14:creationId xmlns:p14="http://schemas.microsoft.com/office/powerpoint/2010/main" val="4173241017"/>
      </p:ext>
    </p:extLst>
  </p:cSld>
  <p:clrMap bg1="lt1" tx1="dk1" bg2="lt2" tx2="dk2" accent1="accent1" accent2="accent2" accent3="accent3" accent4="accent4" accent5="accent5" accent6="accent6" hlink="hlink" folHlink="folHlink"/>
  <p:sldLayoutIdLst>
    <p:sldLayoutId id="2147483865" r:id="rId1"/>
  </p:sldLayoutIdLst>
  <p:hf sldNum="0" hdr="0" ftr="0" dt="0"/>
  <p:txStyles>
    <p:titleStyle>
      <a:lvl1pPr algn="l" defTabSz="914332"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4" indent="-228584" algn="l" defTabSz="914332"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750" indent="-228584" algn="l" defTabSz="91433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4" indent="-228584" algn="l" defTabSz="914332"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47"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1" pos="595" userDrawn="1">
          <p15:clr>
            <a:srgbClr val="F26B43"/>
          </p15:clr>
        </p15:guide>
        <p15:guide id="12" pos="7083" userDrawn="1">
          <p15:clr>
            <a:srgbClr val="F26B43"/>
          </p15:clr>
        </p15:guide>
        <p15:guide id="13"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video" Target="https://player.vimeo.com/video/790420648?app_id=122963" TargetMode="External"/><Relationship Id="rId5" Type="http://schemas.openxmlformats.org/officeDocument/2006/relationships/image" Target="../media/image2.sv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microsoft.com/office/2018/10/relationships/comments" Target="../comments/modernComment_12C_EEE91529.xml"/><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5.png"/><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3" Type="http://schemas.openxmlformats.org/officeDocument/2006/relationships/hyperlink" Target="https://barnafrid.se/kunskapsportal/wp-content/uploads/2026/08/faktablad-tema-4-grundskola-hogstadiet.pdf" TargetMode="External"/><Relationship Id="rId2" Type="http://schemas.openxmlformats.org/officeDocument/2006/relationships/hyperlink" Target="https://barnafrid.se/kunskapsportal/wp-content/uploads/2023/01/faktablad-tema-4.pdf" TargetMode="External"/><Relationship Id="rId1" Type="http://schemas.openxmlformats.org/officeDocument/2006/relationships/slideLayout" Target="../slideLayouts/slideLayout5.xml"/><Relationship Id="rId5" Type="http://schemas.openxmlformats.org/officeDocument/2006/relationships/image" Target="../media/image2.sv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s://www.socialstyrelsen.se/contentassets/bb095e3444da46c592bd0483ecc935c4/2026-5-10268.pdf"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2.sv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4.xml"/><Relationship Id="rId1" Type="http://schemas.openxmlformats.org/officeDocument/2006/relationships/video" Target="https://player.vimeo.com/video/821547297?app_id=122963"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microsoft.com/office/2018/10/relationships/comments" Target="../comments/modernComment_13E_3B0A34A9.xml"/><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svg"/></Relationships>
</file>

<file path=ppt/slides/_rels/slide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microsoft.com/office/2018/10/relationships/comments" Target="../comments/modernComment_147_C580FBCB.xml"/><Relationship Id="rId2" Type="http://schemas.openxmlformats.org/officeDocument/2006/relationships/slideLayout" Target="../slideLayouts/slideLayout4.xml"/><Relationship Id="rId1" Type="http://schemas.openxmlformats.org/officeDocument/2006/relationships/video" Target="https://player.vimeo.com/video/790426999?h=4fce715e54&amp;app_id=122963" TargetMode="External"/><Relationship Id="rId5" Type="http://schemas.openxmlformats.org/officeDocument/2006/relationships/image" Target="../media/image2.svg"/><Relationship Id="rId4" Type="http://schemas.openxmlformats.org/officeDocument/2006/relationships/image" Target="../media/image9.jpeg"/></Relationships>
</file>

<file path=ppt/slides/_rels/slide19.xml.rels><?xml version="1.0" encoding="UTF-8" standalone="yes"?>
<Relationships xmlns="http://schemas.openxmlformats.org/package/2006/relationships"><Relationship Id="rId3" Type="http://schemas.openxmlformats.org/officeDocument/2006/relationships/hyperlink" Target="https://vimeo.com/701540647" TargetMode="External"/><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2.svg"/></Relationships>
</file>

<file path=ppt/slides/_rels/slide20.xml.rels><?xml version="1.0" encoding="UTF-8" standalone="yes"?>
<Relationships xmlns="http://schemas.openxmlformats.org/package/2006/relationships"><Relationship Id="rId3" Type="http://schemas.openxmlformats.org/officeDocument/2006/relationships/hyperlink" Target="https://barnafrid.se/kunskapsportal/wp-content/uploads/2026/08/ovning-orosanmalan-tema-4-grundskola-hogstadiet.pdf" TargetMode="External"/><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2.svg"/><Relationship Id="rId4" Type="http://schemas.openxmlformats.org/officeDocument/2006/relationships/image" Target="../media/image10.jp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video" Target="https://player.vimeo.com/video/1199656992?app_id=122963" TargetMode="External"/><Relationship Id="rId6" Type="http://schemas.openxmlformats.org/officeDocument/2006/relationships/image" Target="../media/image11.jpeg"/><Relationship Id="rId5" Type="http://schemas.openxmlformats.org/officeDocument/2006/relationships/image" Target="../media/image2.svg"/><Relationship Id="rId4" Type="http://schemas.microsoft.com/office/2018/10/relationships/comments" Target="../comments/modernComment_14A_BB3AA97F.xml"/></Relationships>
</file>

<file path=ppt/slides/_rels/slide22.xml.rels><?xml version="1.0" encoding="UTF-8" standalone="yes"?>
<Relationships xmlns="http://schemas.openxmlformats.org/package/2006/relationships"><Relationship Id="rId3" Type="http://schemas.microsoft.com/office/2018/10/relationships/comments" Target="../comments/modernComment_15D_F49BB690.xml"/><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2.sv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D1C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84524-60A5-48A6-A802-464B7F63B120}"/>
              </a:ext>
            </a:extLst>
          </p:cNvPr>
          <p:cNvSpPr>
            <a:spLocks noGrp="1"/>
          </p:cNvSpPr>
          <p:nvPr>
            <p:ph type="ctrTitle"/>
          </p:nvPr>
        </p:nvSpPr>
        <p:spPr>
          <a:xfrm>
            <a:off x="447436" y="2363645"/>
            <a:ext cx="8967960" cy="2306637"/>
          </a:xfrm>
        </p:spPr>
        <p:txBody>
          <a:bodyPr>
            <a:noAutofit/>
          </a:bodyPr>
          <a:lstStyle/>
          <a:p>
            <a:r>
              <a:rPr lang="sv-SE" sz="4400" kern="0" dirty="0">
                <a:effectLst/>
                <a:ea typeface="Times New Roman" panose="02020603050405020304" pitchFamily="18" charset="0"/>
                <a:cs typeface="Times New Roman" panose="02020603050405020304" pitchFamily="18" charset="0"/>
              </a:rPr>
              <a:t>Tema 4. Agera för </a:t>
            </a:r>
            <a:r>
              <a:rPr lang="sv-SE" sz="4400" kern="0" dirty="0">
                <a:ea typeface="Times New Roman" panose="02020603050405020304" pitchFamily="18" charset="0"/>
                <a:cs typeface="Times New Roman" panose="02020603050405020304" pitchFamily="18" charset="0"/>
              </a:rPr>
              <a:t>eleven</a:t>
            </a:r>
            <a:br>
              <a:rPr lang="sv-SE" sz="4400" kern="0" dirty="0">
                <a:effectLst/>
                <a:ea typeface="Times New Roman" panose="02020603050405020304" pitchFamily="18" charset="0"/>
                <a:cs typeface="Times New Roman" panose="02020603050405020304" pitchFamily="18" charset="0"/>
              </a:rPr>
            </a:br>
            <a:r>
              <a:rPr lang="sv-SE" sz="4400" kern="0" dirty="0">
                <a:effectLst/>
                <a:ea typeface="Times New Roman" panose="02020603050405020304" pitchFamily="18" charset="0"/>
                <a:cs typeface="Times New Roman" panose="02020603050405020304" pitchFamily="18" charset="0"/>
              </a:rPr>
              <a:t>– anmäl din oro till socialtjänsten och skapa trygghet för </a:t>
            </a:r>
            <a:r>
              <a:rPr lang="sv-SE" sz="4400" kern="0" dirty="0">
                <a:ea typeface="Times New Roman" panose="02020603050405020304" pitchFamily="18" charset="0"/>
                <a:cs typeface="Times New Roman" panose="02020603050405020304" pitchFamily="18" charset="0"/>
              </a:rPr>
              <a:t>eleven </a:t>
            </a:r>
            <a:r>
              <a:rPr lang="sv-SE" sz="4400" kern="0" dirty="0">
                <a:effectLst/>
                <a:ea typeface="Times New Roman" panose="02020603050405020304" pitchFamily="18" charset="0"/>
                <a:cs typeface="Times New Roman" panose="02020603050405020304" pitchFamily="18" charset="0"/>
              </a:rPr>
              <a:t>i skolan</a:t>
            </a:r>
            <a:br>
              <a:rPr lang="sv-SE" sz="1800" b="1" kern="0" dirty="0">
                <a:effectLst/>
                <a:ea typeface="Times New Roman" panose="02020603050405020304" pitchFamily="18" charset="0"/>
                <a:cs typeface="Times New Roman" panose="02020603050405020304" pitchFamily="18" charset="0"/>
              </a:rPr>
            </a:br>
            <a:endParaRPr lang="sv-SE" dirty="0"/>
          </a:p>
        </p:txBody>
      </p:sp>
      <p:pic>
        <p:nvPicPr>
          <p:cNvPr id="3" name="Bild 2" descr="Logotyp Haninge kommun.">
            <a:extLst>
              <a:ext uri="{FF2B5EF4-FFF2-40B4-BE49-F238E27FC236}">
                <a16:creationId xmlns:a16="http://schemas.microsoft.com/office/drawing/2014/main" id="{FF5D94B4-6BC8-A575-A976-F07D0DBB22C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339466" y="5917994"/>
            <a:ext cx="2232660" cy="693478"/>
          </a:xfrm>
          <a:prstGeom prst="rect">
            <a:avLst/>
          </a:prstGeom>
        </p:spPr>
      </p:pic>
      <p:pic>
        <p:nvPicPr>
          <p:cNvPr id="6" name="Bildobjekt 5" descr="Två personer spelar basket vid en korg, tecknade med tunna svarta linjer och akvarellfärg. Illustration.">
            <a:extLst>
              <a:ext uri="{FF2B5EF4-FFF2-40B4-BE49-F238E27FC236}">
                <a16:creationId xmlns:a16="http://schemas.microsoft.com/office/drawing/2014/main" id="{6264FEAB-3965-0209-4D01-0D0CA974B666}"/>
              </a:ext>
            </a:extLst>
          </p:cNvPr>
          <p:cNvPicPr>
            <a:picLocks noChangeAspect="1"/>
          </p:cNvPicPr>
          <p:nvPr/>
        </p:nvPicPr>
        <p:blipFill>
          <a:blip r:embed="rId4"/>
          <a:stretch>
            <a:fillRect/>
          </a:stretch>
        </p:blipFill>
        <p:spPr>
          <a:xfrm>
            <a:off x="8694821" y="3818021"/>
            <a:ext cx="3049743" cy="2972294"/>
          </a:xfrm>
          <a:prstGeom prst="rect">
            <a:avLst/>
          </a:prstGeom>
        </p:spPr>
      </p:pic>
    </p:spTree>
    <p:extLst>
      <p:ext uri="{BB962C8B-B14F-4D97-AF65-F5344CB8AC3E}">
        <p14:creationId xmlns:p14="http://schemas.microsoft.com/office/powerpoint/2010/main" val="2441409162"/>
      </p:ext>
    </p:extLst>
  </p:cSld>
  <p:clrMapOvr>
    <a:masterClrMapping/>
  </p:clrMapOvr>
  <mc:AlternateContent xmlns:mc="http://schemas.openxmlformats.org/markup-compatibility/2006" xmlns:p14="http://schemas.microsoft.com/office/powerpoint/2010/main">
    <mc:Choice Requires="p14">
      <p:transition spd="slow" p14:dur="2000" advTm="40080"/>
    </mc:Choice>
    <mc:Fallback xmlns="">
      <p:transition spd="slow" advTm="4008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54CC685-5FD6-9013-0D21-ABA5138F5FF2}"/>
              </a:ext>
            </a:extLst>
          </p:cNvPr>
          <p:cNvSpPr>
            <a:spLocks noGrp="1"/>
          </p:cNvSpPr>
          <p:nvPr>
            <p:ph type="title"/>
          </p:nvPr>
        </p:nvSpPr>
        <p:spPr/>
        <p:txBody>
          <a:bodyPr/>
          <a:lstStyle/>
          <a:p>
            <a:r>
              <a:rPr lang="sv-SE" dirty="0"/>
              <a:t>Vad ska vi göra idag?</a:t>
            </a:r>
          </a:p>
        </p:txBody>
      </p:sp>
      <p:sp>
        <p:nvSpPr>
          <p:cNvPr id="3" name="Platshållare för innehåll 2">
            <a:extLst>
              <a:ext uri="{FF2B5EF4-FFF2-40B4-BE49-F238E27FC236}">
                <a16:creationId xmlns:a16="http://schemas.microsoft.com/office/drawing/2014/main" id="{9F056C3F-DB53-069E-6A37-018AC73D20E7}"/>
              </a:ext>
            </a:extLst>
          </p:cNvPr>
          <p:cNvSpPr>
            <a:spLocks noGrp="1"/>
          </p:cNvSpPr>
          <p:nvPr>
            <p:ph idx="1"/>
          </p:nvPr>
        </p:nvSpPr>
        <p:spPr/>
        <p:txBody>
          <a:bodyPr>
            <a:normAutofit/>
          </a:bodyPr>
          <a:lstStyle/>
          <a:p>
            <a:pPr marL="457200" indent="-457200">
              <a:buFont typeface="Arial" panose="020B0604020202020204" pitchFamily="34" charset="0"/>
              <a:buAutoNum type="arabicPeriod"/>
            </a:pPr>
            <a:r>
              <a:rPr lang="sv-SE" sz="2000" dirty="0"/>
              <a:t>Följa upp förra temat: Hur ska ni bemöta och fråga en elev om våld? </a:t>
            </a:r>
          </a:p>
          <a:p>
            <a:pPr marL="457200" indent="-457200">
              <a:buAutoNum type="arabicPeriod"/>
            </a:pPr>
            <a:r>
              <a:rPr lang="sv-SE" sz="2000" dirty="0"/>
              <a:t>Introduktion av tema 4: </a:t>
            </a:r>
            <a:r>
              <a:rPr lang="sv-SE" sz="2000" kern="0" dirty="0">
                <a:latin typeface="Georgia" panose="02040502050405020303" pitchFamily="18" charset="0"/>
                <a:ea typeface="Times New Roman" panose="02020603050405020304" pitchFamily="18" charset="0"/>
                <a:cs typeface="Times New Roman" panose="02020603050405020304" pitchFamily="18" charset="0"/>
              </a:rPr>
              <a:t>Agera för eleven – anmäl din oro till socialtjänsten och skapa trygghet för eleven i skolan.</a:t>
            </a:r>
            <a:endParaRPr lang="sv-SE" sz="2000" kern="0" dirty="0">
              <a:latin typeface="Calibri Light" panose="020F0302020204030204" pitchFamily="34" charset="0"/>
              <a:ea typeface="Times New Roman" panose="02020603050405020304" pitchFamily="18" charset="0"/>
              <a:cs typeface="Times New Roman" panose="02020603050405020304" pitchFamily="18" charset="0"/>
            </a:endParaRPr>
          </a:p>
          <a:p>
            <a:pPr marL="457200" indent="-457200">
              <a:buFont typeface="+mj-lt"/>
              <a:buAutoNum type="arabicPeriod"/>
            </a:pPr>
            <a:r>
              <a:rPr lang="sv-SE" sz="2000" dirty="0"/>
              <a:t>Ta del av faktabladet.</a:t>
            </a:r>
          </a:p>
          <a:p>
            <a:pPr marL="457200" indent="-457200">
              <a:buFont typeface="+mj-lt"/>
              <a:buAutoNum type="arabicPeriod"/>
            </a:pPr>
            <a:r>
              <a:rPr lang="sv-SE" sz="2000" dirty="0"/>
              <a:t>Följ upp och fördjupa innehållet i faktabladet.</a:t>
            </a:r>
          </a:p>
          <a:p>
            <a:pPr marL="457200" indent="-457200">
              <a:buFont typeface="+mj-lt"/>
              <a:buAutoNum type="arabicPeriod"/>
            </a:pPr>
            <a:r>
              <a:rPr lang="sv-SE" sz="2000" dirty="0"/>
              <a:t>Gör en övning: </a:t>
            </a:r>
            <a:r>
              <a:rPr lang="sv-SE" sz="2000" b="1" dirty="0"/>
              <a:t>Hur går en orosanmälan till </a:t>
            </a:r>
            <a:r>
              <a:rPr lang="sv-SE" sz="2000" dirty="0"/>
              <a:t>utifrån ”Filmen om Minna”</a:t>
            </a:r>
            <a:r>
              <a:rPr lang="sv-SE" sz="2000" b="1" dirty="0"/>
              <a:t>?</a:t>
            </a:r>
          </a:p>
          <a:p>
            <a:pPr marL="457200" indent="-457200">
              <a:buFont typeface="+mj-lt"/>
              <a:buAutoNum type="arabicPeriod"/>
            </a:pPr>
            <a:r>
              <a:rPr lang="sv-SE" sz="2000" dirty="0"/>
              <a:t>Skolans stöd och trygghet för eleven </a:t>
            </a:r>
            <a:endParaRPr lang="sv-SE" sz="2000" b="1" dirty="0"/>
          </a:p>
          <a:p>
            <a:pPr marL="457200" indent="-457200">
              <a:buFont typeface="+mj-lt"/>
              <a:buAutoNum type="arabicPeriod"/>
            </a:pPr>
            <a:r>
              <a:rPr lang="sv-SE" sz="2000" dirty="0"/>
              <a:t>Sammanfatta och utvärdera dagen. </a:t>
            </a:r>
          </a:p>
          <a:p>
            <a:endParaRPr lang="sv-SE" dirty="0"/>
          </a:p>
        </p:txBody>
      </p:sp>
      <p:pic>
        <p:nvPicPr>
          <p:cNvPr id="4" name="Bild 3">
            <a:extLst>
              <a:ext uri="{FF2B5EF4-FFF2-40B4-BE49-F238E27FC236}">
                <a16:creationId xmlns:a16="http://schemas.microsoft.com/office/drawing/2014/main" id="{F1C5B180-C083-DD9B-4818-A63C7F9A20C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1569661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5602128-FCB5-5853-8F0C-4072EE01EA9B}"/>
              </a:ext>
            </a:extLst>
          </p:cNvPr>
          <p:cNvSpPr>
            <a:spLocks noGrp="1"/>
          </p:cNvSpPr>
          <p:nvPr>
            <p:ph type="title"/>
          </p:nvPr>
        </p:nvSpPr>
        <p:spPr/>
        <p:txBody>
          <a:bodyPr/>
          <a:lstStyle/>
          <a:p>
            <a:r>
              <a:rPr lang="sv-SE" dirty="0"/>
              <a:t>Film om olika behov och skydd</a:t>
            </a:r>
          </a:p>
        </p:txBody>
      </p:sp>
      <p:pic>
        <p:nvPicPr>
          <p:cNvPr id="6" name="Onlinemedia 5" title="Olika barn olika behov.mp4">
            <a:hlinkClick r:id="" action="ppaction://media"/>
            <a:extLst>
              <a:ext uri="{FF2B5EF4-FFF2-40B4-BE49-F238E27FC236}">
                <a16:creationId xmlns:a16="http://schemas.microsoft.com/office/drawing/2014/main" id="{B532EBD9-7BD5-35B2-102B-B4E44C581C76}"/>
              </a:ext>
            </a:extLst>
          </p:cNvPr>
          <p:cNvPicPr>
            <a:picLocks noGrp="1" noRot="1" noChangeAspect="1"/>
          </p:cNvPicPr>
          <p:nvPr>
            <p:ph idx="1"/>
            <a:videoFile r:link="rId1"/>
          </p:nvPr>
        </p:nvPicPr>
        <p:blipFill>
          <a:blip r:embed="rId4"/>
          <a:stretch>
            <a:fillRect/>
          </a:stretch>
        </p:blipFill>
        <p:spPr>
          <a:xfrm>
            <a:off x="2320131" y="1690692"/>
            <a:ext cx="7551737" cy="4254500"/>
          </a:xfrm>
          <a:prstGeom prst="rect">
            <a:avLst/>
          </a:prstGeom>
        </p:spPr>
      </p:pic>
      <p:pic>
        <p:nvPicPr>
          <p:cNvPr id="4" name="Bild 3">
            <a:extLst>
              <a:ext uri="{FF2B5EF4-FFF2-40B4-BE49-F238E27FC236}">
                <a16:creationId xmlns:a16="http://schemas.microsoft.com/office/drawing/2014/main" id="{F13BC647-A98D-A51D-8F91-90FDBCB561A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1891089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47A269C-2665-0206-C6C5-DF69FC71AB95}"/>
              </a:ext>
            </a:extLst>
          </p:cNvPr>
          <p:cNvSpPr>
            <a:spLocks noGrp="1"/>
          </p:cNvSpPr>
          <p:nvPr>
            <p:ph type="title"/>
          </p:nvPr>
        </p:nvSpPr>
        <p:spPr/>
        <p:txBody>
          <a:bodyPr>
            <a:normAutofit/>
          </a:bodyPr>
          <a:lstStyle/>
          <a:p>
            <a:pPr algn="l" fontAlgn="base"/>
            <a:r>
              <a:rPr lang="sv-SE" sz="3600" i="0" dirty="0">
                <a:solidFill>
                  <a:srgbClr val="080D28"/>
                </a:solidFill>
                <a:effectLst/>
              </a:rPr>
              <a:t>Samhällets skydd, stöd och behandling för barn och unga som blir utsatta för våld</a:t>
            </a:r>
          </a:p>
        </p:txBody>
      </p:sp>
      <p:pic>
        <p:nvPicPr>
          <p:cNvPr id="3" name="Bild 2">
            <a:extLst>
              <a:ext uri="{FF2B5EF4-FFF2-40B4-BE49-F238E27FC236}">
                <a16:creationId xmlns:a16="http://schemas.microsoft.com/office/drawing/2014/main" id="{D004F1F3-DD27-A6DE-29E5-08F7AE6FAD8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29790" y="6221870"/>
            <a:ext cx="1744980" cy="542002"/>
          </a:xfrm>
          <a:prstGeom prst="rect">
            <a:avLst/>
          </a:prstGeom>
        </p:spPr>
      </p:pic>
      <p:pic>
        <p:nvPicPr>
          <p:cNvPr id="7" name="Platshållare för innehåll 6" descr="Fyrnivåmodell som kopplar vuxnas ansvar till barnets och den unges behov. Nivåerna går från att alla vuxna som möter barn och unga ska kunna upptäcka, bemöta, informera och agera, till att socialtjänst, polis, skola, förskola, tandvård och hälso- och sjukvård har olika ansvar för utredning, stöd, behandling och krisbearbetning. Barnets och den unges behov visas som en pyramid från grundläggande bekräftelse av upplevelser till behandling för några.">
            <a:extLst>
              <a:ext uri="{FF2B5EF4-FFF2-40B4-BE49-F238E27FC236}">
                <a16:creationId xmlns:a16="http://schemas.microsoft.com/office/drawing/2014/main" id="{4FD0ED81-9653-4A8A-C160-53D9791B14A5}"/>
              </a:ext>
            </a:extLst>
          </p:cNvPr>
          <p:cNvPicPr>
            <a:picLocks noGrp="1" noChangeAspect="1"/>
          </p:cNvPicPr>
          <p:nvPr>
            <p:ph idx="1"/>
          </p:nvPr>
        </p:nvPicPr>
        <p:blipFill>
          <a:blip r:embed="rId5">
            <a:extLst>
              <a:ext uri="{28A0092B-C50C-407E-A947-70E740481C1C}">
                <a14:useLocalDpi xmlns:a14="http://schemas.microsoft.com/office/drawing/2010/main" val="0"/>
              </a:ext>
            </a:extLst>
          </a:blip>
          <a:srcRect t="6523" b="5358"/>
          <a:stretch>
            <a:fillRect/>
          </a:stretch>
        </p:blipFill>
        <p:spPr>
          <a:xfrm>
            <a:off x="2762448" y="1690692"/>
            <a:ext cx="6667104" cy="4161468"/>
          </a:xfrm>
          <a:prstGeom prst="rect">
            <a:avLst/>
          </a:prstGeom>
        </p:spPr>
      </p:pic>
    </p:spTree>
    <p:extLst>
      <p:ext uri="{BB962C8B-B14F-4D97-AF65-F5344CB8AC3E}">
        <p14:creationId xmlns:p14="http://schemas.microsoft.com/office/powerpoint/2010/main" val="4008252713"/>
      </p:ext>
    </p:extLst>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7E71F66-FCEF-90E4-0FC4-41F337069FA6}"/>
              </a:ext>
            </a:extLst>
          </p:cNvPr>
          <p:cNvSpPr>
            <a:spLocks noGrp="1"/>
          </p:cNvSpPr>
          <p:nvPr>
            <p:ph type="title"/>
          </p:nvPr>
        </p:nvSpPr>
        <p:spPr/>
        <p:txBody>
          <a:bodyPr/>
          <a:lstStyle/>
          <a:p>
            <a:r>
              <a:rPr lang="sv-SE" dirty="0"/>
              <a:t>Faktablad ”Agera för eleven”</a:t>
            </a:r>
          </a:p>
        </p:txBody>
      </p:sp>
      <p:sp>
        <p:nvSpPr>
          <p:cNvPr id="3" name="Platshållare för innehåll 2">
            <a:extLst>
              <a:ext uri="{FF2B5EF4-FFF2-40B4-BE49-F238E27FC236}">
                <a16:creationId xmlns:a16="http://schemas.microsoft.com/office/drawing/2014/main" id="{71573246-77DD-B466-C478-CD37C9F3364E}"/>
              </a:ext>
            </a:extLst>
          </p:cNvPr>
          <p:cNvSpPr>
            <a:spLocks noGrp="1"/>
          </p:cNvSpPr>
          <p:nvPr>
            <p:ph sz="half" idx="1"/>
          </p:nvPr>
        </p:nvSpPr>
        <p:spPr/>
        <p:txBody>
          <a:bodyPr/>
          <a:lstStyle/>
          <a:p>
            <a:pPr marL="0" indent="0" algn="l" fontAlgn="base">
              <a:buNone/>
            </a:pPr>
            <a:endParaRPr lang="sv-SE" i="0" u="sng" dirty="0">
              <a:solidFill>
                <a:srgbClr val="080D28"/>
              </a:solidFill>
              <a:effectLst/>
              <a:hlinkClick r:id="rId2"/>
            </a:endParaRPr>
          </a:p>
          <a:p>
            <a:pPr marL="0" indent="0" algn="l" fontAlgn="base">
              <a:buNone/>
            </a:pPr>
            <a:r>
              <a:rPr lang="sv-SE" i="0" u="sng" dirty="0">
                <a:solidFill>
                  <a:srgbClr val="080D28"/>
                </a:solidFill>
                <a:effectLst/>
                <a:hlinkClick r:id="rId3"/>
              </a:rPr>
              <a:t>Ett faktablad ”Agera för eleven – anmäl din oro till socialtjänsten och skapa trygghet för eleven i skolan”</a:t>
            </a:r>
            <a:r>
              <a:rPr lang="sv-SE" i="0" dirty="0">
                <a:solidFill>
                  <a:srgbClr val="080D28"/>
                </a:solidFill>
                <a:effectLst/>
              </a:rPr>
              <a:t> (</a:t>
            </a:r>
            <a:r>
              <a:rPr lang="sv-SE" i="0" dirty="0" err="1">
                <a:solidFill>
                  <a:srgbClr val="080D28"/>
                </a:solidFill>
                <a:effectLst/>
              </a:rPr>
              <a:t>pdf</a:t>
            </a:r>
            <a:r>
              <a:rPr lang="sv-SE" i="0" dirty="0">
                <a:solidFill>
                  <a:srgbClr val="080D28"/>
                </a:solidFill>
                <a:effectLst/>
              </a:rPr>
              <a:t>)</a:t>
            </a:r>
          </a:p>
          <a:p>
            <a:endParaRPr lang="sv-SE" dirty="0"/>
          </a:p>
        </p:txBody>
      </p:sp>
      <p:pic>
        <p:nvPicPr>
          <p:cNvPr id="7" name="Platshållare för innehåll 6">
            <a:extLst>
              <a:ext uri="{FF2B5EF4-FFF2-40B4-BE49-F238E27FC236}">
                <a16:creationId xmlns:a16="http://schemas.microsoft.com/office/drawing/2014/main" id="{0CC793F9-7E93-A295-DF96-C617C13B5CA9}"/>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rot="696046">
            <a:off x="7310714" y="1913050"/>
            <a:ext cx="2577207" cy="3600000"/>
          </a:xfrm>
          <a:prstGeom prst="rect">
            <a:avLst/>
          </a:prstGeom>
          <a:ln>
            <a:noFill/>
          </a:ln>
          <a:effectLst>
            <a:outerShdw blurRad="292100" dist="139700" dir="2700000" algn="tl" rotWithShape="0">
              <a:srgbClr val="333333">
                <a:alpha val="65000"/>
              </a:srgbClr>
            </a:outerShdw>
          </a:effectLst>
        </p:spPr>
      </p:pic>
      <p:pic>
        <p:nvPicPr>
          <p:cNvPr id="5" name="Bild 4">
            <a:extLst>
              <a:ext uri="{FF2B5EF4-FFF2-40B4-BE49-F238E27FC236}">
                <a16:creationId xmlns:a16="http://schemas.microsoft.com/office/drawing/2014/main" id="{FC1361EA-D91F-5A4F-4D67-6ECC01716CC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18033090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EAAA12E-023F-8EBA-908B-4EDEA57D3D07}"/>
              </a:ext>
            </a:extLst>
          </p:cNvPr>
          <p:cNvSpPr>
            <a:spLocks noGrp="1"/>
          </p:cNvSpPr>
          <p:nvPr>
            <p:ph type="title"/>
          </p:nvPr>
        </p:nvSpPr>
        <p:spPr/>
        <p:txBody>
          <a:bodyPr/>
          <a:lstStyle/>
          <a:p>
            <a:r>
              <a:rPr lang="sv-SE" dirty="0"/>
              <a:t>Du måste agera</a:t>
            </a:r>
          </a:p>
        </p:txBody>
      </p:sp>
      <p:pic>
        <p:nvPicPr>
          <p:cNvPr id="4" name="Bild 3">
            <a:extLst>
              <a:ext uri="{FF2B5EF4-FFF2-40B4-BE49-F238E27FC236}">
                <a16:creationId xmlns:a16="http://schemas.microsoft.com/office/drawing/2014/main" id="{76BFAC2C-758C-7C7A-D134-D32EE1906BE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9790" y="6221870"/>
            <a:ext cx="1744980" cy="542002"/>
          </a:xfrm>
          <a:prstGeom prst="rect">
            <a:avLst/>
          </a:prstGeom>
        </p:spPr>
      </p:pic>
      <p:sp>
        <p:nvSpPr>
          <p:cNvPr id="5" name="Rektangel 4">
            <a:extLst>
              <a:ext uri="{FF2B5EF4-FFF2-40B4-BE49-F238E27FC236}">
                <a16:creationId xmlns:a16="http://schemas.microsoft.com/office/drawing/2014/main" id="{048600D1-D644-F560-D37D-C58626FC0E12}"/>
              </a:ext>
            </a:extLst>
          </p:cNvPr>
          <p:cNvSpPr/>
          <p:nvPr/>
        </p:nvSpPr>
        <p:spPr>
          <a:xfrm>
            <a:off x="1552723" y="1690692"/>
            <a:ext cx="9086553" cy="4002185"/>
          </a:xfrm>
          <a:prstGeom prst="rect">
            <a:avLst/>
          </a:prstGeom>
          <a:solidFill>
            <a:srgbClr val="DCD9F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360000" rIns="360000" bIns="360000" rtlCol="0" anchor="ctr"/>
          <a:lstStyle/>
          <a:p>
            <a:pPr marL="0" indent="0">
              <a:lnSpc>
                <a:spcPct val="150000"/>
              </a:lnSpc>
              <a:buNone/>
            </a:pPr>
            <a:r>
              <a:rPr lang="sv-SE" sz="2400" dirty="0">
                <a:solidFill>
                  <a:schemeClr val="tx1"/>
                </a:solidFill>
              </a:rPr>
              <a:t>Det är viktigt att du agerar om du misstänker eller får veta att en elev far illa och har blivit utsatt för våld. Du måste göra en </a:t>
            </a:r>
            <a:r>
              <a:rPr lang="sv-SE" sz="2400" b="1" dirty="0">
                <a:solidFill>
                  <a:schemeClr val="tx1"/>
                </a:solidFill>
              </a:rPr>
              <a:t>formell anmälan till socialtjänsten. </a:t>
            </a:r>
            <a:r>
              <a:rPr lang="sv-SE" sz="2400" dirty="0">
                <a:solidFill>
                  <a:schemeClr val="tx1"/>
                </a:solidFill>
              </a:rPr>
              <a:t>Syftet med en utredning är att undersöka om samhället på något sätt måste ingripa för att tillgodose barnets behov av och rätt till skydd och stöd. Ibland måste du också göra en polisanmälan.</a:t>
            </a:r>
          </a:p>
        </p:txBody>
      </p:sp>
    </p:spTree>
    <p:extLst>
      <p:ext uri="{BB962C8B-B14F-4D97-AF65-F5344CB8AC3E}">
        <p14:creationId xmlns:p14="http://schemas.microsoft.com/office/powerpoint/2010/main" val="698540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01B2FBD-1BA7-843A-E551-A576F376D319}"/>
              </a:ext>
            </a:extLst>
          </p:cNvPr>
          <p:cNvSpPr>
            <a:spLocks noGrp="1"/>
          </p:cNvSpPr>
          <p:nvPr>
            <p:ph type="title"/>
          </p:nvPr>
        </p:nvSpPr>
        <p:spPr/>
        <p:txBody>
          <a:bodyPr/>
          <a:lstStyle/>
          <a:p>
            <a:r>
              <a:rPr lang="sv-SE" dirty="0"/>
              <a:t>Vad ska du göra om ett barn far illa? </a:t>
            </a:r>
          </a:p>
        </p:txBody>
      </p:sp>
      <p:sp>
        <p:nvSpPr>
          <p:cNvPr id="3" name="Platshållare för innehåll 2">
            <a:extLst>
              <a:ext uri="{FF2B5EF4-FFF2-40B4-BE49-F238E27FC236}">
                <a16:creationId xmlns:a16="http://schemas.microsoft.com/office/drawing/2014/main" id="{42360F7E-6D4F-B904-32CF-804398F7E5B8}"/>
              </a:ext>
            </a:extLst>
          </p:cNvPr>
          <p:cNvSpPr>
            <a:spLocks noGrp="1"/>
          </p:cNvSpPr>
          <p:nvPr>
            <p:ph sz="half" idx="1"/>
          </p:nvPr>
        </p:nvSpPr>
        <p:spPr>
          <a:xfrm>
            <a:off x="838200" y="1825629"/>
            <a:ext cx="5624114" cy="4241481"/>
          </a:xfrm>
        </p:spPr>
        <p:txBody>
          <a:bodyPr>
            <a:normAutofit lnSpcReduction="10000"/>
          </a:bodyPr>
          <a:lstStyle/>
          <a:p>
            <a:pPr marL="0" lvl="0" indent="0" defTabSz="914400" eaLnBrk="0" fontAlgn="base" hangingPunct="0">
              <a:lnSpc>
                <a:spcPct val="150000"/>
              </a:lnSpc>
              <a:spcBef>
                <a:spcPct val="0"/>
              </a:spcBef>
              <a:spcAft>
                <a:spcPct val="0"/>
              </a:spcAft>
              <a:buNone/>
            </a:pPr>
            <a:r>
              <a:rPr lang="sv-SE" altLang="sv-SE" dirty="0"/>
              <a:t>Anställda på vissa myndigheter och i vissa verksamheter som berör barn och unga (skola, hälso- och sjukvård och tandvård) är </a:t>
            </a:r>
            <a:r>
              <a:rPr lang="sv-SE" altLang="sv-SE" i="1" dirty="0"/>
              <a:t>skyldiga att genast anmäla</a:t>
            </a:r>
            <a:r>
              <a:rPr lang="sv-SE" altLang="sv-SE" dirty="0"/>
              <a:t> till socialtjänsten om de misstänker att ett barn (0-18 år) far illa.</a:t>
            </a:r>
          </a:p>
          <a:p>
            <a:pPr marL="0" lvl="0" indent="0" defTabSz="914400" eaLnBrk="0" fontAlgn="base" hangingPunct="0">
              <a:lnSpc>
                <a:spcPct val="150000"/>
              </a:lnSpc>
              <a:spcBef>
                <a:spcPct val="0"/>
              </a:spcBef>
              <a:spcAft>
                <a:spcPct val="0"/>
              </a:spcAft>
              <a:buNone/>
            </a:pPr>
            <a:endParaRPr lang="sv-SE" altLang="sv-SE" dirty="0"/>
          </a:p>
          <a:p>
            <a:pPr marL="0" indent="0" defTabSz="914400" eaLnBrk="0" fontAlgn="base" hangingPunct="0">
              <a:lnSpc>
                <a:spcPct val="150000"/>
              </a:lnSpc>
              <a:spcBef>
                <a:spcPct val="0"/>
              </a:spcBef>
              <a:spcAft>
                <a:spcPct val="0"/>
              </a:spcAft>
              <a:buNone/>
            </a:pPr>
            <a:r>
              <a:rPr lang="sv-SE" sz="1900" dirty="0">
                <a:hlinkClick r:id="rId3"/>
              </a:rPr>
              <a:t>Till dig som är skyldig att anmäla oro för barn</a:t>
            </a:r>
            <a:endParaRPr lang="sv-SE" sz="1900" dirty="0"/>
          </a:p>
          <a:p>
            <a:pPr marL="0" lvl="0" indent="0" defTabSz="914400" eaLnBrk="0" fontAlgn="base" hangingPunct="0">
              <a:lnSpc>
                <a:spcPct val="150000"/>
              </a:lnSpc>
              <a:spcBef>
                <a:spcPct val="0"/>
              </a:spcBef>
              <a:spcAft>
                <a:spcPct val="0"/>
              </a:spcAft>
              <a:buNone/>
            </a:pPr>
            <a:endParaRPr lang="sv-SE" dirty="0"/>
          </a:p>
        </p:txBody>
      </p:sp>
      <p:pic>
        <p:nvPicPr>
          <p:cNvPr id="10" name="Platshållare för innehåll 9" descr="Person i mörk huvtröja och byxor springer med en boll framför sig. Motivet är tecknat med tunna svarta linjer och akvarellfärg i blågrå toner. Illustration.">
            <a:extLst>
              <a:ext uri="{FF2B5EF4-FFF2-40B4-BE49-F238E27FC236}">
                <a16:creationId xmlns:a16="http://schemas.microsoft.com/office/drawing/2014/main" id="{CFA5B92F-9E12-737E-63E5-2493CB188A69}"/>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462314" y="1825625"/>
            <a:ext cx="4601372" cy="4254500"/>
          </a:xfrm>
          <a:prstGeom prst="rect">
            <a:avLst/>
          </a:prstGeom>
        </p:spPr>
      </p:pic>
      <p:pic>
        <p:nvPicPr>
          <p:cNvPr id="7" name="Bild 6">
            <a:extLst>
              <a:ext uri="{FF2B5EF4-FFF2-40B4-BE49-F238E27FC236}">
                <a16:creationId xmlns:a16="http://schemas.microsoft.com/office/drawing/2014/main" id="{D0F6BCBF-4D05-721D-5411-1F1387119CB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3374329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B5FD823-186E-7F81-07C3-7A73B88FC53B}"/>
              </a:ext>
            </a:extLst>
          </p:cNvPr>
          <p:cNvSpPr>
            <a:spLocks noGrp="1"/>
          </p:cNvSpPr>
          <p:nvPr>
            <p:ph type="title"/>
          </p:nvPr>
        </p:nvSpPr>
        <p:spPr/>
        <p:txBody>
          <a:bodyPr/>
          <a:lstStyle/>
          <a:p>
            <a:r>
              <a:rPr lang="sv-SE" dirty="0"/>
              <a:t>Film om att göra en orosanmälan</a:t>
            </a:r>
          </a:p>
        </p:txBody>
      </p:sp>
      <p:pic>
        <p:nvPicPr>
          <p:cNvPr id="4" name="Onlinemedia 3" title="Om orosanmälan">
            <a:hlinkClick r:id="" action="ppaction://media"/>
            <a:extLst>
              <a:ext uri="{FF2B5EF4-FFF2-40B4-BE49-F238E27FC236}">
                <a16:creationId xmlns:a16="http://schemas.microsoft.com/office/drawing/2014/main" id="{7226C79D-6125-EDBC-584C-185253F04B22}"/>
              </a:ext>
            </a:extLst>
          </p:cNvPr>
          <p:cNvPicPr>
            <a:picLocks noGrp="1" noRot="1" noChangeAspect="1"/>
          </p:cNvPicPr>
          <p:nvPr>
            <p:ph idx="1"/>
            <a:videoFile r:link="rId1"/>
          </p:nvPr>
        </p:nvPicPr>
        <p:blipFill>
          <a:blip r:embed="rId3"/>
          <a:stretch>
            <a:fillRect/>
          </a:stretch>
        </p:blipFill>
        <p:spPr>
          <a:xfrm>
            <a:off x="2320131" y="1671412"/>
            <a:ext cx="7551737" cy="4254500"/>
          </a:xfrm>
          <a:prstGeom prst="rect">
            <a:avLst/>
          </a:prstGeom>
        </p:spPr>
      </p:pic>
    </p:spTree>
    <p:extLst>
      <p:ext uri="{BB962C8B-B14F-4D97-AF65-F5344CB8AC3E}">
        <p14:creationId xmlns:p14="http://schemas.microsoft.com/office/powerpoint/2010/main" val="1688369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D4FFA78-9183-0354-70DE-0C09C792DD8D}"/>
              </a:ext>
            </a:extLst>
          </p:cNvPr>
          <p:cNvSpPr>
            <a:spLocks noGrp="1"/>
          </p:cNvSpPr>
          <p:nvPr>
            <p:ph type="title"/>
          </p:nvPr>
        </p:nvSpPr>
        <p:spPr/>
        <p:txBody>
          <a:bodyPr/>
          <a:lstStyle/>
          <a:p>
            <a:r>
              <a:rPr lang="sv-SE" dirty="0"/>
              <a:t>Det är din oro du ska anmäla…</a:t>
            </a:r>
          </a:p>
        </p:txBody>
      </p:sp>
      <p:sp>
        <p:nvSpPr>
          <p:cNvPr id="3" name="Platshållare för innehåll 2">
            <a:extLst>
              <a:ext uri="{FF2B5EF4-FFF2-40B4-BE49-F238E27FC236}">
                <a16:creationId xmlns:a16="http://schemas.microsoft.com/office/drawing/2014/main" id="{FE83D6A4-4DC8-761A-B4E1-9C07419D12F6}"/>
              </a:ext>
            </a:extLst>
          </p:cNvPr>
          <p:cNvSpPr>
            <a:spLocks noGrp="1"/>
          </p:cNvSpPr>
          <p:nvPr>
            <p:ph idx="1"/>
          </p:nvPr>
        </p:nvSpPr>
        <p:spPr/>
        <p:txBody>
          <a:bodyPr>
            <a:normAutofit/>
          </a:bodyPr>
          <a:lstStyle/>
          <a:p>
            <a:pPr marL="0" indent="0">
              <a:lnSpc>
                <a:spcPct val="150000"/>
              </a:lnSpc>
              <a:buNone/>
            </a:pPr>
            <a:r>
              <a:rPr lang="sv-SE" dirty="0"/>
              <a:t>…och det räcker med en misstanke om att eleven far illa. Du behöver inte vara säker på att eleven lever i utsatthet och att någon form av våld faktiskt förekommer, varken om det handlar om bevittnat våld eller att eleven själv är utsatt. Det är socialtjänsten som bedömer om eleven har behov av skydd och stöd. Om du gör en polisanmälan är det en åklagare som avgör om det finns tillräcklig bevisning för att styrka ett brott. </a:t>
            </a:r>
            <a:r>
              <a:rPr lang="sv-SE" b="1" dirty="0"/>
              <a:t>Att känna oro för ett barn är tillräckligt för att motivera en anmälan till socialtjänsten.</a:t>
            </a:r>
          </a:p>
        </p:txBody>
      </p:sp>
      <p:pic>
        <p:nvPicPr>
          <p:cNvPr id="4" name="Bild 3">
            <a:extLst>
              <a:ext uri="{FF2B5EF4-FFF2-40B4-BE49-F238E27FC236}">
                <a16:creationId xmlns:a16="http://schemas.microsoft.com/office/drawing/2014/main" id="{DF02BEA8-0433-8FEC-5F3D-ACBD104E403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2739410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011C09E-58D6-0E47-DC09-B6C3414EB577}"/>
              </a:ext>
            </a:extLst>
          </p:cNvPr>
          <p:cNvSpPr>
            <a:spLocks noGrp="1"/>
          </p:cNvSpPr>
          <p:nvPr>
            <p:ph type="title"/>
          </p:nvPr>
        </p:nvSpPr>
        <p:spPr/>
        <p:txBody>
          <a:bodyPr>
            <a:normAutofit/>
          </a:bodyPr>
          <a:lstStyle/>
          <a:p>
            <a:r>
              <a:rPr lang="sv-SE" dirty="0"/>
              <a:t>Rådfråga socialtjänsten</a:t>
            </a:r>
          </a:p>
        </p:txBody>
      </p:sp>
      <p:sp>
        <p:nvSpPr>
          <p:cNvPr id="3" name="Platshållare för innehåll 2">
            <a:extLst>
              <a:ext uri="{FF2B5EF4-FFF2-40B4-BE49-F238E27FC236}">
                <a16:creationId xmlns:a16="http://schemas.microsoft.com/office/drawing/2014/main" id="{E70DE4C4-30C7-2C6A-65DA-4985CCA5A1FC}"/>
              </a:ext>
            </a:extLst>
          </p:cNvPr>
          <p:cNvSpPr>
            <a:spLocks noGrp="1"/>
          </p:cNvSpPr>
          <p:nvPr>
            <p:ph idx="1"/>
          </p:nvPr>
        </p:nvSpPr>
        <p:spPr/>
        <p:txBody>
          <a:bodyPr>
            <a:normAutofit fontScale="92500" lnSpcReduction="20000"/>
          </a:bodyPr>
          <a:lstStyle/>
          <a:p>
            <a:pPr marL="0" indent="0">
              <a:buNone/>
            </a:pPr>
            <a:r>
              <a:rPr lang="sv-SE" dirty="0"/>
              <a:t>Vissa skolor har som rutin att alltid kontakta socialtjänsten för rådfrågning vid oro för en elev, så kallad konsultation.</a:t>
            </a:r>
          </a:p>
          <a:p>
            <a:pPr marL="0" indent="0">
              <a:buNone/>
            </a:pPr>
            <a:r>
              <a:rPr lang="sv-SE" dirty="0"/>
              <a:t>Det ger en trygghet att få stöd och vägledning om hur skolan ska agera.</a:t>
            </a:r>
          </a:p>
          <a:p>
            <a:pPr marL="0" indent="0">
              <a:buNone/>
            </a:pPr>
            <a:r>
              <a:rPr lang="sv-SE" dirty="0"/>
              <a:t> </a:t>
            </a:r>
            <a:endParaRPr lang="sv-SE" i="1" dirty="0"/>
          </a:p>
          <a:p>
            <a:pPr marL="0" indent="0">
              <a:buNone/>
            </a:pPr>
            <a:r>
              <a:rPr lang="sv-SE" i="1" dirty="0"/>
              <a:t>Frågorna kan handla om:</a:t>
            </a:r>
          </a:p>
          <a:p>
            <a:r>
              <a:rPr lang="sv-SE" dirty="0"/>
              <a:t>Hur ska jag tänka kring min oron? </a:t>
            </a:r>
          </a:p>
          <a:p>
            <a:r>
              <a:rPr lang="sv-SE" dirty="0"/>
              <a:t>Vad behöver socialtjänsten ha för information och vilka frågor kan jag ställa till eleven?</a:t>
            </a:r>
          </a:p>
          <a:p>
            <a:r>
              <a:rPr lang="sv-SE" dirty="0"/>
              <a:t>Ska jag informera eleven (och vårdnadshavare) att en orosanmälan ska eller har lämnats in?</a:t>
            </a:r>
          </a:p>
          <a:p>
            <a:r>
              <a:rPr lang="sv-SE" dirty="0"/>
              <a:t>Annat? </a:t>
            </a:r>
          </a:p>
          <a:p>
            <a:pPr>
              <a:buFont typeface="Wingdings" panose="05000000000000000000" pitchFamily="2" charset="2"/>
              <a:buChar char="ü"/>
            </a:pPr>
            <a:endParaRPr lang="sv-SE" dirty="0"/>
          </a:p>
          <a:p>
            <a:pPr marL="0" indent="0">
              <a:buNone/>
            </a:pPr>
            <a:endParaRPr lang="sv-SE" dirty="0"/>
          </a:p>
          <a:p>
            <a:endParaRPr lang="sv-SE" dirty="0"/>
          </a:p>
        </p:txBody>
      </p:sp>
      <p:pic>
        <p:nvPicPr>
          <p:cNvPr id="5" name="Bild 4">
            <a:extLst>
              <a:ext uri="{FF2B5EF4-FFF2-40B4-BE49-F238E27FC236}">
                <a16:creationId xmlns:a16="http://schemas.microsoft.com/office/drawing/2014/main" id="{5A697C2D-65BB-2753-F569-B89D2AC97CA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10653610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F2D0024-866B-70BB-60A7-32AF51425D87}"/>
              </a:ext>
            </a:extLst>
          </p:cNvPr>
          <p:cNvSpPr>
            <a:spLocks noGrp="1"/>
          </p:cNvSpPr>
          <p:nvPr>
            <p:ph type="title"/>
          </p:nvPr>
        </p:nvSpPr>
        <p:spPr/>
        <p:txBody>
          <a:bodyPr>
            <a:normAutofit/>
          </a:bodyPr>
          <a:lstStyle/>
          <a:p>
            <a:r>
              <a:rPr lang="sv-SE" sz="4000" dirty="0"/>
              <a:t>Så här går du tillväga vid orosanmälan</a:t>
            </a:r>
          </a:p>
        </p:txBody>
      </p:sp>
      <p:sp>
        <p:nvSpPr>
          <p:cNvPr id="3" name="Platshållare för innehåll 2">
            <a:extLst>
              <a:ext uri="{FF2B5EF4-FFF2-40B4-BE49-F238E27FC236}">
                <a16:creationId xmlns:a16="http://schemas.microsoft.com/office/drawing/2014/main" id="{2F79CFCC-70C7-E45B-C491-D80107C8728B}"/>
              </a:ext>
            </a:extLst>
          </p:cNvPr>
          <p:cNvSpPr>
            <a:spLocks noGrp="1"/>
          </p:cNvSpPr>
          <p:nvPr>
            <p:ph sz="half" idx="1"/>
          </p:nvPr>
        </p:nvSpPr>
        <p:spPr/>
        <p:txBody>
          <a:bodyPr>
            <a:normAutofit fontScale="92500"/>
          </a:bodyPr>
          <a:lstStyle/>
          <a:p>
            <a:pPr>
              <a:buFont typeface="Arial" panose="020B0604020202020204" pitchFamily="34" charset="0"/>
              <a:buChar char="•"/>
            </a:pPr>
            <a:r>
              <a:rPr lang="sv-SE" sz="2200" dirty="0"/>
              <a:t>Gör en skriftlig anmälan till socialtjänsten i den kommun som eleven tillhör.</a:t>
            </a:r>
          </a:p>
          <a:p>
            <a:pPr>
              <a:buFont typeface="Arial" panose="020B0604020202020204" pitchFamily="34" charset="0"/>
              <a:buChar char="•"/>
            </a:pPr>
            <a:r>
              <a:rPr lang="sv-SE" sz="2200" dirty="0"/>
              <a:t>Berätta vilken elev det gäller och beskriv alla uppgifter om elevens vårdnadshavare (namn, adressuppgifter, personnummer eller födelsedata) om det är möjligt.</a:t>
            </a:r>
          </a:p>
          <a:p>
            <a:pPr>
              <a:buFont typeface="Arial" panose="020B0604020202020204" pitchFamily="34" charset="0"/>
              <a:buChar char="•"/>
            </a:pPr>
            <a:r>
              <a:rPr lang="sv-SE" sz="2200" dirty="0"/>
              <a:t>Det är bra om du berättar hur du har fått information om att eleven far illa.</a:t>
            </a:r>
          </a:p>
          <a:p>
            <a:pPr>
              <a:buFont typeface="Arial" panose="020B0604020202020204" pitchFamily="34" charset="0"/>
              <a:buChar char="•"/>
            </a:pPr>
            <a:r>
              <a:rPr lang="sv-SE" sz="2200" dirty="0"/>
              <a:t>Anmälan ska innehålla en beskrivning av vad oron handlar om, gärna på ett så konkret och detaljerat sätt som möjligt.</a:t>
            </a:r>
          </a:p>
          <a:p>
            <a:endParaRPr lang="sv-SE" dirty="0"/>
          </a:p>
        </p:txBody>
      </p:sp>
      <p:sp>
        <p:nvSpPr>
          <p:cNvPr id="4" name="Platshållare för innehåll 3">
            <a:extLst>
              <a:ext uri="{FF2B5EF4-FFF2-40B4-BE49-F238E27FC236}">
                <a16:creationId xmlns:a16="http://schemas.microsoft.com/office/drawing/2014/main" id="{5215ABC4-A588-D3BA-D8E7-3E6C08BF372E}"/>
              </a:ext>
            </a:extLst>
          </p:cNvPr>
          <p:cNvSpPr>
            <a:spLocks noGrp="1"/>
          </p:cNvSpPr>
          <p:nvPr>
            <p:ph sz="half" idx="2"/>
          </p:nvPr>
        </p:nvSpPr>
        <p:spPr/>
        <p:txBody>
          <a:bodyPr>
            <a:normAutofit fontScale="92500"/>
          </a:bodyPr>
          <a:lstStyle/>
          <a:p>
            <a:pPr>
              <a:buFont typeface="Arial" panose="020B0604020202020204" pitchFamily="34" charset="0"/>
              <a:buChar char="•"/>
            </a:pPr>
            <a:r>
              <a:rPr lang="sv-SE" sz="2200" dirty="0"/>
              <a:t>Det är extra viktigt att det framgår om det handlar om våld. </a:t>
            </a:r>
          </a:p>
          <a:p>
            <a:pPr>
              <a:buFont typeface="Arial" panose="020B0604020202020204" pitchFamily="34" charset="0"/>
              <a:buChar char="•"/>
            </a:pPr>
            <a:r>
              <a:rPr lang="sv-SE" sz="2200" dirty="0"/>
              <a:t>I vissa kommuner går det att göra en orosanmälan via kommunens e-tjänst och på vissa kommuners och regioners webbplatser finns det blanketter som du kan ladda ner. </a:t>
            </a:r>
          </a:p>
          <a:p>
            <a:pPr>
              <a:buFont typeface="Arial" panose="020B0604020202020204" pitchFamily="34" charset="0"/>
              <a:buChar char="•"/>
            </a:pPr>
            <a:r>
              <a:rPr lang="sv-SE" sz="2200" dirty="0"/>
              <a:t>Vid akuta ärenden, när socialkontoret är stängt, finns jourtelefonnummer på kommunens webbplats. Det går också att ringa 112 och be polisen kontakta socialjouren.</a:t>
            </a:r>
          </a:p>
          <a:p>
            <a:endParaRPr lang="sv-SE" dirty="0"/>
          </a:p>
        </p:txBody>
      </p:sp>
      <p:pic>
        <p:nvPicPr>
          <p:cNvPr id="5" name="Bild 4">
            <a:extLst>
              <a:ext uri="{FF2B5EF4-FFF2-40B4-BE49-F238E27FC236}">
                <a16:creationId xmlns:a16="http://schemas.microsoft.com/office/drawing/2014/main" id="{E6DCCE38-4676-8E38-74C4-C4AF1F36C4C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21861667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67F57F4-FCB3-497F-DB07-0C84FF087F94}"/>
              </a:ext>
            </a:extLst>
          </p:cNvPr>
          <p:cNvSpPr>
            <a:spLocks noGrp="1"/>
          </p:cNvSpPr>
          <p:nvPr>
            <p:ph type="title"/>
          </p:nvPr>
        </p:nvSpPr>
        <p:spPr>
          <a:xfrm>
            <a:off x="838200" y="778037"/>
            <a:ext cx="10515600" cy="1325563"/>
          </a:xfrm>
        </p:spPr>
        <p:txBody>
          <a:bodyPr>
            <a:normAutofit fontScale="90000"/>
          </a:bodyPr>
          <a:lstStyle/>
          <a:p>
            <a:r>
              <a:rPr lang="sv-SE" dirty="0"/>
              <a:t>Berätta inte om din anmälan om du misstänker att en närstående utövar våld</a:t>
            </a:r>
            <a:br>
              <a:rPr lang="sv-SE" dirty="0"/>
            </a:br>
            <a:endParaRPr lang="sv-SE" dirty="0"/>
          </a:p>
        </p:txBody>
      </p:sp>
      <p:sp>
        <p:nvSpPr>
          <p:cNvPr id="3" name="Platshållare för innehåll 2">
            <a:extLst>
              <a:ext uri="{FF2B5EF4-FFF2-40B4-BE49-F238E27FC236}">
                <a16:creationId xmlns:a16="http://schemas.microsoft.com/office/drawing/2014/main" id="{AA29289C-4188-A2C1-B394-A02FE5BDB903}"/>
              </a:ext>
            </a:extLst>
          </p:cNvPr>
          <p:cNvSpPr>
            <a:spLocks noGrp="1"/>
          </p:cNvSpPr>
          <p:nvPr>
            <p:ph idx="1"/>
          </p:nvPr>
        </p:nvSpPr>
        <p:spPr/>
        <p:txBody>
          <a:bodyPr>
            <a:normAutofit/>
          </a:bodyPr>
          <a:lstStyle/>
          <a:p>
            <a:pPr>
              <a:lnSpc>
                <a:spcPct val="120000"/>
              </a:lnSpc>
              <a:spcBef>
                <a:spcPts val="1200"/>
              </a:spcBef>
              <a:spcAft>
                <a:spcPts val="600"/>
              </a:spcAft>
            </a:pPr>
            <a:r>
              <a:rPr lang="sv-SE" dirty="0"/>
              <a:t>Du ska </a:t>
            </a:r>
            <a:r>
              <a:rPr lang="sv-SE" b="1" dirty="0"/>
              <a:t>inte</a:t>
            </a:r>
            <a:r>
              <a:rPr lang="sv-SE" i="1" dirty="0"/>
              <a:t> </a:t>
            </a:r>
            <a:r>
              <a:rPr lang="sv-SE" dirty="0"/>
              <a:t>berätta om din anmälan för vårdnadshavare om du misstänker att eleven blir utsatt för våld av en närstående. Att informera vårdnadshavare kan innebära en risk för eleven som då kan utsättas för ytterligare våld eller hot. Eleven kan skrämmas till tystnad. Det kan ibland kännas svårt för den som ska göra anmälan att inte berätta för elevens vårdnadshavare, men ungdomens skydd måste prioriteras.</a:t>
            </a:r>
          </a:p>
          <a:p>
            <a:pPr>
              <a:lnSpc>
                <a:spcPct val="120000"/>
              </a:lnSpc>
              <a:spcBef>
                <a:spcPts val="1200"/>
              </a:spcBef>
              <a:spcAft>
                <a:spcPts val="600"/>
              </a:spcAft>
            </a:pPr>
            <a:r>
              <a:rPr lang="sv-SE" dirty="0"/>
              <a:t>Vårdnadshavaren får information av socialtjänsten eller polisen när en planering är gjord och ungdomens skyddsbehov är bedömt. </a:t>
            </a:r>
          </a:p>
        </p:txBody>
      </p:sp>
      <p:pic>
        <p:nvPicPr>
          <p:cNvPr id="4" name="Bild 3">
            <a:extLst>
              <a:ext uri="{FF2B5EF4-FFF2-40B4-BE49-F238E27FC236}">
                <a16:creationId xmlns:a16="http://schemas.microsoft.com/office/drawing/2014/main" id="{F1DC30FB-28D2-E52A-CD4B-D267B53E6AB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29892499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DBE03EEA-DBC9-6F19-028F-C12DCEDA2086}"/>
              </a:ext>
            </a:extLst>
          </p:cNvPr>
          <p:cNvSpPr>
            <a:spLocks noGrp="1"/>
          </p:cNvSpPr>
          <p:nvPr>
            <p:ph type="title"/>
          </p:nvPr>
        </p:nvSpPr>
        <p:spPr/>
        <p:txBody>
          <a:bodyPr>
            <a:normAutofit/>
          </a:bodyPr>
          <a:lstStyle/>
          <a:p>
            <a:r>
              <a:rPr lang="sv-SE" sz="4000" dirty="0"/>
              <a:t>Ibland är det viktigt att du berättar</a:t>
            </a:r>
          </a:p>
        </p:txBody>
      </p:sp>
      <p:sp>
        <p:nvSpPr>
          <p:cNvPr id="3" name="Platshållare för innehåll 2">
            <a:extLst>
              <a:ext uri="{FF2B5EF4-FFF2-40B4-BE49-F238E27FC236}">
                <a16:creationId xmlns:a16="http://schemas.microsoft.com/office/drawing/2014/main" id="{CA88D4C0-E844-9FE5-83FC-0874AAB45EBC}"/>
              </a:ext>
            </a:extLst>
          </p:cNvPr>
          <p:cNvSpPr>
            <a:spLocks noGrp="1"/>
          </p:cNvSpPr>
          <p:nvPr>
            <p:ph idx="1"/>
          </p:nvPr>
        </p:nvSpPr>
        <p:spPr/>
        <p:txBody>
          <a:bodyPr/>
          <a:lstStyle/>
          <a:p>
            <a:pPr>
              <a:spcBef>
                <a:spcPts val="1200"/>
              </a:spcBef>
              <a:spcAft>
                <a:spcPts val="1200"/>
              </a:spcAft>
            </a:pPr>
            <a:r>
              <a:rPr lang="sv-SE" dirty="0"/>
              <a:t>Om det däremot är en okänd, avlägsen person eller personal på skolan som misstänks ha utsatt eleven för brott kan du informera vårdnadshavare, så att de kan ge stöd till den unga.</a:t>
            </a:r>
          </a:p>
          <a:p>
            <a:pPr>
              <a:spcBef>
                <a:spcPts val="1200"/>
              </a:spcBef>
              <a:spcAft>
                <a:spcPts val="1200"/>
              </a:spcAft>
            </a:pPr>
            <a:r>
              <a:rPr lang="sv-SE" dirty="0"/>
              <a:t>Detta gäller även om det är ett annan elev som kan ha utsatt en annan elev för våld.</a:t>
            </a:r>
          </a:p>
          <a:p>
            <a:pPr>
              <a:spcBef>
                <a:spcPts val="1200"/>
              </a:spcBef>
              <a:spcAft>
                <a:spcPts val="1200"/>
              </a:spcAft>
            </a:pPr>
            <a:r>
              <a:rPr lang="sv-SE" dirty="0"/>
              <a:t>När det handlar om andra former av våld som exempelvis försummelse kan du ta upp det med vårdnadshavare.</a:t>
            </a:r>
          </a:p>
          <a:p>
            <a:pPr marL="0" indent="0">
              <a:buNone/>
            </a:pPr>
            <a:endParaRPr lang="sv-SE" dirty="0"/>
          </a:p>
          <a:p>
            <a:endParaRPr lang="sv-SE" dirty="0"/>
          </a:p>
        </p:txBody>
      </p:sp>
      <p:pic>
        <p:nvPicPr>
          <p:cNvPr id="4" name="Bild 3">
            <a:extLst>
              <a:ext uri="{FF2B5EF4-FFF2-40B4-BE49-F238E27FC236}">
                <a16:creationId xmlns:a16="http://schemas.microsoft.com/office/drawing/2014/main" id="{082ABB66-A154-FB4C-642A-E024EF8B458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990524585"/>
      </p:ext>
    </p:extLst>
  </p:cSld>
  <p:clrMapOvr>
    <a:masterClrMapping/>
  </p:clrMapOvr>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DA3F2FE-3FD7-F62E-7E57-E9BA18DBD85E}"/>
              </a:ext>
            </a:extLst>
          </p:cNvPr>
          <p:cNvSpPr>
            <a:spLocks noGrp="1"/>
          </p:cNvSpPr>
          <p:nvPr>
            <p:ph type="title"/>
          </p:nvPr>
        </p:nvSpPr>
        <p:spPr>
          <a:xfrm>
            <a:off x="838200" y="500063"/>
            <a:ext cx="10515600" cy="1325563"/>
          </a:xfrm>
        </p:spPr>
        <p:txBody>
          <a:bodyPr>
            <a:normAutofit/>
          </a:bodyPr>
          <a:lstStyle/>
          <a:p>
            <a:r>
              <a:rPr lang="sv-SE" dirty="0"/>
              <a:t>Du kan få veta om din anmälan leder till en utredning</a:t>
            </a:r>
          </a:p>
        </p:txBody>
      </p:sp>
      <p:sp>
        <p:nvSpPr>
          <p:cNvPr id="3" name="Platshållare för innehåll 2">
            <a:extLst>
              <a:ext uri="{FF2B5EF4-FFF2-40B4-BE49-F238E27FC236}">
                <a16:creationId xmlns:a16="http://schemas.microsoft.com/office/drawing/2014/main" id="{53FFBEDB-CC61-A492-B39C-BBD8D6CA0EFA}"/>
              </a:ext>
            </a:extLst>
          </p:cNvPr>
          <p:cNvSpPr>
            <a:spLocks noGrp="1"/>
          </p:cNvSpPr>
          <p:nvPr>
            <p:ph idx="1"/>
          </p:nvPr>
        </p:nvSpPr>
        <p:spPr/>
        <p:txBody>
          <a:bodyPr>
            <a:normAutofit/>
          </a:bodyPr>
          <a:lstStyle/>
          <a:p>
            <a:pPr marL="0" indent="0">
              <a:spcBef>
                <a:spcPts val="1200"/>
              </a:spcBef>
              <a:spcAft>
                <a:spcPts val="1200"/>
              </a:spcAft>
              <a:buNone/>
            </a:pPr>
            <a:r>
              <a:rPr lang="sv-SE" dirty="0"/>
              <a:t>Du kommer att få veta att din anmälan har tagits emot eftersom socialtjänsten har rätt </a:t>
            </a:r>
            <a:r>
              <a:rPr lang="sv-SE" sz="2800" dirty="0"/>
              <a:t>att</a:t>
            </a:r>
            <a:r>
              <a:rPr lang="sv-SE" dirty="0"/>
              <a:t> informera den som har gjort anmälan ifall en utredning har inletts, inte har inletts eller redan pågår (om det inte är olämpligt). </a:t>
            </a:r>
          </a:p>
          <a:p>
            <a:pPr marL="0" indent="0">
              <a:spcBef>
                <a:spcPts val="1200"/>
              </a:spcBef>
              <a:spcAft>
                <a:spcPts val="1200"/>
              </a:spcAft>
              <a:buNone/>
            </a:pPr>
            <a:r>
              <a:rPr lang="sv-SE" dirty="0"/>
              <a:t>Du har däremot </a:t>
            </a:r>
            <a:r>
              <a:rPr lang="sv-SE" i="1" dirty="0"/>
              <a:t>inte </a:t>
            </a:r>
            <a:r>
              <a:rPr lang="sv-SE" dirty="0"/>
              <a:t>rätt att ta del av annan information gällande utredningen och eventuella insatser. Om vårdnadshavaren och eleven samtycker kan socialtjänsten bryta sekretessen och lämna ut uppgifter till dig, till exempel om att utredningen har avslutats och om insatser har beviljats.  </a:t>
            </a:r>
          </a:p>
        </p:txBody>
      </p:sp>
      <p:pic>
        <p:nvPicPr>
          <p:cNvPr id="4" name="Bild 3">
            <a:extLst>
              <a:ext uri="{FF2B5EF4-FFF2-40B4-BE49-F238E27FC236}">
                <a16:creationId xmlns:a16="http://schemas.microsoft.com/office/drawing/2014/main" id="{FE583FA9-A782-6258-192C-0EF3B91C2DE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32905908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58827F6-903E-C28F-3B35-D2E75577D3F3}"/>
              </a:ext>
            </a:extLst>
          </p:cNvPr>
          <p:cNvSpPr>
            <a:spLocks noGrp="1"/>
          </p:cNvSpPr>
          <p:nvPr>
            <p:ph type="title"/>
          </p:nvPr>
        </p:nvSpPr>
        <p:spPr/>
        <p:txBody>
          <a:bodyPr/>
          <a:lstStyle/>
          <a:p>
            <a:r>
              <a:rPr lang="sv-SE" dirty="0"/>
              <a:t>Efter anmälan</a:t>
            </a:r>
          </a:p>
        </p:txBody>
      </p:sp>
      <p:sp>
        <p:nvSpPr>
          <p:cNvPr id="3" name="Platshållare för innehåll 2">
            <a:extLst>
              <a:ext uri="{FF2B5EF4-FFF2-40B4-BE49-F238E27FC236}">
                <a16:creationId xmlns:a16="http://schemas.microsoft.com/office/drawing/2014/main" id="{933075AE-E6E7-BBBC-94CD-53D73ECD6A59}"/>
              </a:ext>
            </a:extLst>
          </p:cNvPr>
          <p:cNvSpPr>
            <a:spLocks noGrp="1"/>
          </p:cNvSpPr>
          <p:nvPr>
            <p:ph idx="1"/>
          </p:nvPr>
        </p:nvSpPr>
        <p:spPr/>
        <p:txBody>
          <a:bodyPr>
            <a:normAutofit/>
          </a:bodyPr>
          <a:lstStyle/>
          <a:p>
            <a:pPr>
              <a:spcBef>
                <a:spcPts val="1200"/>
              </a:spcBef>
              <a:spcAft>
                <a:spcPts val="1200"/>
              </a:spcAft>
            </a:pPr>
            <a:r>
              <a:rPr lang="sv-SE" dirty="0"/>
              <a:t>Socialtjänsten kan kontakta dig som har anmält för att få mer information om barnet.</a:t>
            </a:r>
          </a:p>
          <a:p>
            <a:pPr>
              <a:spcBef>
                <a:spcPts val="1200"/>
              </a:spcBef>
              <a:spcAft>
                <a:spcPts val="1200"/>
              </a:spcAft>
            </a:pPr>
            <a:r>
              <a:rPr lang="sv-SE" dirty="0"/>
              <a:t>Du kan också bli kallad till </a:t>
            </a:r>
            <a:r>
              <a:rPr lang="sv-SE" b="1" dirty="0"/>
              <a:t>anmälningsmöte</a:t>
            </a:r>
            <a:r>
              <a:rPr lang="sv-SE" dirty="0"/>
              <a:t> av socialtjänsten. </a:t>
            </a:r>
            <a:br>
              <a:rPr lang="sv-SE" dirty="0"/>
            </a:br>
            <a:r>
              <a:rPr lang="sv-SE" dirty="0"/>
              <a:t>Syftet med det är att ta tillvara anmälarens engagemang och kompetens och uppmärksamma elevens situation. Socialtjänsten bjuder in till mötet och det är frivilligt för eleven, vårdnadshavaren och den som gjort anmälan att delta i mötet. Anmälaren kan inte kräva ett anmälningsmöte men du kan efterfråga och önska ett möte. Vid vissa tillfällen vid misstanke om våldsbrott är det inte lämpligt att ha ett anmälningsmöte. Det är socialtjänsten som gör bedömningen.   </a:t>
            </a:r>
          </a:p>
        </p:txBody>
      </p:sp>
      <p:pic>
        <p:nvPicPr>
          <p:cNvPr id="4" name="Bild 3">
            <a:extLst>
              <a:ext uri="{FF2B5EF4-FFF2-40B4-BE49-F238E27FC236}">
                <a16:creationId xmlns:a16="http://schemas.microsoft.com/office/drawing/2014/main" id="{89AA458D-B8A9-98F0-DB49-60D98AE1657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20857967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D4984E8-CF70-C262-04A8-1503667E1755}"/>
              </a:ext>
            </a:extLst>
          </p:cNvPr>
          <p:cNvSpPr>
            <a:spLocks noGrp="1"/>
          </p:cNvSpPr>
          <p:nvPr>
            <p:ph type="title"/>
          </p:nvPr>
        </p:nvSpPr>
        <p:spPr/>
        <p:txBody>
          <a:bodyPr/>
          <a:lstStyle/>
          <a:p>
            <a:r>
              <a:rPr lang="sv-SE" dirty="0"/>
              <a:t>Viktigt att veta! </a:t>
            </a:r>
          </a:p>
        </p:txBody>
      </p:sp>
      <p:sp>
        <p:nvSpPr>
          <p:cNvPr id="3" name="Platshållare för innehåll 2">
            <a:extLst>
              <a:ext uri="{FF2B5EF4-FFF2-40B4-BE49-F238E27FC236}">
                <a16:creationId xmlns:a16="http://schemas.microsoft.com/office/drawing/2014/main" id="{EFA3A94F-6502-DCBB-567D-72C59223FCCD}"/>
              </a:ext>
            </a:extLst>
          </p:cNvPr>
          <p:cNvSpPr>
            <a:spLocks noGrp="1"/>
          </p:cNvSpPr>
          <p:nvPr>
            <p:ph idx="1"/>
          </p:nvPr>
        </p:nvSpPr>
        <p:spPr/>
        <p:txBody>
          <a:bodyPr/>
          <a:lstStyle/>
          <a:p>
            <a:pPr>
              <a:lnSpc>
                <a:spcPct val="150000"/>
              </a:lnSpc>
            </a:pPr>
            <a:endParaRPr lang="sv-SE" dirty="0"/>
          </a:p>
          <a:p>
            <a:pPr marL="0" indent="0">
              <a:lnSpc>
                <a:spcPct val="150000"/>
              </a:lnSpc>
              <a:buNone/>
            </a:pPr>
            <a:r>
              <a:rPr lang="sv-SE" sz="2800" dirty="0"/>
              <a:t>Om det framkommer nya uppgifter efter att du har gjort din anmälan ska du göra en ny anmälan. Det är även viktigt att göra en ny anmälan om oron kvarstår efter den första utredningen.</a:t>
            </a:r>
          </a:p>
        </p:txBody>
      </p:sp>
      <p:pic>
        <p:nvPicPr>
          <p:cNvPr id="4" name="Bild 3">
            <a:extLst>
              <a:ext uri="{FF2B5EF4-FFF2-40B4-BE49-F238E27FC236}">
                <a16:creationId xmlns:a16="http://schemas.microsoft.com/office/drawing/2014/main" id="{39544F40-1016-B2AC-D791-C290031B36A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40121868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DAC6699-F8FF-29C1-E894-D29DBBE0D62F}"/>
              </a:ext>
            </a:extLst>
          </p:cNvPr>
          <p:cNvSpPr>
            <a:spLocks noGrp="1"/>
          </p:cNvSpPr>
          <p:nvPr>
            <p:ph type="title"/>
          </p:nvPr>
        </p:nvSpPr>
        <p:spPr/>
        <p:txBody>
          <a:bodyPr/>
          <a:lstStyle/>
          <a:p>
            <a:r>
              <a:rPr lang="sv-SE" dirty="0"/>
              <a:t>Att göra en polisanmälan </a:t>
            </a:r>
          </a:p>
        </p:txBody>
      </p:sp>
      <p:sp>
        <p:nvSpPr>
          <p:cNvPr id="3" name="Platshållare för innehåll 2">
            <a:extLst>
              <a:ext uri="{FF2B5EF4-FFF2-40B4-BE49-F238E27FC236}">
                <a16:creationId xmlns:a16="http://schemas.microsoft.com/office/drawing/2014/main" id="{09A39BF8-F626-3A42-0C37-D32E15C3F707}"/>
              </a:ext>
            </a:extLst>
          </p:cNvPr>
          <p:cNvSpPr>
            <a:spLocks noGrp="1"/>
          </p:cNvSpPr>
          <p:nvPr>
            <p:ph idx="1"/>
          </p:nvPr>
        </p:nvSpPr>
        <p:spPr/>
        <p:txBody>
          <a:bodyPr>
            <a:normAutofit lnSpcReduction="10000"/>
          </a:bodyPr>
          <a:lstStyle/>
          <a:p>
            <a:r>
              <a:rPr lang="sv-SE" dirty="0"/>
              <a:t>I vissa fall kan du behöva göra en polisanmälan i samband med din anmälan till socialtjänsten. </a:t>
            </a:r>
          </a:p>
          <a:p>
            <a:r>
              <a:rPr lang="sv-SE" dirty="0"/>
              <a:t>Ring 112 i akuta situationer eller vid uppenbar fara för barnet. </a:t>
            </a:r>
          </a:p>
          <a:p>
            <a:r>
              <a:rPr lang="sv-SE" dirty="0"/>
              <a:t>Om du vill göra en polisanmälan som inte är akut ring 114 14. </a:t>
            </a:r>
          </a:p>
          <a:p>
            <a:r>
              <a:rPr lang="sv-SE" dirty="0"/>
              <a:t>Som skolpersonal är du skyldig att göra en orosanmälan när du misstänker att ett elev far illa. Det finns inga lagkrav om polisanmälan, men om du samtidigt gör en polisanmälan ska du uppge både för polis och socialtjänst att du har gjort en anmälan till respektive myndighet. </a:t>
            </a:r>
          </a:p>
          <a:p>
            <a:r>
              <a:rPr lang="sv-SE" dirty="0"/>
              <a:t>Rektorn på skolan är skyldig att polisanmäla om en elev på skolan misstänks ha begått ett brott. </a:t>
            </a:r>
          </a:p>
          <a:p>
            <a:endParaRPr lang="sv-SE" dirty="0"/>
          </a:p>
        </p:txBody>
      </p:sp>
      <p:pic>
        <p:nvPicPr>
          <p:cNvPr id="4" name="Bild 3">
            <a:extLst>
              <a:ext uri="{FF2B5EF4-FFF2-40B4-BE49-F238E27FC236}">
                <a16:creationId xmlns:a16="http://schemas.microsoft.com/office/drawing/2014/main" id="{473EA71C-E389-20D3-0C0F-98C79BFED30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22829821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314471F-9D33-905C-EF20-302DCFC3E372}"/>
              </a:ext>
            </a:extLst>
          </p:cNvPr>
          <p:cNvSpPr>
            <a:spLocks noGrp="1"/>
          </p:cNvSpPr>
          <p:nvPr>
            <p:ph type="title"/>
          </p:nvPr>
        </p:nvSpPr>
        <p:spPr/>
        <p:txBody>
          <a:bodyPr/>
          <a:lstStyle/>
          <a:p>
            <a:r>
              <a:rPr lang="sv-SE" dirty="0"/>
              <a:t>Vad händer efter polisanmälan?</a:t>
            </a:r>
          </a:p>
        </p:txBody>
      </p:sp>
      <p:pic>
        <p:nvPicPr>
          <p:cNvPr id="5" name="Onlinemedia 4" title="Efter polisanmälan">
            <a:hlinkClick r:id="" action="ppaction://media"/>
            <a:extLst>
              <a:ext uri="{FF2B5EF4-FFF2-40B4-BE49-F238E27FC236}">
                <a16:creationId xmlns:a16="http://schemas.microsoft.com/office/drawing/2014/main" id="{53D80D61-B134-79C1-EEA7-60F0ECE103C6}"/>
              </a:ext>
            </a:extLst>
          </p:cNvPr>
          <p:cNvPicPr>
            <a:picLocks noGrp="1" noRot="1" noChangeAspect="1"/>
          </p:cNvPicPr>
          <p:nvPr>
            <p:ph idx="1"/>
            <a:videoFile r:link="rId1"/>
          </p:nvPr>
        </p:nvPicPr>
        <p:blipFill>
          <a:blip r:embed="rId4"/>
          <a:stretch>
            <a:fillRect/>
          </a:stretch>
        </p:blipFill>
        <p:spPr>
          <a:xfrm>
            <a:off x="2630090" y="1690692"/>
            <a:ext cx="6931819" cy="3905250"/>
          </a:xfrm>
          <a:prstGeom prst="rect">
            <a:avLst/>
          </a:prstGeom>
        </p:spPr>
      </p:pic>
      <p:pic>
        <p:nvPicPr>
          <p:cNvPr id="4" name="Bild 3">
            <a:extLst>
              <a:ext uri="{FF2B5EF4-FFF2-40B4-BE49-F238E27FC236}">
                <a16:creationId xmlns:a16="http://schemas.microsoft.com/office/drawing/2014/main" id="{9774E8A9-4B9F-5A4B-B5AA-420740E63EC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3313564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extLst>
    <p:ext uri="{6950BFC3-D8DA-4A85-94F7-54DA5524770B}">
      <p188:commentRel xmlns:p188="http://schemas.microsoft.com/office/powerpoint/2018/8/main" r:id="rId3"/>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11185DD-764A-7536-BEA7-48E70CF1B7CC}"/>
              </a:ext>
            </a:extLst>
          </p:cNvPr>
          <p:cNvSpPr>
            <a:spLocks noGrp="1"/>
          </p:cNvSpPr>
          <p:nvPr>
            <p:ph type="title"/>
          </p:nvPr>
        </p:nvSpPr>
        <p:spPr/>
        <p:txBody>
          <a:bodyPr/>
          <a:lstStyle/>
          <a:p>
            <a:r>
              <a:rPr lang="sv-SE" dirty="0" err="1"/>
              <a:t>Barnahus</a:t>
            </a:r>
            <a:endParaRPr lang="sv-SE" dirty="0"/>
          </a:p>
        </p:txBody>
      </p:sp>
      <p:sp>
        <p:nvSpPr>
          <p:cNvPr id="3" name="Platshållare för innehåll 2">
            <a:extLst>
              <a:ext uri="{FF2B5EF4-FFF2-40B4-BE49-F238E27FC236}">
                <a16:creationId xmlns:a16="http://schemas.microsoft.com/office/drawing/2014/main" id="{33FB4130-A685-AD0C-D1A8-928695A0172B}"/>
              </a:ext>
            </a:extLst>
          </p:cNvPr>
          <p:cNvSpPr>
            <a:spLocks noGrp="1"/>
          </p:cNvSpPr>
          <p:nvPr>
            <p:ph idx="1"/>
          </p:nvPr>
        </p:nvSpPr>
        <p:spPr/>
        <p:txBody>
          <a:bodyPr>
            <a:normAutofit/>
          </a:bodyPr>
          <a:lstStyle/>
          <a:p>
            <a:pPr>
              <a:spcBef>
                <a:spcPts val="1200"/>
              </a:spcBef>
              <a:spcAft>
                <a:spcPts val="1200"/>
              </a:spcAft>
            </a:pPr>
            <a:r>
              <a:rPr lang="sv-SE" dirty="0"/>
              <a:t>När socialtjänsten eller polisen får in en anmälan om att ett barn skulle kunna vara utsatt för våld eller övergrepp aktualiserar de barnet i ett </a:t>
            </a:r>
            <a:r>
              <a:rPr lang="sv-SE" b="1" dirty="0"/>
              <a:t>barnahus. </a:t>
            </a:r>
            <a:r>
              <a:rPr lang="sv-SE" dirty="0"/>
              <a:t>Där blir barnet förhörd av polisen och eventuellt undersökt av läkare. </a:t>
            </a:r>
          </a:p>
          <a:p>
            <a:pPr>
              <a:spcBef>
                <a:spcPts val="1200"/>
              </a:spcBef>
              <a:spcAft>
                <a:spcPts val="1200"/>
              </a:spcAft>
            </a:pPr>
            <a:r>
              <a:rPr lang="sv-SE" dirty="0"/>
              <a:t>Du kan som arbetar på skolan kan behöva följa med en elev till ett barnahus. Du är barnets </a:t>
            </a:r>
            <a:r>
              <a:rPr lang="sv-SE" b="1" dirty="0"/>
              <a:t>trygghetsperson</a:t>
            </a:r>
            <a:r>
              <a:rPr lang="sv-SE" dirty="0"/>
              <a:t> i en miljö som kan verka skrämmande och där hen inte känner någon.</a:t>
            </a:r>
          </a:p>
          <a:p>
            <a:pPr>
              <a:spcBef>
                <a:spcPts val="1200"/>
              </a:spcBef>
              <a:spcAft>
                <a:spcPts val="1200"/>
              </a:spcAft>
            </a:pPr>
            <a:r>
              <a:rPr lang="sv-SE" dirty="0">
                <a:hlinkClick r:id="rId3"/>
              </a:rPr>
              <a:t>Filmen om barnahus</a:t>
            </a:r>
            <a:endParaRPr lang="sv-SE" dirty="0"/>
          </a:p>
        </p:txBody>
      </p:sp>
      <p:pic>
        <p:nvPicPr>
          <p:cNvPr id="4" name="Bild 3">
            <a:extLst>
              <a:ext uri="{FF2B5EF4-FFF2-40B4-BE49-F238E27FC236}">
                <a16:creationId xmlns:a16="http://schemas.microsoft.com/office/drawing/2014/main" id="{D7216AA7-6D30-D25A-B043-9FAB954C621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24569875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1B35CB9-2E53-091B-4C36-005C81A48120}"/>
              </a:ext>
            </a:extLst>
          </p:cNvPr>
          <p:cNvSpPr>
            <a:spLocks noGrp="1"/>
          </p:cNvSpPr>
          <p:nvPr>
            <p:ph type="title"/>
          </p:nvPr>
        </p:nvSpPr>
        <p:spPr/>
        <p:txBody>
          <a:bodyPr/>
          <a:lstStyle/>
          <a:p>
            <a:r>
              <a:rPr lang="sv-SE" dirty="0"/>
              <a:t>Övning – att göra en orosanmälan</a:t>
            </a:r>
          </a:p>
        </p:txBody>
      </p:sp>
      <p:sp>
        <p:nvSpPr>
          <p:cNvPr id="5" name="Platshållare för innehåll 4">
            <a:extLst>
              <a:ext uri="{FF2B5EF4-FFF2-40B4-BE49-F238E27FC236}">
                <a16:creationId xmlns:a16="http://schemas.microsoft.com/office/drawing/2014/main" id="{8DF86F52-A3BA-7110-52B8-00CACD8A2BC8}"/>
              </a:ext>
            </a:extLst>
          </p:cNvPr>
          <p:cNvSpPr>
            <a:spLocks noGrp="1"/>
          </p:cNvSpPr>
          <p:nvPr>
            <p:ph sz="half" idx="1"/>
          </p:nvPr>
        </p:nvSpPr>
        <p:spPr/>
        <p:txBody>
          <a:bodyPr/>
          <a:lstStyle/>
          <a:p>
            <a:pPr marL="0" indent="0">
              <a:buNone/>
            </a:pPr>
            <a:endParaRPr lang="sv-SE" dirty="0">
              <a:hlinkClick r:id="rId3"/>
            </a:endParaRPr>
          </a:p>
          <a:p>
            <a:pPr marL="0" indent="0">
              <a:buNone/>
            </a:pPr>
            <a:r>
              <a:rPr lang="sv-SE" dirty="0">
                <a:hlinkClick r:id="rId3"/>
              </a:rPr>
              <a:t>Att göra en orosanmälan</a:t>
            </a:r>
            <a:r>
              <a:rPr lang="sv-SE" dirty="0"/>
              <a:t> (</a:t>
            </a:r>
            <a:r>
              <a:rPr lang="sv-SE" dirty="0" err="1"/>
              <a:t>pdf</a:t>
            </a:r>
            <a:r>
              <a:rPr lang="sv-SE" dirty="0"/>
              <a:t>)</a:t>
            </a:r>
          </a:p>
        </p:txBody>
      </p:sp>
      <p:pic>
        <p:nvPicPr>
          <p:cNvPr id="8" name="Platshållare för innehåll 7">
            <a:extLst>
              <a:ext uri="{FF2B5EF4-FFF2-40B4-BE49-F238E27FC236}">
                <a16:creationId xmlns:a16="http://schemas.microsoft.com/office/drawing/2014/main" id="{BFBD70DC-5143-7C75-B7C2-0D5BFC47000F}"/>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rot="727814">
            <a:off x="7258935" y="1825625"/>
            <a:ext cx="2545368" cy="3600000"/>
          </a:xfrm>
          <a:prstGeom prst="rect">
            <a:avLst/>
          </a:prstGeom>
          <a:ln>
            <a:noFill/>
          </a:ln>
          <a:effectLst>
            <a:outerShdw blurRad="292100" dist="139700" dir="2700000" algn="tl" rotWithShape="0">
              <a:srgbClr val="333333">
                <a:alpha val="65000"/>
              </a:srgbClr>
            </a:outerShdw>
          </a:effectLst>
        </p:spPr>
      </p:pic>
      <p:pic>
        <p:nvPicPr>
          <p:cNvPr id="4" name="Bild 3">
            <a:extLst>
              <a:ext uri="{FF2B5EF4-FFF2-40B4-BE49-F238E27FC236}">
                <a16:creationId xmlns:a16="http://schemas.microsoft.com/office/drawing/2014/main" id="{34C80985-F5AD-E543-1C06-94A45455037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15125954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13C36D5-AF7B-A2D4-CF2A-F5130F15E684}"/>
              </a:ext>
            </a:extLst>
          </p:cNvPr>
          <p:cNvSpPr>
            <a:spLocks noGrp="1"/>
          </p:cNvSpPr>
          <p:nvPr>
            <p:ph type="title"/>
          </p:nvPr>
        </p:nvSpPr>
        <p:spPr/>
        <p:txBody>
          <a:bodyPr anchor="ctr">
            <a:normAutofit/>
          </a:bodyPr>
          <a:lstStyle/>
          <a:p>
            <a:r>
              <a:rPr lang="sv-SE" dirty="0"/>
              <a:t>Filmen om Minna</a:t>
            </a:r>
          </a:p>
        </p:txBody>
      </p:sp>
      <p:pic>
        <p:nvPicPr>
          <p:cNvPr id="3" name="Bild 2">
            <a:extLst>
              <a:ext uri="{FF2B5EF4-FFF2-40B4-BE49-F238E27FC236}">
                <a16:creationId xmlns:a16="http://schemas.microsoft.com/office/drawing/2014/main" id="{34DCCA97-D460-68B0-E51D-4218356B914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29790" y="6221870"/>
            <a:ext cx="1744980" cy="542002"/>
          </a:xfrm>
          <a:prstGeom prst="rect">
            <a:avLst/>
          </a:prstGeom>
        </p:spPr>
      </p:pic>
      <p:pic>
        <p:nvPicPr>
          <p:cNvPr id="7" name="Onlinemedia 6" title="Filmen om Minna">
            <a:hlinkClick r:id="" action="ppaction://media"/>
            <a:extLst>
              <a:ext uri="{FF2B5EF4-FFF2-40B4-BE49-F238E27FC236}">
                <a16:creationId xmlns:a16="http://schemas.microsoft.com/office/drawing/2014/main" id="{B684181C-A063-35C8-82DE-869ACE2DE807}"/>
              </a:ext>
            </a:extLst>
          </p:cNvPr>
          <p:cNvPicPr>
            <a:picLocks noGrp="1" noRot="1" noChangeAspect="1"/>
          </p:cNvPicPr>
          <p:nvPr>
            <p:ph idx="1"/>
            <a:videoFile r:link="rId1"/>
          </p:nvPr>
        </p:nvPicPr>
        <p:blipFill>
          <a:blip r:embed="rId6"/>
          <a:stretch>
            <a:fillRect/>
          </a:stretch>
        </p:blipFill>
        <p:spPr>
          <a:xfrm>
            <a:off x="2320131" y="1690692"/>
            <a:ext cx="7551737" cy="4254500"/>
          </a:xfrm>
          <a:prstGeom prst="rect">
            <a:avLst/>
          </a:prstGeom>
        </p:spPr>
      </p:pic>
    </p:spTree>
    <p:extLst>
      <p:ext uri="{BB962C8B-B14F-4D97-AF65-F5344CB8AC3E}">
        <p14:creationId xmlns:p14="http://schemas.microsoft.com/office/powerpoint/2010/main" val="3141183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extLst>
    <p:ext uri="{6950BFC3-D8DA-4A85-94F7-54DA5524770B}">
      <p188:commentRel xmlns:p188="http://schemas.microsoft.com/office/powerpoint/2018/8/main" r:id="rId4"/>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17A9D-A0B6-971D-29BD-3F581C21FC90}"/>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B1AB43B2-B8AD-886D-83FB-A4FA88817682}"/>
              </a:ext>
            </a:extLst>
          </p:cNvPr>
          <p:cNvSpPr>
            <a:spLocks noGrp="1"/>
          </p:cNvSpPr>
          <p:nvPr>
            <p:ph type="title"/>
          </p:nvPr>
        </p:nvSpPr>
        <p:spPr/>
        <p:txBody>
          <a:bodyPr>
            <a:normAutofit/>
          </a:bodyPr>
          <a:lstStyle/>
          <a:p>
            <a:pPr algn="l" fontAlgn="base"/>
            <a:r>
              <a:rPr lang="sv-SE" sz="3200" dirty="0">
                <a:solidFill>
                  <a:srgbClr val="080D28"/>
                </a:solidFill>
              </a:rPr>
              <a:t>Skolans uppdrag på nivå 3: Stöd och trygghet för eleven</a:t>
            </a:r>
            <a:endParaRPr lang="sv-SE" sz="3200" i="0" dirty="0">
              <a:solidFill>
                <a:srgbClr val="080D28"/>
              </a:solidFill>
              <a:effectLst/>
            </a:endParaRPr>
          </a:p>
        </p:txBody>
      </p:sp>
      <p:pic>
        <p:nvPicPr>
          <p:cNvPr id="11" name="Platshållare för innehåll 10" descr="Fyrnivåmodell som kopplar vuxnas ansvar till barnets och den unges behov. Nivåerna går från att alla vuxna som möter barn och unga ska kunna upptäcka, bemöta, informera och agera, till att socialtjänst, polis, skola, förskola, tandvård och hälso- och sjukvård har olika ansvar för utredning, stöd, behandling och krisbearbetning. Barnets och den unges behov visas som en pyramid från grundläggande bekräftelse av upplevelser till behandling för några.">
            <a:extLst>
              <a:ext uri="{FF2B5EF4-FFF2-40B4-BE49-F238E27FC236}">
                <a16:creationId xmlns:a16="http://schemas.microsoft.com/office/drawing/2014/main" id="{2976F1A8-112C-927D-F0AE-BBBCEEE0F6E6}"/>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t="6288" b="4627"/>
          <a:stretch>
            <a:fillRect/>
          </a:stretch>
        </p:blipFill>
        <p:spPr>
          <a:xfrm>
            <a:off x="2747010" y="1508759"/>
            <a:ext cx="6979814" cy="4389121"/>
          </a:xfrm>
          <a:prstGeom prst="rect">
            <a:avLst/>
          </a:prstGeom>
        </p:spPr>
      </p:pic>
      <p:pic>
        <p:nvPicPr>
          <p:cNvPr id="3" name="Bild 2">
            <a:extLst>
              <a:ext uri="{FF2B5EF4-FFF2-40B4-BE49-F238E27FC236}">
                <a16:creationId xmlns:a16="http://schemas.microsoft.com/office/drawing/2014/main" id="{3DDBC005-63FD-BB1D-16F1-8D0BFA042EC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4103845520"/>
      </p:ext>
    </p:extLst>
  </p:cSld>
  <p:clrMapOvr>
    <a:masterClrMapping/>
  </p:clrMapOvr>
  <p:extLst>
    <p:ext uri="{6950BFC3-D8DA-4A85-94F7-54DA5524770B}">
      <p188:commentRel xmlns:p188="http://schemas.microsoft.com/office/powerpoint/2018/8/main" r:id="rId3"/>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F91E0ED-4650-E1CE-79FC-CBE3C5985E5B}"/>
              </a:ext>
            </a:extLst>
          </p:cNvPr>
          <p:cNvSpPr>
            <a:spLocks noGrp="1"/>
          </p:cNvSpPr>
          <p:nvPr>
            <p:ph type="title"/>
          </p:nvPr>
        </p:nvSpPr>
        <p:spPr/>
        <p:txBody>
          <a:bodyPr/>
          <a:lstStyle/>
          <a:p>
            <a:r>
              <a:rPr lang="sv-SE" dirty="0"/>
              <a:t>Skolans uppdrag är att ge stöd och trygghet för eleven </a:t>
            </a:r>
          </a:p>
        </p:txBody>
      </p:sp>
      <p:sp>
        <p:nvSpPr>
          <p:cNvPr id="3" name="Platshållare för innehåll 2">
            <a:extLst>
              <a:ext uri="{FF2B5EF4-FFF2-40B4-BE49-F238E27FC236}">
                <a16:creationId xmlns:a16="http://schemas.microsoft.com/office/drawing/2014/main" id="{516CA0E4-07DE-75AA-BA8C-8724CF4E487B}"/>
              </a:ext>
            </a:extLst>
          </p:cNvPr>
          <p:cNvSpPr>
            <a:spLocks noGrp="1"/>
          </p:cNvSpPr>
          <p:nvPr>
            <p:ph idx="1"/>
          </p:nvPr>
        </p:nvSpPr>
        <p:spPr>
          <a:xfrm>
            <a:off x="838200" y="2065106"/>
            <a:ext cx="10515600" cy="4014857"/>
          </a:xfrm>
        </p:spPr>
        <p:txBody>
          <a:bodyPr>
            <a:normAutofit/>
          </a:bodyPr>
          <a:lstStyle/>
          <a:p>
            <a:pPr marL="0" indent="0">
              <a:spcBef>
                <a:spcPts val="1200"/>
              </a:spcBef>
              <a:spcAft>
                <a:spcPts val="1200"/>
              </a:spcAft>
              <a:buNone/>
            </a:pPr>
            <a:r>
              <a:rPr lang="sv-SE" dirty="0"/>
              <a:t>Skolans uppdrag och ansvar är att ge </a:t>
            </a:r>
            <a:r>
              <a:rPr lang="sv-SE" b="1" dirty="0"/>
              <a:t>stöd, göra anpassningar och undanröja hinder </a:t>
            </a:r>
            <a:r>
              <a:rPr lang="sv-SE" dirty="0"/>
              <a:t>för att elever som på olika sätt har levt eller lever i utsatthet </a:t>
            </a:r>
            <a:r>
              <a:rPr lang="sv-SE" b="1" dirty="0"/>
              <a:t>ska kunna genomföra sin skolgång </a:t>
            </a:r>
            <a:r>
              <a:rPr lang="sv-SE" dirty="0"/>
              <a:t>(inte ge stöd och behandling som gäller själva våldsutsattheten och elevens mående. Det är socialtjänstens och hälso-och sjukvårdens uppgift)</a:t>
            </a:r>
          </a:p>
          <a:p>
            <a:pPr marL="0" indent="0">
              <a:spcBef>
                <a:spcPts val="1200"/>
              </a:spcBef>
              <a:spcAft>
                <a:spcPts val="1200"/>
              </a:spcAft>
              <a:buNone/>
            </a:pPr>
            <a:r>
              <a:rPr lang="sv-SE" b="1" dirty="0"/>
              <a:t>Trygg och omhändertagande miljö i skolvardagen med förutsägbarhet,</a:t>
            </a:r>
            <a:r>
              <a:rPr lang="sv-SE" dirty="0"/>
              <a:t> </a:t>
            </a:r>
            <a:r>
              <a:rPr lang="sv-SE" b="1" dirty="0"/>
              <a:t>struktur i vardagen, daglig kontinuitet, stabilitet och rutiner</a:t>
            </a:r>
            <a:r>
              <a:rPr lang="sv-SE" dirty="0">
                <a:solidFill>
                  <a:srgbClr val="FF0000"/>
                </a:solidFill>
              </a:rPr>
              <a:t> </a:t>
            </a:r>
            <a:r>
              <a:rPr lang="sv-SE" dirty="0"/>
              <a:t>för elever som på olika sätt lever i utsatthet.</a:t>
            </a:r>
          </a:p>
        </p:txBody>
      </p:sp>
      <p:pic>
        <p:nvPicPr>
          <p:cNvPr id="4" name="Bild 3">
            <a:extLst>
              <a:ext uri="{FF2B5EF4-FFF2-40B4-BE49-F238E27FC236}">
                <a16:creationId xmlns:a16="http://schemas.microsoft.com/office/drawing/2014/main" id="{36944626-BB7F-6EB1-7196-49A1DFAAE9E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30080250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3AA3B86-F4A8-3983-A5F9-32A31CBF5AC9}"/>
              </a:ext>
            </a:extLst>
          </p:cNvPr>
          <p:cNvSpPr>
            <a:spLocks noGrp="1"/>
          </p:cNvSpPr>
          <p:nvPr>
            <p:ph type="title"/>
          </p:nvPr>
        </p:nvSpPr>
        <p:spPr>
          <a:xfrm>
            <a:off x="673648" y="539790"/>
            <a:ext cx="10991850" cy="1325563"/>
          </a:xfrm>
        </p:spPr>
        <p:txBody>
          <a:bodyPr>
            <a:normAutofit/>
          </a:bodyPr>
          <a:lstStyle/>
          <a:p>
            <a:r>
              <a:rPr lang="sv-SE" sz="4000" dirty="0"/>
              <a:t>Sammanfatta och utvärdera</a:t>
            </a:r>
          </a:p>
        </p:txBody>
      </p:sp>
      <p:pic>
        <p:nvPicPr>
          <p:cNvPr id="4" name="Bild 3">
            <a:extLst>
              <a:ext uri="{FF2B5EF4-FFF2-40B4-BE49-F238E27FC236}">
                <a16:creationId xmlns:a16="http://schemas.microsoft.com/office/drawing/2014/main" id="{8A762388-81AB-6B17-3690-BA5B2307308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9790" y="6221870"/>
            <a:ext cx="1744980" cy="542002"/>
          </a:xfrm>
          <a:prstGeom prst="rect">
            <a:avLst/>
          </a:prstGeom>
        </p:spPr>
      </p:pic>
    </p:spTree>
    <p:extLst>
      <p:ext uri="{BB962C8B-B14F-4D97-AF65-F5344CB8AC3E}">
        <p14:creationId xmlns:p14="http://schemas.microsoft.com/office/powerpoint/2010/main" val="16063476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3AA3B86-F4A8-3983-A5F9-32A31CBF5AC9}"/>
              </a:ext>
            </a:extLst>
          </p:cNvPr>
          <p:cNvSpPr>
            <a:spLocks noGrp="1"/>
          </p:cNvSpPr>
          <p:nvPr>
            <p:ph type="title"/>
          </p:nvPr>
        </p:nvSpPr>
        <p:spPr/>
        <p:txBody>
          <a:bodyPr/>
          <a:lstStyle/>
          <a:p>
            <a:r>
              <a:rPr lang="sv-SE" dirty="0"/>
              <a:t>Sammanfatta och utvärdera träffen</a:t>
            </a:r>
          </a:p>
        </p:txBody>
      </p:sp>
      <p:sp>
        <p:nvSpPr>
          <p:cNvPr id="3" name="Platshållare för innehåll 2">
            <a:extLst>
              <a:ext uri="{FF2B5EF4-FFF2-40B4-BE49-F238E27FC236}">
                <a16:creationId xmlns:a16="http://schemas.microsoft.com/office/drawing/2014/main" id="{556B4598-080C-5208-FEE5-AB64047BC016}"/>
              </a:ext>
            </a:extLst>
          </p:cNvPr>
          <p:cNvSpPr>
            <a:spLocks noGrp="1"/>
          </p:cNvSpPr>
          <p:nvPr>
            <p:ph idx="1"/>
          </p:nvPr>
        </p:nvSpPr>
        <p:spPr>
          <a:xfrm>
            <a:off x="838200" y="1825626"/>
            <a:ext cx="6583326" cy="4254337"/>
          </a:xfrm>
        </p:spPr>
        <p:txBody>
          <a:bodyPr>
            <a:normAutofit/>
          </a:bodyPr>
          <a:lstStyle/>
          <a:p>
            <a:pPr marL="342900" lvl="0" indent="-342900">
              <a:lnSpc>
                <a:spcPct val="107000"/>
              </a:lnSpc>
              <a:buFont typeface="Symbol" panose="05050102010706020507" pitchFamily="18" charset="2"/>
              <a:buChar char=""/>
            </a:pPr>
            <a:r>
              <a:rPr lang="sv-SE" sz="2000" dirty="0">
                <a:effectLst/>
                <a:ea typeface="Calibri" panose="020F0502020204030204" pitchFamily="34" charset="0"/>
                <a:cs typeface="Times New Roman" panose="02020603050405020304" pitchFamily="18" charset="0"/>
              </a:rPr>
              <a:t>Vad har varit bra?</a:t>
            </a:r>
          </a:p>
          <a:p>
            <a:pPr marL="342900" lvl="0" indent="-342900">
              <a:lnSpc>
                <a:spcPct val="107000"/>
              </a:lnSpc>
              <a:buFont typeface="Symbol" panose="05050102010706020507" pitchFamily="18" charset="2"/>
              <a:buChar char=""/>
            </a:pPr>
            <a:r>
              <a:rPr lang="sv-SE" sz="2000" dirty="0">
                <a:effectLst/>
                <a:ea typeface="Calibri" panose="020F0502020204030204" pitchFamily="34" charset="0"/>
                <a:cs typeface="Times New Roman" panose="02020603050405020304" pitchFamily="18" charset="0"/>
              </a:rPr>
              <a:t>Vad har du lärt dig och vad tar du med dig? </a:t>
            </a:r>
          </a:p>
          <a:p>
            <a:pPr marL="342900" lvl="0" indent="-342900">
              <a:lnSpc>
                <a:spcPct val="107000"/>
              </a:lnSpc>
              <a:buFont typeface="Symbol" panose="05050102010706020507" pitchFamily="18" charset="2"/>
              <a:buChar char=""/>
            </a:pPr>
            <a:r>
              <a:rPr lang="sv-SE" sz="2000" dirty="0">
                <a:effectLst/>
                <a:ea typeface="Calibri" panose="020F0502020204030204" pitchFamily="34" charset="0"/>
                <a:cs typeface="Times New Roman" panose="02020603050405020304" pitchFamily="18" charset="0"/>
              </a:rPr>
              <a:t>Är det något som du skulle vilja veta mer om? </a:t>
            </a:r>
          </a:p>
          <a:p>
            <a:pPr marL="342900" lvl="0" indent="-342900">
              <a:lnSpc>
                <a:spcPct val="107000"/>
              </a:lnSpc>
              <a:buFont typeface="Symbol" panose="05050102010706020507" pitchFamily="18" charset="2"/>
              <a:buChar char=""/>
            </a:pPr>
            <a:r>
              <a:rPr lang="sv-SE" sz="2000" dirty="0">
                <a:effectLst/>
                <a:ea typeface="Calibri" panose="020F0502020204030204" pitchFamily="34" charset="0"/>
                <a:cs typeface="Times New Roman" panose="02020603050405020304" pitchFamily="18" charset="0"/>
              </a:rPr>
              <a:t>Var det något som inte kändes så viktigt att lära dig?</a:t>
            </a:r>
          </a:p>
          <a:p>
            <a:pPr marL="342900" lvl="0" indent="-342900">
              <a:lnSpc>
                <a:spcPct val="107000"/>
              </a:lnSpc>
              <a:buFont typeface="Symbol" panose="05050102010706020507" pitchFamily="18" charset="2"/>
              <a:buChar char=""/>
            </a:pPr>
            <a:r>
              <a:rPr lang="sv-SE" sz="2000" dirty="0">
                <a:effectLst/>
                <a:ea typeface="Calibri" panose="020F0502020204030204" pitchFamily="34" charset="0"/>
                <a:cs typeface="Times New Roman" panose="02020603050405020304" pitchFamily="18" charset="0"/>
              </a:rPr>
              <a:t>Har arbetet i gruppen fungerat bra? </a:t>
            </a:r>
          </a:p>
          <a:p>
            <a:pPr marL="742950" lvl="1" indent="-285750">
              <a:lnSpc>
                <a:spcPct val="107000"/>
              </a:lnSpc>
              <a:buFont typeface="Courier New" panose="02070309020205020404" pitchFamily="49" charset="0"/>
              <a:buChar char="o"/>
            </a:pPr>
            <a:r>
              <a:rPr lang="sv-SE" sz="2000" dirty="0">
                <a:effectLst/>
                <a:ea typeface="Calibri" panose="020F0502020204030204" pitchFamily="34" charset="0"/>
                <a:cs typeface="Times New Roman" panose="02020603050405020304" pitchFamily="18" charset="0"/>
              </a:rPr>
              <a:t>Är det bra att arbeta i mindre grupper? </a:t>
            </a:r>
          </a:p>
          <a:p>
            <a:pPr marL="742950" lvl="1" indent="-285750">
              <a:lnSpc>
                <a:spcPct val="107000"/>
              </a:lnSpc>
              <a:buFont typeface="Courier New" panose="02070309020205020404" pitchFamily="49" charset="0"/>
              <a:buChar char="o"/>
            </a:pPr>
            <a:r>
              <a:rPr lang="sv-SE" sz="2000" dirty="0">
                <a:effectLst/>
                <a:ea typeface="Calibri" panose="020F0502020204030204" pitchFamily="34" charset="0"/>
                <a:cs typeface="Times New Roman" panose="02020603050405020304" pitchFamily="18" charset="0"/>
              </a:rPr>
              <a:t>Har du förslag på andra sätt att dela upp den stora gruppen?</a:t>
            </a:r>
          </a:p>
          <a:p>
            <a:pPr marL="342900" lvl="0" indent="-342900">
              <a:lnSpc>
                <a:spcPct val="107000"/>
              </a:lnSpc>
              <a:spcAft>
                <a:spcPts val="800"/>
              </a:spcAft>
              <a:buFont typeface="Symbol" panose="05050102010706020507" pitchFamily="18" charset="2"/>
              <a:buChar char=""/>
            </a:pPr>
            <a:r>
              <a:rPr lang="sv-SE" sz="2000" dirty="0">
                <a:effectLst/>
                <a:ea typeface="Calibri" panose="020F0502020204030204" pitchFamily="34" charset="0"/>
                <a:cs typeface="Times New Roman" panose="02020603050405020304" pitchFamily="18" charset="0"/>
              </a:rPr>
              <a:t>Har du några andra förslag på vad som kan förbättras till nästa gång?</a:t>
            </a:r>
          </a:p>
        </p:txBody>
      </p:sp>
      <p:pic>
        <p:nvPicPr>
          <p:cNvPr id="4" name="Bild 3">
            <a:extLst>
              <a:ext uri="{FF2B5EF4-FFF2-40B4-BE49-F238E27FC236}">
                <a16:creationId xmlns:a16="http://schemas.microsoft.com/office/drawing/2014/main" id="{B21C417A-E65B-37ED-0B1B-3DD12C8417C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29790" y="6221870"/>
            <a:ext cx="1744980" cy="542002"/>
          </a:xfrm>
          <a:prstGeom prst="rect">
            <a:avLst/>
          </a:prstGeom>
        </p:spPr>
      </p:pic>
      <p:pic>
        <p:nvPicPr>
          <p:cNvPr id="6" name="Bildobjekt 5" descr="Vägghylla med böcker, rund klocka och liten tavla med löv, tecknad med tunna svarta linjer och akvarellfärg. Illustration.">
            <a:extLst>
              <a:ext uri="{FF2B5EF4-FFF2-40B4-BE49-F238E27FC236}">
                <a16:creationId xmlns:a16="http://schemas.microsoft.com/office/drawing/2014/main" id="{2979F032-E3CA-6120-FFD3-933DEAC8E7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71868" y="1909767"/>
            <a:ext cx="3979934" cy="3918116"/>
          </a:xfrm>
          <a:prstGeom prst="rect">
            <a:avLst/>
          </a:prstGeom>
        </p:spPr>
      </p:pic>
    </p:spTree>
    <p:extLst>
      <p:ext uri="{BB962C8B-B14F-4D97-AF65-F5344CB8AC3E}">
        <p14:creationId xmlns:p14="http://schemas.microsoft.com/office/powerpoint/2010/main" val="725318210"/>
      </p:ext>
    </p:extLst>
  </p:cSld>
  <p:clrMapOvr>
    <a:masterClrMapping/>
  </p:clrMapOvr>
</p:sld>
</file>

<file path=ppt/theme/theme1.xml><?xml version="1.0" encoding="utf-8"?>
<a:theme xmlns:a="http://schemas.openxmlformats.org/drawingml/2006/main" name="LiU - VIT">
  <a:themeElements>
    <a:clrScheme name="LiU-BLÅ">
      <a:dk1>
        <a:srgbClr val="000000"/>
      </a:dk1>
      <a:lt1>
        <a:srgbClr val="FFFFFF"/>
      </a:lt1>
      <a:dk2>
        <a:srgbClr val="00B9E7"/>
      </a:dk2>
      <a:lt2>
        <a:srgbClr val="FFFFFF"/>
      </a:lt2>
      <a:accent1>
        <a:srgbClr val="17C7D2"/>
      </a:accent1>
      <a:accent2>
        <a:srgbClr val="00CFB5"/>
      </a:accent2>
      <a:accent3>
        <a:srgbClr val="FF6442"/>
      </a:accent3>
      <a:accent4>
        <a:srgbClr val="8981D3"/>
      </a:accent4>
      <a:accent5>
        <a:srgbClr val="FDEF5D"/>
      </a:accent5>
      <a:accent6>
        <a:srgbClr val="6A7E91"/>
      </a:accent6>
      <a:hlink>
        <a:srgbClr val="0000FF"/>
      </a:hlink>
      <a:folHlink>
        <a:srgbClr val="800080"/>
      </a:folHlink>
    </a:clrScheme>
    <a:fontScheme name="LiU">
      <a:majorFont>
        <a:latin typeface="KorolevLiU Medium"/>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U-BLÅ">
      <a:srgbClr val="00B9E7"/>
    </a:custClr>
    <a:custClr name="LiU-TURKOS">
      <a:srgbClr val="17C7D2"/>
    </a:custClr>
    <a:custClr name="LiU-GRÖN">
      <a:srgbClr val="00CFB5"/>
    </a:custClr>
    <a:custClr name="LiU-">
      <a:srgbClr val="FFFFFF"/>
    </a:custClr>
    <a:custClr name="LiU-ORANGE">
      <a:srgbClr val="FF6442"/>
    </a:custClr>
    <a:custClr name="LiU-LILA">
      <a:srgbClr val="8981D3"/>
    </a:custClr>
    <a:custClr name="LiU-GUL">
      <a:srgbClr val="FDEF5D"/>
    </a:custClr>
    <a:custClr name="LiU-GRÅ">
      <a:srgbClr val="6A7E91"/>
    </a:custClr>
    <a:custClr name="LiU-">
      <a:srgbClr val="FFFFFF"/>
    </a:custClr>
    <a:custClr name="LiU-">
      <a:srgbClr val="FFFFFF"/>
    </a:custClr>
    <a:custClr name="LiU-BLÅ 50%">
      <a:srgbClr val="80DCF3"/>
    </a:custClr>
    <a:custClr name="LiU-TURKOS 50%">
      <a:srgbClr val="8BE3E9"/>
    </a:custClr>
    <a:custClr name="LiU-GRÖN 50%">
      <a:srgbClr val="80E7DA"/>
    </a:custClr>
    <a:custClr name="LiU-">
      <a:srgbClr val="FFFFFF"/>
    </a:custClr>
    <a:custClr name="LiU-ORANGE 50%">
      <a:srgbClr val="FFB2A1"/>
    </a:custClr>
    <a:custClr name="LiU-LILA 50%">
      <a:srgbClr val="C4C0E9"/>
    </a:custClr>
    <a:custClr name="LiU-GUL 50%">
      <a:srgbClr val="FEF7AE"/>
    </a:custClr>
    <a:custClr name="LiU-GRÅ 50%">
      <a:srgbClr val="B5BFC8"/>
    </a:custClr>
    <a:custClr name="LiU-">
      <a:srgbClr val="FFFFFF"/>
    </a:custClr>
    <a:custClr name="LiU-">
      <a:srgbClr val="FFFFFF"/>
    </a:custClr>
    <a:custClr name="LiU-BLÅ 30%">
      <a:srgbClr val="B3EAF8"/>
    </a:custClr>
    <a:custClr name="LiU-TURKOS 30%">
      <a:srgbClr val="B9EEF2"/>
    </a:custClr>
    <a:custClr name="LiU-GRÖN 30%">
      <a:srgbClr val="B3F1E9"/>
    </a:custClr>
    <a:custClr name="LiU-">
      <a:srgbClr val="FFFFFF"/>
    </a:custClr>
    <a:custClr name="LiU-ORANGE 30%">
      <a:srgbClr val="FFD1C6"/>
    </a:custClr>
    <a:custClr name="LiU-LILA 30%">
      <a:srgbClr val="DCD9F2"/>
    </a:custClr>
    <a:custClr name="LiU-">
      <a:srgbClr val="FFFFFF"/>
    </a:custClr>
    <a:custClr name="LiU-GRÅ 30%">
      <a:srgbClr val="D2D8DE"/>
    </a:custClr>
    <a:custClr name="LiU-">
      <a:srgbClr val="FFFFFF"/>
    </a:custClr>
    <a:custClr name="LiU-">
      <a:srgbClr val="FFFFFF"/>
    </a:custClr>
  </a:custClrLst>
  <a:extLst>
    <a:ext uri="{05A4C25C-085E-4340-85A3-A5531E510DB2}">
      <thm15:themeFamily xmlns:thm15="http://schemas.microsoft.com/office/thememl/2012/main" name="Presentationsmaterial" id="{592FDF17-8FF0-9441-95EF-75A7AE8F2107}" vid="{B9E8D609-257B-A04A-8B2D-7778A7774881}"/>
    </a:ext>
  </a:extLst>
</a:theme>
</file>

<file path=ppt/theme/theme2.xml><?xml version="1.0" encoding="utf-8"?>
<a:theme xmlns:a="http://schemas.openxmlformats.org/drawingml/2006/main" name="LiU - ljusturkos">
  <a:themeElements>
    <a:clrScheme name="LiU-BLÅ">
      <a:dk1>
        <a:srgbClr val="000000"/>
      </a:dk1>
      <a:lt1>
        <a:srgbClr val="FFFFFF"/>
      </a:lt1>
      <a:dk2>
        <a:srgbClr val="00B9E7"/>
      </a:dk2>
      <a:lt2>
        <a:srgbClr val="FFFFFF"/>
      </a:lt2>
      <a:accent1>
        <a:srgbClr val="17C7D2"/>
      </a:accent1>
      <a:accent2>
        <a:srgbClr val="00CFB5"/>
      </a:accent2>
      <a:accent3>
        <a:srgbClr val="FF6442"/>
      </a:accent3>
      <a:accent4>
        <a:srgbClr val="8981D3"/>
      </a:accent4>
      <a:accent5>
        <a:srgbClr val="FDEF5D"/>
      </a:accent5>
      <a:accent6>
        <a:srgbClr val="6A7E91"/>
      </a:accent6>
      <a:hlink>
        <a:srgbClr val="0000FF"/>
      </a:hlink>
      <a:folHlink>
        <a:srgbClr val="800080"/>
      </a:folHlink>
    </a:clrScheme>
    <a:fontScheme name="LiU">
      <a:majorFont>
        <a:latin typeface="KorolevLiU Medium"/>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U-BLÅ">
      <a:srgbClr val="00B9E7"/>
    </a:custClr>
    <a:custClr name="LiU-TURKOS">
      <a:srgbClr val="17C7D2"/>
    </a:custClr>
    <a:custClr name="LiU-GRÖN">
      <a:srgbClr val="00CFB5"/>
    </a:custClr>
    <a:custClr name="LiU-">
      <a:srgbClr val="FFFFFF"/>
    </a:custClr>
    <a:custClr name="LiU-ORANGE">
      <a:srgbClr val="FF6442"/>
    </a:custClr>
    <a:custClr name="LiU-LILA">
      <a:srgbClr val="8981D3"/>
    </a:custClr>
    <a:custClr name="LiU-GUL">
      <a:srgbClr val="FDEF5D"/>
    </a:custClr>
    <a:custClr name="LiU-GRÅ">
      <a:srgbClr val="6A7E91"/>
    </a:custClr>
    <a:custClr name="LiU-">
      <a:srgbClr val="FFFFFF"/>
    </a:custClr>
    <a:custClr name="LiU-">
      <a:srgbClr val="FFFFFF"/>
    </a:custClr>
    <a:custClr name="LiU-BLÅ 50%">
      <a:srgbClr val="80DCF3"/>
    </a:custClr>
    <a:custClr name="LiU-TURKOS 50%">
      <a:srgbClr val="8BE3E9"/>
    </a:custClr>
    <a:custClr name="LiU-GRÖN 50%">
      <a:srgbClr val="80E7DA"/>
    </a:custClr>
    <a:custClr name="LiU-">
      <a:srgbClr val="FFFFFF"/>
    </a:custClr>
    <a:custClr name="LiU-ORANGE 50%">
      <a:srgbClr val="FFB2A1"/>
    </a:custClr>
    <a:custClr name="LiU-LILA 50%">
      <a:srgbClr val="C4C0E9"/>
    </a:custClr>
    <a:custClr name="LiU-GUL 50%">
      <a:srgbClr val="FEF7AE"/>
    </a:custClr>
    <a:custClr name="LiU-GRÅ 50%">
      <a:srgbClr val="B5BFC8"/>
    </a:custClr>
    <a:custClr name="LiU-">
      <a:srgbClr val="FFFFFF"/>
    </a:custClr>
    <a:custClr name="LiU-">
      <a:srgbClr val="FFFFFF"/>
    </a:custClr>
    <a:custClr name="LiU-BLÅ 30%">
      <a:srgbClr val="B3EAF8"/>
    </a:custClr>
    <a:custClr name="LiU-TURKOS 30%">
      <a:srgbClr val="B9EEF2"/>
    </a:custClr>
    <a:custClr name="LiU-GRÖN 30%">
      <a:srgbClr val="B3F1E9"/>
    </a:custClr>
    <a:custClr name="LiU-">
      <a:srgbClr val="FFFFFF"/>
    </a:custClr>
    <a:custClr name="LiU-ORANGE 30%">
      <a:srgbClr val="FFD1C6"/>
    </a:custClr>
    <a:custClr name="LiU-LILA 30%">
      <a:srgbClr val="DCD9F2"/>
    </a:custClr>
    <a:custClr name="LiU-">
      <a:srgbClr val="FFFFFF"/>
    </a:custClr>
    <a:custClr name="LiU-GRÅ 30%">
      <a:srgbClr val="D2D8DE"/>
    </a:custClr>
    <a:custClr name="LiU-">
      <a:srgbClr val="FFFFFF"/>
    </a:custClr>
    <a:custClr name="LiU-">
      <a:srgbClr val="FFFFFF"/>
    </a:custClr>
  </a:custClrLst>
  <a:extLst>
    <a:ext uri="{05A4C25C-085E-4340-85A3-A5531E510DB2}">
      <thm15:themeFamily xmlns:thm15="http://schemas.microsoft.com/office/thememl/2012/main" name="Presentationsmaterial" id="{592FDF17-8FF0-9441-95EF-75A7AE8F2107}" vid="{99FFB4F6-DBD0-674D-A242-99A12D2EB75B}"/>
    </a:ext>
  </a:extLst>
</a:theme>
</file>

<file path=ppt/theme/theme3.xml><?xml version="1.0" encoding="utf-8"?>
<a:theme xmlns:a="http://schemas.openxmlformats.org/drawingml/2006/main" name="Vita sidor">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iU - Svenska - Presentationsmaterial Widescreen Korolev" id="{73ECD0CD-8871-C948-B88C-817D809DEC94}" vid="{1227C4E2-1B24-8745-BCE2-066CF4BC804B}"/>
    </a:ext>
  </a:extLst>
</a:theme>
</file>

<file path=ppt/theme/theme4.xml><?xml version="1.0" encoding="utf-8"?>
<a:theme xmlns:a="http://schemas.openxmlformats.org/drawingml/2006/main" name="LiU - VIT">
  <a:themeElements>
    <a:clrScheme name="LiU-BLÅ">
      <a:dk1>
        <a:srgbClr val="000000"/>
      </a:dk1>
      <a:lt1>
        <a:srgbClr val="FFFFFF"/>
      </a:lt1>
      <a:dk2>
        <a:srgbClr val="00B9E7"/>
      </a:dk2>
      <a:lt2>
        <a:srgbClr val="FFFFFF"/>
      </a:lt2>
      <a:accent1>
        <a:srgbClr val="17C7D2"/>
      </a:accent1>
      <a:accent2>
        <a:srgbClr val="00CFB5"/>
      </a:accent2>
      <a:accent3>
        <a:srgbClr val="FF6442"/>
      </a:accent3>
      <a:accent4>
        <a:srgbClr val="8981D3"/>
      </a:accent4>
      <a:accent5>
        <a:srgbClr val="FDEF5D"/>
      </a:accent5>
      <a:accent6>
        <a:srgbClr val="6A7E91"/>
      </a:accent6>
      <a:hlink>
        <a:srgbClr val="0000FF"/>
      </a:hlink>
      <a:folHlink>
        <a:srgbClr val="800080"/>
      </a:folHlink>
    </a:clrScheme>
    <a:fontScheme name="LiU">
      <a:majorFont>
        <a:latin typeface="KorolevLiU Medium"/>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U-BLÅ">
      <a:srgbClr val="00B9E7"/>
    </a:custClr>
    <a:custClr name="LiU-TURKOS">
      <a:srgbClr val="17C7D2"/>
    </a:custClr>
    <a:custClr name="LiU-GRÖN">
      <a:srgbClr val="00CFB5"/>
    </a:custClr>
    <a:custClr name="LiU-">
      <a:srgbClr val="FFFFFF"/>
    </a:custClr>
    <a:custClr name="LiU-ORANGE">
      <a:srgbClr val="FF6442"/>
    </a:custClr>
    <a:custClr name="LiU-LILA">
      <a:srgbClr val="8981D3"/>
    </a:custClr>
    <a:custClr name="LiU-GUL">
      <a:srgbClr val="FDEF5D"/>
    </a:custClr>
    <a:custClr name="LiU-GRÅ">
      <a:srgbClr val="6A7E91"/>
    </a:custClr>
    <a:custClr name="LiU-">
      <a:srgbClr val="FFFFFF"/>
    </a:custClr>
    <a:custClr name="LiU-">
      <a:srgbClr val="FFFFFF"/>
    </a:custClr>
    <a:custClr name="LiU-BLÅ 50%">
      <a:srgbClr val="80DCF3"/>
    </a:custClr>
    <a:custClr name="LiU-TURKOS 50%">
      <a:srgbClr val="8BE3E9"/>
    </a:custClr>
    <a:custClr name="LiU-GRÖN 50%">
      <a:srgbClr val="80E7DA"/>
    </a:custClr>
    <a:custClr name="LiU-">
      <a:srgbClr val="FFFFFF"/>
    </a:custClr>
    <a:custClr name="LiU-ORANGE 50%">
      <a:srgbClr val="FFB2A1"/>
    </a:custClr>
    <a:custClr name="LiU-LILA 50%">
      <a:srgbClr val="C4C0E9"/>
    </a:custClr>
    <a:custClr name="LiU-GUL 50%">
      <a:srgbClr val="FEF7AE"/>
    </a:custClr>
    <a:custClr name="LiU-GRÅ 50%">
      <a:srgbClr val="B5BFC8"/>
    </a:custClr>
    <a:custClr name="LiU-">
      <a:srgbClr val="FFFFFF"/>
    </a:custClr>
    <a:custClr name="LiU-">
      <a:srgbClr val="FFFFFF"/>
    </a:custClr>
    <a:custClr name="LiU-BLÅ 30%">
      <a:srgbClr val="B3EAF8"/>
    </a:custClr>
    <a:custClr name="LiU-TURKOS 30%">
      <a:srgbClr val="B9EEF2"/>
    </a:custClr>
    <a:custClr name="LiU-GRÖN 30%">
      <a:srgbClr val="B3F1E9"/>
    </a:custClr>
    <a:custClr name="LiU-">
      <a:srgbClr val="FFFFFF"/>
    </a:custClr>
    <a:custClr name="LiU-ORANGE 30%">
      <a:srgbClr val="FFD1C6"/>
    </a:custClr>
    <a:custClr name="LiU-LILA 30%">
      <a:srgbClr val="DCD9F2"/>
    </a:custClr>
    <a:custClr name="LiU-">
      <a:srgbClr val="FFFFFF"/>
    </a:custClr>
    <a:custClr name="LiU-GRÅ 30%">
      <a:srgbClr val="D2D8DE"/>
    </a:custClr>
    <a:custClr name="LiU-">
      <a:srgbClr val="FFFFFF"/>
    </a:custClr>
    <a:custClr name="LiU-">
      <a:srgbClr val="FFFFFF"/>
    </a:custClr>
  </a:custClrLst>
  <a:extLst>
    <a:ext uri="{05A4C25C-085E-4340-85A3-A5531E510DB2}">
      <thm15:themeFamily xmlns:thm15="http://schemas.microsoft.com/office/thememl/2012/main" name="Presentationsmaterial" id="{592FDF17-8FF0-9441-95EF-75A7AE8F2107}" vid="{B9E8D609-257B-A04A-8B2D-7778A7774881}"/>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D7B5E5DC0B24EC45AFF55F2DF72373E0" ma:contentTypeVersion="12" ma:contentTypeDescription="Skapa ett nytt dokument." ma:contentTypeScope="" ma:versionID="02a9914a37f596f4559ec118e657840c">
  <xsd:schema xmlns:xsd="http://www.w3.org/2001/XMLSchema" xmlns:xs="http://www.w3.org/2001/XMLSchema" xmlns:p="http://schemas.microsoft.com/office/2006/metadata/properties" xmlns:ns2="79113fb2-0b0e-4f78-95c2-89735a83ba7f" xmlns:ns3="7af3cda9-cc2f-4215-a64e-9d39f51f8c25" targetNamespace="http://schemas.microsoft.com/office/2006/metadata/properties" ma:root="true" ma:fieldsID="e972e9e6dcef2d2cdaa2df293dfb7ec4" ns2:_="" ns3:_="">
    <xsd:import namespace="79113fb2-0b0e-4f78-95c2-89735a83ba7f"/>
    <xsd:import namespace="7af3cda9-cc2f-4215-a64e-9d39f51f8c2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AutoKeyPoints" minOccurs="0"/>
                <xsd:element ref="ns2:MediaServiceKeyPoints"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113fb2-0b0e-4f78-95c2-89735a83ba7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af3cda9-cc2f-4215-a64e-9d39f51f8c25" elementFormDefault="qualified">
    <xsd:import namespace="http://schemas.microsoft.com/office/2006/documentManagement/types"/>
    <xsd:import namespace="http://schemas.microsoft.com/office/infopath/2007/PartnerControls"/>
    <xsd:element name="SharedWithUsers" ma:index="1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at med informa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A58BF02-2FD4-48FE-839B-4585173BA8BF}">
  <ds:schemaRefs>
    <ds:schemaRef ds:uri="http://purl.org/dc/elements/1.1/"/>
    <ds:schemaRef ds:uri="http://schemas.microsoft.com/office/2006/metadata/properties"/>
    <ds:schemaRef ds:uri="http://purl.org/dc/terms/"/>
    <ds:schemaRef ds:uri="7af3cda9-cc2f-4215-a64e-9d39f51f8c25"/>
    <ds:schemaRef ds:uri="http://schemas.microsoft.com/office/2006/documentManagement/types"/>
    <ds:schemaRef ds:uri="http://schemas.microsoft.com/office/infopath/2007/PartnerControls"/>
    <ds:schemaRef ds:uri="http://schemas.openxmlformats.org/package/2006/metadata/core-properties"/>
    <ds:schemaRef ds:uri="79113fb2-0b0e-4f78-95c2-89735a83ba7f"/>
    <ds:schemaRef ds:uri="http://www.w3.org/XML/1998/namespace"/>
    <ds:schemaRef ds:uri="http://purl.org/dc/dcmitype/"/>
  </ds:schemaRefs>
</ds:datastoreItem>
</file>

<file path=customXml/itemProps2.xml><?xml version="1.0" encoding="utf-8"?>
<ds:datastoreItem xmlns:ds="http://schemas.openxmlformats.org/officeDocument/2006/customXml" ds:itemID="{79494F70-4955-4DB6-BD54-74471D0903E5}">
  <ds:schemaRefs>
    <ds:schemaRef ds:uri="http://schemas.microsoft.com/sharepoint/v3/contenttype/forms"/>
  </ds:schemaRefs>
</ds:datastoreItem>
</file>

<file path=customXml/itemProps3.xml><?xml version="1.0" encoding="utf-8"?>
<ds:datastoreItem xmlns:ds="http://schemas.openxmlformats.org/officeDocument/2006/customXml" ds:itemID="{6E6AAA13-6925-4F67-A94A-213D8A67D55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9113fb2-0b0e-4f78-95c2-89735a83ba7f"/>
    <ds:schemaRef ds:uri="7af3cda9-cc2f-4215-a64e-9d39f51f8c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Presentationsmaterial</Template>
  <TotalTime>1420</TotalTime>
  <Words>2200</Words>
  <Application>Microsoft Office PowerPoint</Application>
  <PresentationFormat>Bredbild</PresentationFormat>
  <Paragraphs>137</Paragraphs>
  <Slides>25</Slides>
  <Notes>21</Notes>
  <HiddenSlides>1</HiddenSlides>
  <MMClips>4</MMClips>
  <ScaleCrop>false</ScaleCrop>
  <HeadingPairs>
    <vt:vector size="6" baseType="variant">
      <vt:variant>
        <vt:lpstr>Använt teckensnitt</vt:lpstr>
      </vt:variant>
      <vt:variant>
        <vt:i4>9</vt:i4>
      </vt:variant>
      <vt:variant>
        <vt:lpstr>Tema</vt:lpstr>
      </vt:variant>
      <vt:variant>
        <vt:i4>4</vt:i4>
      </vt:variant>
      <vt:variant>
        <vt:lpstr>Bildrubriker</vt:lpstr>
      </vt:variant>
      <vt:variant>
        <vt:i4>25</vt:i4>
      </vt:variant>
    </vt:vector>
  </HeadingPairs>
  <TitlesOfParts>
    <vt:vector size="38" baseType="lpstr">
      <vt:lpstr>Arial</vt:lpstr>
      <vt:lpstr>Calibri</vt:lpstr>
      <vt:lpstr>Calibri Light</vt:lpstr>
      <vt:lpstr>Courier New</vt:lpstr>
      <vt:lpstr>Georgia</vt:lpstr>
      <vt:lpstr>KorolevLiU Medium</vt:lpstr>
      <vt:lpstr>Symbol</vt:lpstr>
      <vt:lpstr>Times New Roman</vt:lpstr>
      <vt:lpstr>Wingdings</vt:lpstr>
      <vt:lpstr>LiU - VIT</vt:lpstr>
      <vt:lpstr>LiU - ljusturkos</vt:lpstr>
      <vt:lpstr>Vita sidor</vt:lpstr>
      <vt:lpstr>LiU - VIT</vt:lpstr>
      <vt:lpstr>Tema 4. Agera för eleven – anmäl din oro till socialtjänsten och skapa trygghet för eleven i skolan </vt:lpstr>
      <vt:lpstr>Vad ska vi göra idag?</vt:lpstr>
      <vt:lpstr>Film om olika behov och skydd</vt:lpstr>
      <vt:lpstr>Samhällets skydd, stöd och behandling för barn och unga som blir utsatta för våld</vt:lpstr>
      <vt:lpstr>Faktablad ”Agera för eleven”</vt:lpstr>
      <vt:lpstr>Du måste agera</vt:lpstr>
      <vt:lpstr>Vad ska du göra om ett barn far illa? </vt:lpstr>
      <vt:lpstr>Film om att göra en orosanmälan</vt:lpstr>
      <vt:lpstr>Det är din oro du ska anmäla…</vt:lpstr>
      <vt:lpstr>Rådfråga socialtjänsten</vt:lpstr>
      <vt:lpstr>Så här går du tillväga vid orosanmälan</vt:lpstr>
      <vt:lpstr>Berätta inte om din anmälan om du misstänker att en närstående utövar våld </vt:lpstr>
      <vt:lpstr>Ibland är det viktigt att du berättar</vt:lpstr>
      <vt:lpstr>Du kan få veta om din anmälan leder till en utredning</vt:lpstr>
      <vt:lpstr>Efter anmälan</vt:lpstr>
      <vt:lpstr>Viktigt att veta! </vt:lpstr>
      <vt:lpstr>Att göra en polisanmälan </vt:lpstr>
      <vt:lpstr>Vad händer efter polisanmälan?</vt:lpstr>
      <vt:lpstr>Barnahus</vt:lpstr>
      <vt:lpstr>Övning – att göra en orosanmälan</vt:lpstr>
      <vt:lpstr>Filmen om Minna</vt:lpstr>
      <vt:lpstr>Skolans uppdrag på nivå 3: Stöd och trygghet för eleven</vt:lpstr>
      <vt:lpstr>Skolans uppdrag är att ge stöd och trygghet för eleven </vt:lpstr>
      <vt:lpstr>Sammanfatta och utvärdera</vt:lpstr>
      <vt:lpstr>Sammanfatta och utvärdera träffen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Välkomna till re-lansering av Basprogram om våld mot barn och unga!</dc:title>
  <dc:creator>Sofia Lindgren</dc:creator>
  <cp:lastModifiedBy>Eva Bökman</cp:lastModifiedBy>
  <cp:revision>19</cp:revision>
  <dcterms:created xsi:type="dcterms:W3CDTF">2022-09-27T12:16:30Z</dcterms:created>
  <dcterms:modified xsi:type="dcterms:W3CDTF">2026-08-14T09:27:39Z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0x010100BE7F55FCD5B5984DA6F632738BD7170A</vt:lpwstr>
  </property>
  <property fmtid="{D5CDD505-2E9C-101B-9397-08002B2CF9AE}" pid="3" name="MediaServiceImageTags">
    <vt:lpwstr/>
  </property>
</Properties>
</file>