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14A_8066E8AA.xml" ContentType="application/vnd.ms-powerpoint.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7" r:id="rId4"/>
    <p:sldMasterId id="2147483843" r:id="rId5"/>
    <p:sldMasterId id="2147483731" r:id="rId6"/>
  </p:sldMasterIdLst>
  <p:notesMasterIdLst>
    <p:notesMasterId r:id="rId26"/>
  </p:notesMasterIdLst>
  <p:handoutMasterIdLst>
    <p:handoutMasterId r:id="rId27"/>
  </p:handoutMasterIdLst>
  <p:sldIdLst>
    <p:sldId id="256" r:id="rId7"/>
    <p:sldId id="304" r:id="rId8"/>
    <p:sldId id="307" r:id="rId9"/>
    <p:sldId id="323" r:id="rId10"/>
    <p:sldId id="317" r:id="rId11"/>
    <p:sldId id="334" r:id="rId12"/>
    <p:sldId id="324" r:id="rId13"/>
    <p:sldId id="325" r:id="rId14"/>
    <p:sldId id="335" r:id="rId15"/>
    <p:sldId id="327" r:id="rId16"/>
    <p:sldId id="326" r:id="rId17"/>
    <p:sldId id="328" r:id="rId18"/>
    <p:sldId id="337" r:id="rId19"/>
    <p:sldId id="338" r:id="rId20"/>
    <p:sldId id="329" r:id="rId21"/>
    <p:sldId id="332" r:id="rId22"/>
    <p:sldId id="330" r:id="rId23"/>
    <p:sldId id="320" r:id="rId24"/>
    <p:sldId id="312" r:id="rId2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 Välkommen" id="{922630E1-5094-4B7C-BF65-81BEFB62F53F}">
          <p14:sldIdLst>
            <p14:sldId id="256"/>
            <p14:sldId id="304"/>
            <p14:sldId id="307"/>
            <p14:sldId id="323"/>
            <p14:sldId id="317"/>
            <p14:sldId id="334"/>
            <p14:sldId id="324"/>
            <p14:sldId id="325"/>
            <p14:sldId id="335"/>
            <p14:sldId id="327"/>
            <p14:sldId id="326"/>
            <p14:sldId id="328"/>
            <p14:sldId id="337"/>
            <p14:sldId id="338"/>
            <p14:sldId id="329"/>
            <p14:sldId id="332"/>
            <p14:sldId id="330"/>
            <p14:sldId id="320"/>
            <p14:sldId id="31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BF231B-13AD-F206-60A1-CA45A2C72B32}" name="Ann-Charlotte Münger" initials="AM" userId="S::annmu17@liu.se::2cdf004b-741a-443b-b4bd-23275a60fed0" providerId="AD"/>
  <p188:author id="{BEA558D5-EC1B-C091-3E72-5FE53551B91C}" name="Eva Bökman" initials="EB" userId="S::evabo73@liu.se::eba5d21a-64e7-4055-be95-ad21c967176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48C8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3013D3-D54F-4536-BF83-6623E9F7133F}" v="1" dt="2026-07-11T10:21:57.5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84345" autoAdjust="0"/>
  </p:normalViewPr>
  <p:slideViewPr>
    <p:cSldViewPr snapToGrid="0" showGuides="1">
      <p:cViewPr varScale="1">
        <p:scale>
          <a:sx n="108" d="100"/>
          <a:sy n="108" d="100"/>
        </p:scale>
        <p:origin x="126" y="94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171" d="100"/>
          <a:sy n="171" d="100"/>
        </p:scale>
        <p:origin x="5344" y="17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2.xml"/></Relationships>
</file>

<file path=ppt/comments/modernComment_14A_8066E8AA.xml><?xml version="1.0" encoding="utf-8"?>
<p188:cmLst xmlns:a="http://schemas.openxmlformats.org/drawingml/2006/main" xmlns:r="http://schemas.openxmlformats.org/officeDocument/2006/relationships" xmlns:p188="http://schemas.microsoft.com/office/powerpoint/2018/8/main">
  <p188:cm id="{B0FF083A-C002-4235-B53A-7E057548A73D}" authorId="{AEBF231B-13AD-F206-60A1-CA45A2C72B32}" created="2026-07-10T17:36:24.284">
    <ac:deMkLst xmlns:ac="http://schemas.microsoft.com/office/drawing/2013/main/command">
      <pc:docMk xmlns:pc="http://schemas.microsoft.com/office/powerpoint/2013/main/command"/>
      <pc:sldMk xmlns:pc="http://schemas.microsoft.com/office/powerpoint/2013/main/command" cId="2154227882" sldId="330"/>
      <ac:spMk id="2" creationId="{6204326B-EEDC-B5E2-55FA-A5E25A9902EA}"/>
    </ac:deMkLst>
    <p188:replyLst>
      <p188:reply id="{8DAC5571-FA6C-4028-9981-7AC57516B885}" authorId="{BEA558D5-EC1B-C091-3E72-5FE53551B91C}" created="2026-08-11T12:48:52.571">
        <p188:txBody>
          <a:bodyPr/>
          <a:lstStyle/>
          <a:p>
            <a:r>
              <a:rPr lang="sv-SE"/>
              <a:t>Liam?</a:t>
            </a:r>
          </a:p>
        </p188:txBody>
      </p188:reply>
    </p188:replyLst>
    <p188:txBody>
      <a:bodyPr/>
      <a:lstStyle/>
      <a:p>
        <a:r>
          <a:rPr lang="sv-SE"/>
          <a:t>Byta ut instruktionen och filmen till Alice</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2D951DE-4340-452E-ADF6-B97CCDD84C8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dirty="0">
              <a:latin typeface="Georgia" panose="02040502050405020303" pitchFamily="18" charset="0"/>
            </a:endParaRPr>
          </a:p>
        </p:txBody>
      </p:sp>
      <p:sp>
        <p:nvSpPr>
          <p:cNvPr id="4" name="Footer Placeholder 3">
            <a:extLst>
              <a:ext uri="{FF2B5EF4-FFF2-40B4-BE49-F238E27FC236}">
                <a16:creationId xmlns:a16="http://schemas.microsoft.com/office/drawing/2014/main" id="{F333FEFF-60F7-4479-B020-9A4DC055CAF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dirty="0">
              <a:latin typeface="Georgia" panose="02040502050405020303" pitchFamily="18" charset="0"/>
            </a:endParaRPr>
          </a:p>
        </p:txBody>
      </p:sp>
      <p:sp>
        <p:nvSpPr>
          <p:cNvPr id="5" name="Slide Number Placeholder 4">
            <a:extLst>
              <a:ext uri="{FF2B5EF4-FFF2-40B4-BE49-F238E27FC236}">
                <a16:creationId xmlns:a16="http://schemas.microsoft.com/office/drawing/2014/main" id="{90937437-CF6E-483B-BD85-D534E4871F0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35E7A50-C1A1-481A-BE2C-8F5D40F7AE39}" type="slidenum">
              <a:rPr lang="sv-SE" smtClean="0">
                <a:latin typeface="Georgia" panose="02040502050405020303" pitchFamily="18" charset="0"/>
              </a:rPr>
              <a:t>‹#›</a:t>
            </a:fld>
            <a:endParaRPr lang="sv-SE" dirty="0">
              <a:latin typeface="Georgia" panose="02040502050405020303" pitchFamily="18" charset="0"/>
            </a:endParaRPr>
          </a:p>
        </p:txBody>
      </p:sp>
    </p:spTree>
    <p:extLst>
      <p:ext uri="{BB962C8B-B14F-4D97-AF65-F5344CB8AC3E}">
        <p14:creationId xmlns:p14="http://schemas.microsoft.com/office/powerpoint/2010/main" val="27645061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Georgia" panose="02040502050405020303" pitchFamily="18" charset="0"/>
              </a:defRPr>
            </a:lvl1pPr>
          </a:lstStyle>
          <a:p>
            <a:endParaRPr lang="sv-S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Georgia" panose="02040502050405020303" pitchFamily="18" charset="0"/>
              </a:defRPr>
            </a:lvl1pPr>
          </a:lstStyle>
          <a:p>
            <a:fld id="{4689C00A-E98B-4D3D-966F-67E40EEA2846}" type="datetimeFigureOut">
              <a:rPr lang="sv-SE" smtClean="0"/>
              <a:pPr/>
              <a:t>2026-08-14</a:t>
            </a:fld>
            <a:endParaRPr lang="sv-SE"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Georgia" panose="02040502050405020303" pitchFamily="18" charset="0"/>
              </a:defRPr>
            </a:lvl1pPr>
          </a:lstStyle>
          <a:p>
            <a:endParaRPr lang="sv-S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Georgia" panose="02040502050405020303" pitchFamily="18" charset="0"/>
              </a:defRPr>
            </a:lvl1pPr>
          </a:lstStyle>
          <a:p>
            <a:fld id="{CDA9542A-FB14-4843-A197-824CFEAE5CFD}" type="slidenum">
              <a:rPr lang="sv-SE" smtClean="0"/>
              <a:pPr/>
              <a:t>‹#›</a:t>
            </a:fld>
            <a:endParaRPr lang="sv-SE" dirty="0"/>
          </a:p>
        </p:txBody>
      </p:sp>
    </p:spTree>
    <p:extLst>
      <p:ext uri="{BB962C8B-B14F-4D97-AF65-F5344CB8AC3E}">
        <p14:creationId xmlns:p14="http://schemas.microsoft.com/office/powerpoint/2010/main" val="429352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Georgia" panose="02040502050405020303" pitchFamily="18" charset="0"/>
        <a:ea typeface="+mn-ea"/>
        <a:cs typeface="+mn-cs"/>
      </a:defRPr>
    </a:lvl1pPr>
    <a:lvl2pPr marL="457200" algn="l" defTabSz="914400" rtl="0" eaLnBrk="1" latinLnBrk="0" hangingPunct="1">
      <a:defRPr sz="1200" kern="1200">
        <a:solidFill>
          <a:schemeClr val="tx1"/>
        </a:solidFill>
        <a:latin typeface="Georgia" panose="02040502050405020303" pitchFamily="18" charset="0"/>
        <a:ea typeface="+mn-ea"/>
        <a:cs typeface="+mn-cs"/>
      </a:defRPr>
    </a:lvl2pPr>
    <a:lvl3pPr marL="914400" algn="l" defTabSz="914400" rtl="0" eaLnBrk="1" latinLnBrk="0" hangingPunct="1">
      <a:defRPr sz="1200" kern="1200">
        <a:solidFill>
          <a:schemeClr val="tx1"/>
        </a:solidFill>
        <a:latin typeface="Georgia" panose="02040502050405020303" pitchFamily="18" charset="0"/>
        <a:ea typeface="+mn-ea"/>
        <a:cs typeface="+mn-cs"/>
      </a:defRPr>
    </a:lvl3pPr>
    <a:lvl4pPr marL="1371600" algn="l" defTabSz="914400" rtl="0" eaLnBrk="1" latinLnBrk="0" hangingPunct="1">
      <a:defRPr sz="1200" kern="1200">
        <a:solidFill>
          <a:schemeClr val="tx1"/>
        </a:solidFill>
        <a:latin typeface="Georgia" panose="02040502050405020303" pitchFamily="18" charset="0"/>
        <a:ea typeface="+mn-ea"/>
        <a:cs typeface="+mn-cs"/>
      </a:defRPr>
    </a:lvl4pPr>
    <a:lvl5pPr marL="1828800" algn="l" defTabSz="914400" rtl="0" eaLnBrk="1" latinLnBrk="0" hangingPunct="1">
      <a:defRPr sz="1200" kern="1200">
        <a:solidFill>
          <a:schemeClr val="tx1"/>
        </a:solidFill>
        <a:latin typeface="Georgia" panose="02040502050405020303"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barnafrid.se/kunskapsportal/wp-content/uploads/2023/01/ljud-tema-3.mp3"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CDA9542A-FB14-4843-A197-824CFEAE5CFD}" type="slidenum">
              <a:rPr lang="sv-SE" smtClean="0"/>
              <a:t>1</a:t>
            </a:fld>
            <a:endParaRPr lang="sv-SE"/>
          </a:p>
        </p:txBody>
      </p:sp>
    </p:spTree>
    <p:extLst>
      <p:ext uri="{BB962C8B-B14F-4D97-AF65-F5344CB8AC3E}">
        <p14:creationId xmlns:p14="http://schemas.microsoft.com/office/powerpoint/2010/main" val="1138325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2</a:t>
            </a:fld>
            <a:endParaRPr lang="sv-SE" dirty="0"/>
          </a:p>
        </p:txBody>
      </p:sp>
    </p:spTree>
    <p:extLst>
      <p:ext uri="{BB962C8B-B14F-4D97-AF65-F5344CB8AC3E}">
        <p14:creationId xmlns:p14="http://schemas.microsoft.com/office/powerpoint/2010/main" val="1966114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Visa filmen </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3</a:t>
            </a:fld>
            <a:endParaRPr lang="sv-SE" dirty="0"/>
          </a:p>
        </p:txBody>
      </p:sp>
    </p:spTree>
    <p:extLst>
      <p:ext uri="{BB962C8B-B14F-4D97-AF65-F5344CB8AC3E}">
        <p14:creationId xmlns:p14="http://schemas.microsoft.com/office/powerpoint/2010/main" val="3959736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Introducera temat genom att visa filmen Det är aldrig farligt att ställa frågor om våld</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4</a:t>
            </a:fld>
            <a:endParaRPr lang="sv-SE" dirty="0"/>
          </a:p>
        </p:txBody>
      </p:sp>
    </p:spTree>
    <p:extLst>
      <p:ext uri="{BB962C8B-B14F-4D97-AF65-F5344CB8AC3E}">
        <p14:creationId xmlns:p14="http://schemas.microsoft.com/office/powerpoint/2010/main" val="1151470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är viktigt att lyfta fram att det finns två anledningar om varför det är viktigt att fråga om våld</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5</a:t>
            </a:fld>
            <a:endParaRPr lang="sv-SE" dirty="0"/>
          </a:p>
        </p:txBody>
      </p:sp>
    </p:spTree>
    <p:extLst>
      <p:ext uri="{BB962C8B-B14F-4D97-AF65-F5344CB8AC3E}">
        <p14:creationId xmlns:p14="http://schemas.microsoft.com/office/powerpoint/2010/main" val="826135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Om ni vill ha uppläst så öppna samtidigt länken </a:t>
            </a:r>
            <a:r>
              <a:rPr lang="sv-SE" dirty="0">
                <a:hlinkClick r:id="rId3"/>
              </a:rPr>
              <a:t>Inläst faktablad ”Våga fråga, lyssna och bemöta barn som kan vara utsatta för våld”</a:t>
            </a:r>
            <a:r>
              <a:rPr lang="sv-SE" dirty="0"/>
              <a:t> (mp3)</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6</a:t>
            </a:fld>
            <a:endParaRPr lang="sv-SE" dirty="0"/>
          </a:p>
        </p:txBody>
      </p:sp>
    </p:spTree>
    <p:extLst>
      <p:ext uri="{BB962C8B-B14F-4D97-AF65-F5344CB8AC3E}">
        <p14:creationId xmlns:p14="http://schemas.microsoft.com/office/powerpoint/2010/main" val="3618291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här är från Skolundersökningen om brott för </a:t>
            </a:r>
            <a:r>
              <a:rPr lang="sv-SE" dirty="0" err="1"/>
              <a:t>niondelklassare</a:t>
            </a:r>
            <a:r>
              <a:rPr lang="sv-SE" dirty="0"/>
              <a:t>.</a:t>
            </a:r>
          </a:p>
          <a:p>
            <a:r>
              <a:rPr lang="sv-SE" dirty="0"/>
              <a:t>Eftersom undersökningar av det här slaget saknas för yngre elever så har vi inte heller kunskap om mönstret är detsamma.</a:t>
            </a:r>
          </a:p>
          <a:p>
            <a:r>
              <a:rPr lang="sv-SE" dirty="0"/>
              <a:t>Det kan ändå finnas skäl för skolpersonal på låg- och mellanstadiet att ta del av den här kunskapen men självklart går det att hoppa över kommande bilder om det inte känns relevant för just din arbetsgrupp och kollegor.</a:t>
            </a:r>
          </a:p>
          <a:p>
            <a:endParaRPr lang="sv-SE" dirty="0"/>
          </a:p>
          <a:p>
            <a:r>
              <a:rPr lang="sv-SE" sz="1200" b="1" i="0" kern="1200" dirty="0">
                <a:solidFill>
                  <a:schemeClr val="tx1"/>
                </a:solidFill>
                <a:effectLst/>
                <a:latin typeface="Georgia" panose="02040502050405020303" pitchFamily="18" charset="0"/>
                <a:ea typeface="+mn-ea"/>
                <a:cs typeface="+mn-cs"/>
              </a:rPr>
              <a:t>Eleven berättar oftast om händelsen för en vän</a:t>
            </a:r>
          </a:p>
          <a:p>
            <a:r>
              <a:rPr lang="sv-SE" sz="1200" b="0" i="0" kern="1200" dirty="0">
                <a:solidFill>
                  <a:schemeClr val="tx1"/>
                </a:solidFill>
                <a:effectLst/>
                <a:latin typeface="Georgia" panose="02040502050405020303" pitchFamily="18" charset="0"/>
                <a:ea typeface="+mn-ea"/>
                <a:cs typeface="+mn-cs"/>
              </a:rPr>
              <a:t>En stor del av de elever som uppger att de har blivit utsatta för något av de efterfrågade brotten uppger också att de har berättat om den senaste händelsen för någon. Oftast berättar de för en vän, men en relativt stor andel berättar även för den ena av, eller båda sina föräldrar. När det gäller sexualbrott är det dock generellt färre som berättar för sina föräldrar, det är betydligt vanligare att berätta för en vän. Det är en mindre andel pojkar än flickor som utsattes för fysiska sexuella kränkningar som också berättade för någon alls om händelsen, 45,8 procent bland pojkarna och 72,9 procent bland flickorna.</a:t>
            </a:r>
          </a:p>
          <a:p>
            <a:endParaRPr lang="sv-SE" dirty="0"/>
          </a:p>
          <a:p>
            <a:r>
              <a:rPr lang="sv-SE" dirty="0"/>
              <a:t>Se tabell i nästa bild</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8</a:t>
            </a:fld>
            <a:endParaRPr lang="sv-SE" dirty="0"/>
          </a:p>
        </p:txBody>
      </p:sp>
    </p:spTree>
    <p:extLst>
      <p:ext uri="{BB962C8B-B14F-4D97-AF65-F5344CB8AC3E}">
        <p14:creationId xmlns:p14="http://schemas.microsoft.com/office/powerpoint/2010/main" val="22202723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Den här bilden visar vilken/vilka personer som ungdomen berättade för när hen utsatts för grov misshandel.</a:t>
            </a:r>
          </a:p>
          <a:p>
            <a:r>
              <a:rPr lang="sv-SE" dirty="0"/>
              <a:t>När det gäller andra brottstyper som hot och andra former är bilden densamma, dvs vänner, familj och lärare (bland de professionella grupperna), s. 43.</a:t>
            </a:r>
          </a:p>
          <a:p>
            <a:r>
              <a:rPr lang="sv-SE" dirty="0"/>
              <a:t>Även om samma mönster återfinns när det gäller sexualbrott så är skillnaderna mellan grupperna för vem som ungdomen berättade </a:t>
            </a:r>
            <a:r>
              <a:rPr lang="sv-SE" dirty="0" err="1"/>
              <a:t>för.Se</a:t>
            </a:r>
            <a:r>
              <a:rPr lang="sv-SE" dirty="0"/>
              <a:t> nästa bild</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9</a:t>
            </a:fld>
            <a:endParaRPr lang="sv-SE" dirty="0"/>
          </a:p>
        </p:txBody>
      </p:sp>
    </p:spTree>
    <p:extLst>
      <p:ext uri="{BB962C8B-B14F-4D97-AF65-F5344CB8AC3E}">
        <p14:creationId xmlns:p14="http://schemas.microsoft.com/office/powerpoint/2010/main" val="1073575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Visa filmen </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10</a:t>
            </a:fld>
            <a:endParaRPr lang="sv-SE" dirty="0"/>
          </a:p>
        </p:txBody>
      </p:sp>
    </p:spTree>
    <p:extLst>
      <p:ext uri="{BB962C8B-B14F-4D97-AF65-F5344CB8AC3E}">
        <p14:creationId xmlns:p14="http://schemas.microsoft.com/office/powerpoint/2010/main" val="1578773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Ett förslag är att dela ut frågeguiden i samband med denna bild </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12</a:t>
            </a:fld>
            <a:endParaRPr lang="sv-SE" dirty="0"/>
          </a:p>
        </p:txBody>
      </p:sp>
    </p:spTree>
    <p:extLst>
      <p:ext uri="{BB962C8B-B14F-4D97-AF65-F5344CB8AC3E}">
        <p14:creationId xmlns:p14="http://schemas.microsoft.com/office/powerpoint/2010/main" val="262842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Visa filmen </a:t>
            </a:r>
          </a:p>
          <a:p>
            <a:r>
              <a:rPr lang="sv-SE" dirty="0"/>
              <a:t>Här kan det vara bra att diskutera om det finns rutiner och riktlinjer på skolan om hur ni följer upp ett samtal. </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15</a:t>
            </a:fld>
            <a:endParaRPr lang="sv-SE" dirty="0"/>
          </a:p>
        </p:txBody>
      </p:sp>
    </p:spTree>
    <p:extLst>
      <p:ext uri="{BB962C8B-B14F-4D97-AF65-F5344CB8AC3E}">
        <p14:creationId xmlns:p14="http://schemas.microsoft.com/office/powerpoint/2010/main" val="242970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16</a:t>
            </a:fld>
            <a:endParaRPr lang="sv-SE" dirty="0"/>
          </a:p>
        </p:txBody>
      </p:sp>
    </p:spTree>
    <p:extLst>
      <p:ext uri="{BB962C8B-B14F-4D97-AF65-F5344CB8AC3E}">
        <p14:creationId xmlns:p14="http://schemas.microsoft.com/office/powerpoint/2010/main" val="11667078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Se instruktionerna som ligger i kursmappen.</a:t>
            </a:r>
          </a:p>
          <a:p>
            <a:r>
              <a:rPr lang="sv-SE" dirty="0"/>
              <a:t>Här har ni två alternativ där Filmen om Selma med </a:t>
            </a:r>
            <a:r>
              <a:rPr lang="sv-SE"/>
              <a:t>tillhörande rollspel </a:t>
            </a:r>
            <a:r>
              <a:rPr lang="sv-SE" dirty="0"/>
              <a:t>är lämplig för er som arbetar med de yngre barnen; förskoleklass, lågstadiet och på fritids medan rollspelet som utgår från Liam handlar om en elev </a:t>
            </a:r>
            <a:r>
              <a:rPr lang="sv-SE"/>
              <a:t>på mellanstadiet. </a:t>
            </a:r>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17</a:t>
            </a:fld>
            <a:endParaRPr lang="sv-SE" dirty="0"/>
          </a:p>
        </p:txBody>
      </p:sp>
    </p:spTree>
    <p:extLst>
      <p:ext uri="{BB962C8B-B14F-4D97-AF65-F5344CB8AC3E}">
        <p14:creationId xmlns:p14="http://schemas.microsoft.com/office/powerpoint/2010/main" val="9016466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Här kan ni uppmuntra deltagarna att dela med sig av sina erfarenheter</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18</a:t>
            </a:fld>
            <a:endParaRPr lang="sv-SE" dirty="0"/>
          </a:p>
        </p:txBody>
      </p:sp>
    </p:spTree>
    <p:extLst>
      <p:ext uri="{BB962C8B-B14F-4D97-AF65-F5344CB8AC3E}">
        <p14:creationId xmlns:p14="http://schemas.microsoft.com/office/powerpoint/2010/main" val="1996899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finns olika sätt att avsluta dagen.</a:t>
            </a:r>
          </a:p>
          <a:p>
            <a:r>
              <a:rPr lang="sv-SE" dirty="0"/>
              <a:t>Fundera på om det ska ske muntligt eller skriftligt, om du vill ha svar på någon särskilt fråga eller om det är deltagarna som själva styr vad de vill ta upp.</a:t>
            </a:r>
          </a:p>
          <a:p>
            <a:endParaRPr lang="sv-SE" dirty="0"/>
          </a:p>
          <a:p>
            <a:r>
              <a:rPr lang="sv-SE" dirty="0"/>
              <a:t>Läs mer i handledningen </a:t>
            </a:r>
          </a:p>
          <a:p>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19</a:t>
            </a:fld>
            <a:endParaRPr lang="sv-SE" dirty="0"/>
          </a:p>
        </p:txBody>
      </p:sp>
    </p:spTree>
    <p:extLst>
      <p:ext uri="{BB962C8B-B14F-4D97-AF65-F5344CB8AC3E}">
        <p14:creationId xmlns:p14="http://schemas.microsoft.com/office/powerpoint/2010/main" val="30445410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l">
              <a:defRPr sz="6000"/>
            </a:lvl1pPr>
          </a:lstStyle>
          <a:p>
            <a:r>
              <a:rPr lang="sv-SE"/>
              <a:t>Klicka här för att ändra mall för rubrikformat</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10"/>
            <a:ext cx="9144000" cy="1828801"/>
          </a:xfrm>
        </p:spPr>
        <p:txBody>
          <a:bodyPr>
            <a:noAutofit/>
          </a:bodyPr>
          <a:lstStyle>
            <a:lvl1pPr marL="0" indent="0" algn="l">
              <a:buNone/>
              <a:defRPr sz="2400">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sv-SE"/>
              <a:t>Klicka här för att ändra mall för underrubrikformat</a:t>
            </a:r>
            <a:endParaRPr lang="sv-SE" dirty="0"/>
          </a:p>
        </p:txBody>
      </p:sp>
      <p:pic>
        <p:nvPicPr>
          <p:cNvPr id="11" name="Picture 10" descr="Logotype">
            <a:extLst>
              <a:ext uri="{FF2B5EF4-FFF2-40B4-BE49-F238E27FC236}">
                <a16:creationId xmlns:a16="http://schemas.microsoft.com/office/drawing/2014/main" id="{2A675161-3D60-4934-8CDF-0E3D4A8D3D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896344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Avslu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ctr">
              <a:defRPr sz="2400"/>
            </a:lvl1pPr>
          </a:lstStyle>
          <a:p>
            <a:r>
              <a:rPr lang="sv-SE"/>
              <a:t>Klicka här för att ändra mall för rubrikformat</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00"/>
            <a:ext cx="9144000" cy="1828800"/>
          </a:xfrm>
        </p:spPr>
        <p:txBody>
          <a:bodyPr>
            <a:noAutofit/>
          </a:bodyPr>
          <a:lstStyle>
            <a:lvl1pPr marL="0" indent="0" algn="ctr">
              <a:buNone/>
              <a:defRPr sz="6000">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sv-SE"/>
              <a:t>Klicka här för att ändra mall för underrubrikformat</a:t>
            </a:r>
            <a:endParaRPr lang="sv-SE" dirty="0"/>
          </a:p>
        </p:txBody>
      </p:sp>
      <p:pic>
        <p:nvPicPr>
          <p:cNvPr id="12" name="Picture 11" descr="Logotype">
            <a:extLst>
              <a:ext uri="{FF2B5EF4-FFF2-40B4-BE49-F238E27FC236}">
                <a16:creationId xmlns:a16="http://schemas.microsoft.com/office/drawing/2014/main" id="{C28FFEF4-4F3A-41C8-A52E-4FD1787D53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997983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5322-5373-499E-AF2D-2170CC9A00DC}"/>
              </a:ext>
            </a:extLst>
          </p:cNvPr>
          <p:cNvSpPr>
            <a:spLocks noGrp="1"/>
          </p:cNvSpPr>
          <p:nvPr>
            <p:ph type="title"/>
          </p:nvPr>
        </p:nvSpPr>
        <p:spPr>
          <a:xfrm>
            <a:off x="831851" y="1519242"/>
            <a:ext cx="10515600" cy="1909758"/>
          </a:xfrm>
        </p:spPr>
        <p:txBody>
          <a:bodyPr anchor="b">
            <a:normAutofit/>
          </a:bodyPr>
          <a:lstStyle>
            <a:lvl1pPr>
              <a:defRPr sz="3600"/>
            </a:lvl1p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380AD21B-931A-4064-8D73-165D96D916F3}"/>
              </a:ext>
            </a:extLst>
          </p:cNvPr>
          <p:cNvSpPr>
            <a:spLocks noGrp="1"/>
          </p:cNvSpPr>
          <p:nvPr>
            <p:ph type="body" idx="1"/>
          </p:nvPr>
        </p:nvSpPr>
        <p:spPr>
          <a:xfrm>
            <a:off x="831851" y="3502800"/>
            <a:ext cx="10515600" cy="2628000"/>
          </a:xfrm>
        </p:spPr>
        <p:txBody>
          <a:bodyPr/>
          <a:lstStyle>
            <a:lvl1pPr marL="0" indent="0">
              <a:lnSpc>
                <a:spcPct val="100000"/>
              </a:lnSpc>
              <a:buNone/>
              <a:defRPr sz="2400">
                <a:solidFill>
                  <a:schemeClr val="tx1"/>
                </a:solidFill>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sv-SE"/>
              <a:t>Klicka här för att ändra format på bakgrundstexten</a:t>
            </a:r>
          </a:p>
        </p:txBody>
      </p:sp>
      <p:sp>
        <p:nvSpPr>
          <p:cNvPr id="4" name="Date Placeholder 3">
            <a:extLst>
              <a:ext uri="{FF2B5EF4-FFF2-40B4-BE49-F238E27FC236}">
                <a16:creationId xmlns:a16="http://schemas.microsoft.com/office/drawing/2014/main" id="{9BD9D274-9D58-4C59-BF24-08319E8A8277}"/>
              </a:ext>
            </a:extLst>
          </p:cNvPr>
          <p:cNvSpPr>
            <a:spLocks noGrp="1"/>
          </p:cNvSpPr>
          <p:nvPr>
            <p:ph type="dt" sz="half" idx="10"/>
          </p:nvPr>
        </p:nvSpPr>
        <p:spPr/>
        <p:txBody>
          <a:bodyPr/>
          <a:lstStyle/>
          <a:p>
            <a:fld id="{1130E869-33E5-AA47-9215-FFB6D21BF7C7}" type="datetime1">
              <a:rPr lang="sv-SE" smtClean="0"/>
              <a:t>2026-08-14</a:t>
            </a:fld>
            <a:endParaRPr lang="sv-SE" dirty="0"/>
          </a:p>
        </p:txBody>
      </p:sp>
      <p:sp>
        <p:nvSpPr>
          <p:cNvPr id="5" name="Footer Placeholder 4">
            <a:extLst>
              <a:ext uri="{FF2B5EF4-FFF2-40B4-BE49-F238E27FC236}">
                <a16:creationId xmlns:a16="http://schemas.microsoft.com/office/drawing/2014/main" id="{A0AFF1B3-BEF7-476C-9C24-6F6824C23A59}"/>
              </a:ext>
            </a:extLst>
          </p:cNvPr>
          <p:cNvSpPr>
            <a:spLocks noGrp="1"/>
          </p:cNvSpPr>
          <p:nvPr>
            <p:ph type="ftr" sz="quarter" idx="11"/>
          </p:nvPr>
        </p:nvSpPr>
        <p:spPr/>
        <p:txBody>
          <a:bodyPr/>
          <a:lstStyle/>
          <a:p>
            <a:r>
              <a:rPr lang="sv-SE" dirty="0" err="1"/>
              <a:t>LiU</a:t>
            </a:r>
            <a:r>
              <a:rPr lang="sv-SE" dirty="0"/>
              <a:t> PowerPoint-mall</a:t>
            </a:r>
          </a:p>
        </p:txBody>
      </p:sp>
      <p:sp>
        <p:nvSpPr>
          <p:cNvPr id="6" name="Slide Number Placeholder 5">
            <a:extLst>
              <a:ext uri="{FF2B5EF4-FFF2-40B4-BE49-F238E27FC236}">
                <a16:creationId xmlns:a16="http://schemas.microsoft.com/office/drawing/2014/main" id="{85ADCECA-8742-4DDD-8038-0C0682EA7913}"/>
              </a:ext>
            </a:extLst>
          </p:cNvPr>
          <p:cNvSpPr>
            <a:spLocks noGrp="1"/>
          </p:cNvSpPr>
          <p:nvPr>
            <p:ph type="sldNum" sz="quarter" idx="12"/>
          </p:nvPr>
        </p:nvSpPr>
        <p:spPr/>
        <p:txBody>
          <a:bodyPr/>
          <a:lstStyle/>
          <a:p>
            <a:fld id="{1D05C8B6-EC5E-42D9-8D75-1E05D6428564}" type="slidenum">
              <a:rPr lang="sv-SE" smtClean="0"/>
              <a:t>‹#›</a:t>
            </a:fld>
            <a:endParaRPr lang="sv-SE"/>
          </a:p>
        </p:txBody>
      </p:sp>
      <p:pic>
        <p:nvPicPr>
          <p:cNvPr id="9" name="Picture 8">
            <a:extLst>
              <a:ext uri="{FF2B5EF4-FFF2-40B4-BE49-F238E27FC236}">
                <a16:creationId xmlns:a16="http://schemas.microsoft.com/office/drawing/2014/main" id="{FCFA31B6-BC02-4354-A1DB-49F7B0C933D9}"/>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pic>
        <p:nvPicPr>
          <p:cNvPr id="11" name="Picture 10" descr="Logotype">
            <a:extLst>
              <a:ext uri="{FF2B5EF4-FFF2-40B4-BE49-F238E27FC236}">
                <a16:creationId xmlns:a16="http://schemas.microsoft.com/office/drawing/2014/main" id="{7ABB9FFA-9B21-4C8C-AC48-62DD981503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1574033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D5F28-9CA8-4998-8631-C03E7886FE15}"/>
              </a:ext>
            </a:extLst>
          </p:cNvPr>
          <p:cNvSpPr>
            <a:spLocks noGrp="1"/>
          </p:cNvSpPr>
          <p:nvPr>
            <p:ph type="title"/>
          </p:nvPr>
        </p:nvSpPr>
        <p:spPr/>
        <p:txBody>
          <a:body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F83CC860-BB16-4E0C-B870-8B2366E75AF0}"/>
              </a:ext>
            </a:extLst>
          </p:cNvPr>
          <p:cNvSpPr>
            <a:spLocks noGrp="1"/>
          </p:cNvSpPr>
          <p:nvPr>
            <p:ph idx="1"/>
          </p:nvPr>
        </p:nvSpPr>
        <p:spPr>
          <a:xfrm>
            <a:off x="838200" y="1825626"/>
            <a:ext cx="10515600" cy="425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Date Placeholder 3">
            <a:extLst>
              <a:ext uri="{FF2B5EF4-FFF2-40B4-BE49-F238E27FC236}">
                <a16:creationId xmlns:a16="http://schemas.microsoft.com/office/drawing/2014/main" id="{FB2F96C9-5579-4CED-A338-A836AEE06E7E}"/>
              </a:ext>
            </a:extLst>
          </p:cNvPr>
          <p:cNvSpPr>
            <a:spLocks noGrp="1"/>
          </p:cNvSpPr>
          <p:nvPr>
            <p:ph type="dt" sz="half" idx="10"/>
          </p:nvPr>
        </p:nvSpPr>
        <p:spPr>
          <a:xfrm>
            <a:off x="8292263" y="0"/>
            <a:ext cx="2520000" cy="360000"/>
          </a:xfrm>
        </p:spPr>
        <p:txBody>
          <a:bodyPr/>
          <a:lstStyle/>
          <a:p>
            <a:fld id="{A0D3A54C-EB03-A244-88F0-70D5D8782B1B}" type="datetime1">
              <a:rPr lang="sv-SE" smtClean="0"/>
              <a:t>2026-08-14</a:t>
            </a:fld>
            <a:endParaRPr lang="sv-SE"/>
          </a:p>
        </p:txBody>
      </p:sp>
      <p:sp>
        <p:nvSpPr>
          <p:cNvPr id="5" name="Footer Placeholder 4">
            <a:extLst>
              <a:ext uri="{FF2B5EF4-FFF2-40B4-BE49-F238E27FC236}">
                <a16:creationId xmlns:a16="http://schemas.microsoft.com/office/drawing/2014/main" id="{835A41CD-1A6A-456B-BCAE-4B73471B30D0}"/>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9E8AF9EE-7694-4BC1-BDBC-514D317EEE90}"/>
              </a:ext>
            </a:extLst>
          </p:cNvPr>
          <p:cNvSpPr>
            <a:spLocks noGrp="1"/>
          </p:cNvSpPr>
          <p:nvPr>
            <p:ph type="sldNum" sz="quarter" idx="12"/>
          </p:nvPr>
        </p:nvSpPr>
        <p:spPr>
          <a:xfrm>
            <a:off x="10812263" y="0"/>
            <a:ext cx="432000" cy="360000"/>
          </a:xfrm>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D2B6CEC0-7FA1-4DD6-9711-E98236C44181}"/>
              </a:ext>
            </a:extLst>
          </p:cNvPr>
          <p:cNvCxnSpPr>
            <a:cxnSpLocks/>
          </p:cNvCxnSpPr>
          <p:nvPr/>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20" name="Picture 19" descr="Logotype">
            <a:extLst>
              <a:ext uri="{FF2B5EF4-FFF2-40B4-BE49-F238E27FC236}">
                <a16:creationId xmlns:a16="http://schemas.microsoft.com/office/drawing/2014/main" id="{38E76754-54E4-4E46-A42B-165CB1D0435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590897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5D60-9FEA-4061-AE29-F7A1A0AE668D}"/>
              </a:ext>
            </a:extLst>
          </p:cNvPr>
          <p:cNvSpPr>
            <a:spLocks noGrp="1"/>
          </p:cNvSpPr>
          <p:nvPr>
            <p:ph type="title"/>
          </p:nvPr>
        </p:nvSpPr>
        <p:spPr/>
        <p:txBody>
          <a:body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79AD652D-D723-4261-9B8C-661B6699F950}"/>
              </a:ext>
            </a:extLst>
          </p:cNvPr>
          <p:cNvSpPr>
            <a:spLocks noGrp="1"/>
          </p:cNvSpPr>
          <p:nvPr>
            <p:ph sz="half" idx="1"/>
          </p:nvPr>
        </p:nvSpPr>
        <p:spPr>
          <a:xfrm>
            <a:off x="838200" y="1825629"/>
            <a:ext cx="5181600" cy="424148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Content Placeholder 3">
            <a:extLst>
              <a:ext uri="{FF2B5EF4-FFF2-40B4-BE49-F238E27FC236}">
                <a16:creationId xmlns:a16="http://schemas.microsoft.com/office/drawing/2014/main" id="{8D72E162-7D8A-446C-B6C3-D85896811443}"/>
              </a:ext>
            </a:extLst>
          </p:cNvPr>
          <p:cNvSpPr>
            <a:spLocks noGrp="1"/>
          </p:cNvSpPr>
          <p:nvPr>
            <p:ph sz="half" idx="2"/>
          </p:nvPr>
        </p:nvSpPr>
        <p:spPr>
          <a:xfrm>
            <a:off x="6172200" y="1825626"/>
            <a:ext cx="5181600" cy="425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Date Placeholder 4">
            <a:extLst>
              <a:ext uri="{FF2B5EF4-FFF2-40B4-BE49-F238E27FC236}">
                <a16:creationId xmlns:a16="http://schemas.microsoft.com/office/drawing/2014/main" id="{C6CCDECF-AB46-421A-B3EA-954167E551C6}"/>
              </a:ext>
            </a:extLst>
          </p:cNvPr>
          <p:cNvSpPr>
            <a:spLocks noGrp="1"/>
          </p:cNvSpPr>
          <p:nvPr>
            <p:ph type="dt" sz="half" idx="10"/>
          </p:nvPr>
        </p:nvSpPr>
        <p:spPr/>
        <p:txBody>
          <a:bodyPr/>
          <a:lstStyle/>
          <a:p>
            <a:fld id="{8799C4C0-6F97-2E48-B093-E07FB97419C9}" type="datetime1">
              <a:rPr lang="sv-SE" smtClean="0"/>
              <a:t>2026-08-14</a:t>
            </a:fld>
            <a:endParaRPr lang="sv-SE"/>
          </a:p>
        </p:txBody>
      </p:sp>
      <p:sp>
        <p:nvSpPr>
          <p:cNvPr id="6" name="Footer Placeholder 5">
            <a:extLst>
              <a:ext uri="{FF2B5EF4-FFF2-40B4-BE49-F238E27FC236}">
                <a16:creationId xmlns:a16="http://schemas.microsoft.com/office/drawing/2014/main" id="{20FFB67D-8CC2-4E5B-BF93-6B7E5BF4B2AC}"/>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3CAF80C1-A5DA-4E08-8CAE-B47DD97A3975}"/>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1" name="Rak 5">
            <a:extLst>
              <a:ext uri="{FF2B5EF4-FFF2-40B4-BE49-F238E27FC236}">
                <a16:creationId xmlns:a16="http://schemas.microsoft.com/office/drawing/2014/main" id="{1DBCDB3C-6D20-4691-BDE2-381FEEBC114C}"/>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2" name="Picture 11" descr="Logotype">
            <a:extLst>
              <a:ext uri="{FF2B5EF4-FFF2-40B4-BE49-F238E27FC236}">
                <a16:creationId xmlns:a16="http://schemas.microsoft.com/office/drawing/2014/main" id="{09F3A704-4A19-43BE-95E7-C2EE1D44AE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3810009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AC1DA-1DF7-4806-9BFE-693752D8E5AA}"/>
              </a:ext>
            </a:extLst>
          </p:cNvPr>
          <p:cNvSpPr>
            <a:spLocks noGrp="1"/>
          </p:cNvSpPr>
          <p:nvPr>
            <p:ph type="title"/>
          </p:nvPr>
        </p:nvSpPr>
        <p:spPr>
          <a:xfrm>
            <a:off x="839788" y="365129"/>
            <a:ext cx="10515600" cy="1325563"/>
          </a:xfrm>
        </p:spPr>
        <p:txBody>
          <a:body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4E0AEAAB-6C1D-4159-B092-4584A8886AC8}"/>
              </a:ext>
            </a:extLst>
          </p:cNvPr>
          <p:cNvSpPr>
            <a:spLocks noGrp="1"/>
          </p:cNvSpPr>
          <p:nvPr>
            <p:ph type="body" idx="1"/>
          </p:nvPr>
        </p:nvSpPr>
        <p:spPr>
          <a:xfrm>
            <a:off x="839789" y="1681163"/>
            <a:ext cx="5157787" cy="823912"/>
          </a:xfrm>
        </p:spPr>
        <p:txBody>
          <a:bodyPr anchor="b">
            <a:normAutofit/>
          </a:bodyPr>
          <a:lstStyle>
            <a:lvl1pPr marL="0" indent="0">
              <a:buNone/>
              <a:defRPr sz="2800" b="1">
                <a:latin typeface="+mj-lt"/>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sv-SE"/>
              <a:t>Klicka här för att ändra format på bakgrundstexten</a:t>
            </a:r>
          </a:p>
        </p:txBody>
      </p:sp>
      <p:sp>
        <p:nvSpPr>
          <p:cNvPr id="4" name="Content Placeholder 3">
            <a:extLst>
              <a:ext uri="{FF2B5EF4-FFF2-40B4-BE49-F238E27FC236}">
                <a16:creationId xmlns:a16="http://schemas.microsoft.com/office/drawing/2014/main" id="{7B835E44-E48F-4B64-BC38-36AE1423EEC3}"/>
              </a:ext>
            </a:extLst>
          </p:cNvPr>
          <p:cNvSpPr>
            <a:spLocks noGrp="1"/>
          </p:cNvSpPr>
          <p:nvPr>
            <p:ph sz="half" idx="2"/>
          </p:nvPr>
        </p:nvSpPr>
        <p:spPr>
          <a:xfrm>
            <a:off x="839789" y="2505085"/>
            <a:ext cx="5157787" cy="357167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Text Placeholder 4">
            <a:extLst>
              <a:ext uri="{FF2B5EF4-FFF2-40B4-BE49-F238E27FC236}">
                <a16:creationId xmlns:a16="http://schemas.microsoft.com/office/drawing/2014/main" id="{CF40FBBF-9493-4795-A84B-B36E22050892}"/>
              </a:ext>
            </a:extLst>
          </p:cNvPr>
          <p:cNvSpPr>
            <a:spLocks noGrp="1"/>
          </p:cNvSpPr>
          <p:nvPr>
            <p:ph type="body" sz="quarter" idx="3"/>
          </p:nvPr>
        </p:nvSpPr>
        <p:spPr>
          <a:xfrm>
            <a:off x="6172203" y="1681163"/>
            <a:ext cx="5183188" cy="823912"/>
          </a:xfrm>
        </p:spPr>
        <p:txBody>
          <a:bodyPr anchor="b">
            <a:normAutofit/>
          </a:bodyPr>
          <a:lstStyle>
            <a:lvl1pPr marL="0" indent="0">
              <a:buNone/>
              <a:defRPr sz="2800" b="1">
                <a:latin typeface="+mj-lt"/>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sv-SE"/>
              <a:t>Klicka här för att ändra format på bakgrundstexten</a:t>
            </a:r>
          </a:p>
        </p:txBody>
      </p:sp>
      <p:sp>
        <p:nvSpPr>
          <p:cNvPr id="6" name="Content Placeholder 5">
            <a:extLst>
              <a:ext uri="{FF2B5EF4-FFF2-40B4-BE49-F238E27FC236}">
                <a16:creationId xmlns:a16="http://schemas.microsoft.com/office/drawing/2014/main" id="{BD7B4785-7E60-4E95-8686-807938974191}"/>
              </a:ext>
            </a:extLst>
          </p:cNvPr>
          <p:cNvSpPr>
            <a:spLocks noGrp="1"/>
          </p:cNvSpPr>
          <p:nvPr>
            <p:ph sz="quarter" idx="4"/>
          </p:nvPr>
        </p:nvSpPr>
        <p:spPr>
          <a:xfrm>
            <a:off x="6172203" y="2505085"/>
            <a:ext cx="5183188" cy="3568459"/>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Date Placeholder 6">
            <a:extLst>
              <a:ext uri="{FF2B5EF4-FFF2-40B4-BE49-F238E27FC236}">
                <a16:creationId xmlns:a16="http://schemas.microsoft.com/office/drawing/2014/main" id="{7352B86A-85B7-4456-A609-BB084D0B26B0}"/>
              </a:ext>
            </a:extLst>
          </p:cNvPr>
          <p:cNvSpPr>
            <a:spLocks noGrp="1"/>
          </p:cNvSpPr>
          <p:nvPr>
            <p:ph type="dt" sz="half" idx="10"/>
          </p:nvPr>
        </p:nvSpPr>
        <p:spPr/>
        <p:txBody>
          <a:bodyPr/>
          <a:lstStyle/>
          <a:p>
            <a:fld id="{6910F6FE-1EF1-3543-A93C-A13D5DBCD153}" type="datetime1">
              <a:rPr lang="sv-SE" smtClean="0"/>
              <a:t>2026-08-14</a:t>
            </a:fld>
            <a:endParaRPr lang="sv-SE"/>
          </a:p>
        </p:txBody>
      </p:sp>
      <p:sp>
        <p:nvSpPr>
          <p:cNvPr id="8" name="Footer Placeholder 7">
            <a:extLst>
              <a:ext uri="{FF2B5EF4-FFF2-40B4-BE49-F238E27FC236}">
                <a16:creationId xmlns:a16="http://schemas.microsoft.com/office/drawing/2014/main" id="{91C08846-8A71-4321-93F6-BFCE99CB4A5E}"/>
              </a:ext>
            </a:extLst>
          </p:cNvPr>
          <p:cNvSpPr>
            <a:spLocks noGrp="1"/>
          </p:cNvSpPr>
          <p:nvPr>
            <p:ph type="ftr" sz="quarter" idx="11"/>
          </p:nvPr>
        </p:nvSpPr>
        <p:spPr/>
        <p:txBody>
          <a:bodyPr/>
          <a:lstStyle/>
          <a:p>
            <a:r>
              <a:rPr lang="sv-SE"/>
              <a:t>LiU PowerPoint-mall</a:t>
            </a:r>
          </a:p>
        </p:txBody>
      </p:sp>
      <p:sp>
        <p:nvSpPr>
          <p:cNvPr id="9" name="Slide Number Placeholder 8">
            <a:extLst>
              <a:ext uri="{FF2B5EF4-FFF2-40B4-BE49-F238E27FC236}">
                <a16:creationId xmlns:a16="http://schemas.microsoft.com/office/drawing/2014/main" id="{3AB0CCA9-80F4-4FE7-B4FD-9FB654545F31}"/>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3" name="Rak 5">
            <a:extLst>
              <a:ext uri="{FF2B5EF4-FFF2-40B4-BE49-F238E27FC236}">
                <a16:creationId xmlns:a16="http://schemas.microsoft.com/office/drawing/2014/main" id="{EC927C92-6210-4B4D-895A-19AADBEF8F6E}"/>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4" name="Picture 13" descr="Logotype">
            <a:extLst>
              <a:ext uri="{FF2B5EF4-FFF2-40B4-BE49-F238E27FC236}">
                <a16:creationId xmlns:a16="http://schemas.microsoft.com/office/drawing/2014/main" id="{16070C61-E474-42D9-94A1-967A6D1BE7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546256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C3FE9-5F5B-413D-B4E8-BD7E2968FF45}"/>
              </a:ext>
            </a:extLst>
          </p:cNvPr>
          <p:cNvSpPr>
            <a:spLocks noGrp="1"/>
          </p:cNvSpPr>
          <p:nvPr>
            <p:ph type="title"/>
          </p:nvPr>
        </p:nvSpPr>
        <p:spPr/>
        <p:txBody>
          <a:bodyPr/>
          <a:lstStyle/>
          <a:p>
            <a:r>
              <a:rPr lang="sv-SE"/>
              <a:t>Klicka här för att ändra mall för rubrikformat</a:t>
            </a:r>
            <a:endParaRPr lang="sv-SE" dirty="0"/>
          </a:p>
        </p:txBody>
      </p:sp>
      <p:sp>
        <p:nvSpPr>
          <p:cNvPr id="3" name="Date Placeholder 2">
            <a:extLst>
              <a:ext uri="{FF2B5EF4-FFF2-40B4-BE49-F238E27FC236}">
                <a16:creationId xmlns:a16="http://schemas.microsoft.com/office/drawing/2014/main" id="{55082EEB-76C9-46A2-8992-24100BBA5F96}"/>
              </a:ext>
            </a:extLst>
          </p:cNvPr>
          <p:cNvSpPr>
            <a:spLocks noGrp="1"/>
          </p:cNvSpPr>
          <p:nvPr>
            <p:ph type="dt" sz="half" idx="10"/>
          </p:nvPr>
        </p:nvSpPr>
        <p:spPr/>
        <p:txBody>
          <a:bodyPr/>
          <a:lstStyle/>
          <a:p>
            <a:fld id="{DC60EFBD-E0CA-9D4E-9724-19DA9E74433A}" type="datetime1">
              <a:rPr lang="sv-SE" smtClean="0"/>
              <a:t>2026-08-14</a:t>
            </a:fld>
            <a:endParaRPr lang="sv-SE"/>
          </a:p>
        </p:txBody>
      </p:sp>
      <p:sp>
        <p:nvSpPr>
          <p:cNvPr id="4" name="Footer Placeholder 3">
            <a:extLst>
              <a:ext uri="{FF2B5EF4-FFF2-40B4-BE49-F238E27FC236}">
                <a16:creationId xmlns:a16="http://schemas.microsoft.com/office/drawing/2014/main" id="{771F3176-8332-460F-839F-8C36305CF839}"/>
              </a:ext>
            </a:extLst>
          </p:cNvPr>
          <p:cNvSpPr>
            <a:spLocks noGrp="1"/>
          </p:cNvSpPr>
          <p:nvPr>
            <p:ph type="ftr" sz="quarter" idx="11"/>
          </p:nvPr>
        </p:nvSpPr>
        <p:spPr/>
        <p:txBody>
          <a:bodyPr/>
          <a:lstStyle/>
          <a:p>
            <a:r>
              <a:rPr lang="sv-SE"/>
              <a:t>LiU PowerPoint-mall</a:t>
            </a:r>
          </a:p>
        </p:txBody>
      </p:sp>
      <p:sp>
        <p:nvSpPr>
          <p:cNvPr id="5" name="Slide Number Placeholder 4">
            <a:extLst>
              <a:ext uri="{FF2B5EF4-FFF2-40B4-BE49-F238E27FC236}">
                <a16:creationId xmlns:a16="http://schemas.microsoft.com/office/drawing/2014/main" id="{470BA3FD-78E6-4451-96E1-12B31AC3BAD8}"/>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95DA7626-B115-4C4F-9B3C-FE5B663044E7}"/>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0" name="Picture 9" descr="Logotype">
            <a:extLst>
              <a:ext uri="{FF2B5EF4-FFF2-40B4-BE49-F238E27FC236}">
                <a16:creationId xmlns:a16="http://schemas.microsoft.com/office/drawing/2014/main" id="{981D80BE-49D3-48FC-AC64-622528B8A1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198443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96CBC0-C319-4952-8F5C-99292872E293}"/>
              </a:ext>
            </a:extLst>
          </p:cNvPr>
          <p:cNvSpPr>
            <a:spLocks noGrp="1"/>
          </p:cNvSpPr>
          <p:nvPr>
            <p:ph type="dt" sz="half" idx="10"/>
          </p:nvPr>
        </p:nvSpPr>
        <p:spPr/>
        <p:txBody>
          <a:bodyPr/>
          <a:lstStyle/>
          <a:p>
            <a:fld id="{350CEA87-5627-084D-AE08-C5534DC614BD}" type="datetime1">
              <a:rPr lang="sv-SE" smtClean="0"/>
              <a:t>2026-08-14</a:t>
            </a:fld>
            <a:endParaRPr lang="sv-SE"/>
          </a:p>
        </p:txBody>
      </p:sp>
      <p:sp>
        <p:nvSpPr>
          <p:cNvPr id="3" name="Footer Placeholder 2">
            <a:extLst>
              <a:ext uri="{FF2B5EF4-FFF2-40B4-BE49-F238E27FC236}">
                <a16:creationId xmlns:a16="http://schemas.microsoft.com/office/drawing/2014/main" id="{EC66394A-EC6D-4B1F-8267-B06B10136441}"/>
              </a:ext>
            </a:extLst>
          </p:cNvPr>
          <p:cNvSpPr>
            <a:spLocks noGrp="1"/>
          </p:cNvSpPr>
          <p:nvPr>
            <p:ph type="ftr" sz="quarter" idx="11"/>
          </p:nvPr>
        </p:nvSpPr>
        <p:spPr/>
        <p:txBody>
          <a:bodyPr/>
          <a:lstStyle/>
          <a:p>
            <a:r>
              <a:rPr lang="sv-SE"/>
              <a:t>LiU PowerPoint-mall</a:t>
            </a:r>
          </a:p>
        </p:txBody>
      </p:sp>
      <p:sp>
        <p:nvSpPr>
          <p:cNvPr id="4" name="Slide Number Placeholder 3">
            <a:extLst>
              <a:ext uri="{FF2B5EF4-FFF2-40B4-BE49-F238E27FC236}">
                <a16:creationId xmlns:a16="http://schemas.microsoft.com/office/drawing/2014/main" id="{BD7DF935-E895-4D21-A182-6E15EDC728FD}"/>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8" name="Rak 5">
            <a:extLst>
              <a:ext uri="{FF2B5EF4-FFF2-40B4-BE49-F238E27FC236}">
                <a16:creationId xmlns:a16="http://schemas.microsoft.com/office/drawing/2014/main" id="{97E9F04A-B552-451B-920C-ED4546809656}"/>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9" name="Picture 8" descr="Logotype">
            <a:extLst>
              <a:ext uri="{FF2B5EF4-FFF2-40B4-BE49-F238E27FC236}">
                <a16:creationId xmlns:a16="http://schemas.microsoft.com/office/drawing/2014/main" id="{2EB1136A-B5C1-474E-856C-5B6E55AECA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453934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980A2-67AA-45AE-A4A3-02C24D5D2D10}"/>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9B3FC7A9-016D-4F8D-95F8-AE268FFCD56E}"/>
              </a:ext>
            </a:extLst>
          </p:cNvPr>
          <p:cNvSpPr>
            <a:spLocks noGrp="1"/>
          </p:cNvSpPr>
          <p:nvPr>
            <p:ph idx="1"/>
          </p:nvPr>
        </p:nvSpPr>
        <p:spPr>
          <a:xfrm>
            <a:off x="5183188" y="987429"/>
            <a:ext cx="6172200" cy="5092533"/>
          </a:xfrm>
        </p:spPr>
        <p:txBody>
          <a:bodyPr/>
          <a:lstStyle>
            <a:lvl1pPr>
              <a:lnSpc>
                <a:spcPct val="100000"/>
              </a:lnSpc>
              <a:defRPr sz="2800"/>
            </a:lvl1pPr>
            <a:lvl2pPr>
              <a:lnSpc>
                <a:spcPct val="100000"/>
              </a:lnSpc>
              <a:defRPr sz="2400"/>
            </a:lvl2pPr>
            <a:lvl3pPr>
              <a:lnSpc>
                <a:spcPct val="100000"/>
              </a:lnSpc>
              <a:defRPr sz="2000"/>
            </a:lvl3pPr>
            <a:lvl4pPr>
              <a:lnSpc>
                <a:spcPct val="100000"/>
              </a:lnSpc>
              <a:defRPr sz="1800"/>
            </a:lvl4pPr>
            <a:lvl5pPr>
              <a:lnSpc>
                <a:spcPct val="100000"/>
              </a:lnSpc>
              <a:defRPr sz="18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Text Placeholder 3">
            <a:extLst>
              <a:ext uri="{FF2B5EF4-FFF2-40B4-BE49-F238E27FC236}">
                <a16:creationId xmlns:a16="http://schemas.microsoft.com/office/drawing/2014/main" id="{1B9E2521-9433-4ED7-A38E-EB976F0B35CD}"/>
              </a:ext>
            </a:extLst>
          </p:cNvPr>
          <p:cNvSpPr>
            <a:spLocks noGrp="1"/>
          </p:cNvSpPr>
          <p:nvPr>
            <p:ph type="body" sz="half" idx="2"/>
          </p:nvPr>
        </p:nvSpPr>
        <p:spPr>
          <a:xfrm>
            <a:off x="839788" y="2057402"/>
            <a:ext cx="3932237" cy="4022563"/>
          </a:xfrm>
        </p:spPr>
        <p:txBody>
          <a:bodyPr/>
          <a:lstStyle>
            <a:lvl1pPr marL="0" indent="0">
              <a:lnSpc>
                <a:spcPct val="100000"/>
              </a:lnSpc>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sv-SE"/>
              <a:t>Klicka här för att ändra format på bakgrundstexten</a:t>
            </a:r>
          </a:p>
        </p:txBody>
      </p:sp>
      <p:sp>
        <p:nvSpPr>
          <p:cNvPr id="5" name="Date Placeholder 4">
            <a:extLst>
              <a:ext uri="{FF2B5EF4-FFF2-40B4-BE49-F238E27FC236}">
                <a16:creationId xmlns:a16="http://schemas.microsoft.com/office/drawing/2014/main" id="{3ADAEBBB-5F59-4CE5-8F95-88A1C1885396}"/>
              </a:ext>
            </a:extLst>
          </p:cNvPr>
          <p:cNvSpPr>
            <a:spLocks noGrp="1"/>
          </p:cNvSpPr>
          <p:nvPr>
            <p:ph type="dt" sz="half" idx="10"/>
          </p:nvPr>
        </p:nvSpPr>
        <p:spPr/>
        <p:txBody>
          <a:bodyPr/>
          <a:lstStyle/>
          <a:p>
            <a:fld id="{87AB5AB5-DF39-3E46-90CF-6EF276B06A93}" type="datetime1">
              <a:rPr lang="sv-SE" smtClean="0"/>
              <a:t>2026-08-14</a:t>
            </a:fld>
            <a:endParaRPr lang="sv-SE"/>
          </a:p>
        </p:txBody>
      </p:sp>
      <p:sp>
        <p:nvSpPr>
          <p:cNvPr id="6" name="Footer Placeholder 5">
            <a:extLst>
              <a:ext uri="{FF2B5EF4-FFF2-40B4-BE49-F238E27FC236}">
                <a16:creationId xmlns:a16="http://schemas.microsoft.com/office/drawing/2014/main" id="{052D4F3F-4FD6-423B-8630-8675366330DD}"/>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BFE6012F-A692-4BBB-B0E2-A40D6C39170B}"/>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26" name="Rak 5">
            <a:extLst>
              <a:ext uri="{FF2B5EF4-FFF2-40B4-BE49-F238E27FC236}">
                <a16:creationId xmlns:a16="http://schemas.microsoft.com/office/drawing/2014/main" id="{125440BF-FF8E-4F55-AC91-862AB2B62D8D}"/>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27" name="Picture 26" descr="Logotype">
            <a:extLst>
              <a:ext uri="{FF2B5EF4-FFF2-40B4-BE49-F238E27FC236}">
                <a16:creationId xmlns:a16="http://schemas.microsoft.com/office/drawing/2014/main" id="{D90BB542-B2DE-4722-88B8-0ED2E3A963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420427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48F90-6F0B-4082-A03A-25C0D0EEE64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sv-SE" dirty="0"/>
          </a:p>
        </p:txBody>
      </p:sp>
      <p:sp>
        <p:nvSpPr>
          <p:cNvPr id="3" name="Picture Placeholder 2">
            <a:extLst>
              <a:ext uri="{FF2B5EF4-FFF2-40B4-BE49-F238E27FC236}">
                <a16:creationId xmlns:a16="http://schemas.microsoft.com/office/drawing/2014/main" id="{1BBE1322-944E-410B-A503-071D16B244F1}"/>
              </a:ext>
            </a:extLst>
          </p:cNvPr>
          <p:cNvSpPr>
            <a:spLocks noGrp="1"/>
          </p:cNvSpPr>
          <p:nvPr>
            <p:ph type="pic" idx="1"/>
          </p:nvPr>
        </p:nvSpPr>
        <p:spPr>
          <a:xfrm>
            <a:off x="5183188" y="987429"/>
            <a:ext cx="6172200" cy="5092533"/>
          </a:xfrm>
        </p:spPr>
        <p:txBody>
          <a:bodyPr>
            <a:normAutofit/>
          </a:bodyPr>
          <a:lstStyle>
            <a:lvl1pPr marL="0" indent="0">
              <a:buNone/>
              <a:defRPr sz="2800"/>
            </a:lvl1pPr>
            <a:lvl2pPr marL="457167" indent="0">
              <a:buNone/>
              <a:defRPr sz="2800"/>
            </a:lvl2pPr>
            <a:lvl3pPr marL="914332" indent="0">
              <a:buNone/>
              <a:defRPr sz="2400"/>
            </a:lvl3pPr>
            <a:lvl4pPr marL="1371498" indent="0">
              <a:buNone/>
              <a:defRPr sz="2000"/>
            </a:lvl4pPr>
            <a:lvl5pPr marL="1828664" indent="0">
              <a:buNone/>
              <a:defRPr sz="2000"/>
            </a:lvl5pPr>
            <a:lvl6pPr marL="2285830" indent="0">
              <a:buNone/>
              <a:defRPr sz="2000"/>
            </a:lvl6pPr>
            <a:lvl7pPr marL="2742994" indent="0">
              <a:buNone/>
              <a:defRPr sz="2000"/>
            </a:lvl7pPr>
            <a:lvl8pPr marL="3200160" indent="0">
              <a:buNone/>
              <a:defRPr sz="2000"/>
            </a:lvl8pPr>
            <a:lvl9pPr marL="3657327" indent="0">
              <a:buNone/>
              <a:defRPr sz="2000"/>
            </a:lvl9pPr>
          </a:lstStyle>
          <a:p>
            <a:r>
              <a:rPr lang="sv-SE"/>
              <a:t>Klicka på ikonen för att lägga till en bild</a:t>
            </a:r>
            <a:endParaRPr lang="sv-SE" dirty="0"/>
          </a:p>
        </p:txBody>
      </p:sp>
      <p:sp>
        <p:nvSpPr>
          <p:cNvPr id="4" name="Text Placeholder 3">
            <a:extLst>
              <a:ext uri="{FF2B5EF4-FFF2-40B4-BE49-F238E27FC236}">
                <a16:creationId xmlns:a16="http://schemas.microsoft.com/office/drawing/2014/main" id="{D396F69F-E2CD-4CAC-B28E-04F7F59CDF7B}"/>
              </a:ext>
            </a:extLst>
          </p:cNvPr>
          <p:cNvSpPr>
            <a:spLocks noGrp="1"/>
          </p:cNvSpPr>
          <p:nvPr>
            <p:ph type="body" sz="half" idx="2"/>
          </p:nvPr>
        </p:nvSpPr>
        <p:spPr>
          <a:xfrm>
            <a:off x="839788" y="2057402"/>
            <a:ext cx="3932237" cy="4022563"/>
          </a:xfrm>
        </p:spPr>
        <p:txBody>
          <a:bodyPr/>
          <a:lstStyle>
            <a:lvl1pPr marL="0" indent="0">
              <a:lnSpc>
                <a:spcPct val="100000"/>
              </a:lnSpc>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sv-SE"/>
              <a:t>Klicka här för att ändra format på bakgrundstexten</a:t>
            </a:r>
          </a:p>
        </p:txBody>
      </p:sp>
      <p:sp>
        <p:nvSpPr>
          <p:cNvPr id="5" name="Date Placeholder 4">
            <a:extLst>
              <a:ext uri="{FF2B5EF4-FFF2-40B4-BE49-F238E27FC236}">
                <a16:creationId xmlns:a16="http://schemas.microsoft.com/office/drawing/2014/main" id="{D0D6119C-D6E1-438D-B01E-CF6E63D023A2}"/>
              </a:ext>
            </a:extLst>
          </p:cNvPr>
          <p:cNvSpPr>
            <a:spLocks noGrp="1"/>
          </p:cNvSpPr>
          <p:nvPr>
            <p:ph type="dt" sz="half" idx="10"/>
          </p:nvPr>
        </p:nvSpPr>
        <p:spPr/>
        <p:txBody>
          <a:bodyPr/>
          <a:lstStyle/>
          <a:p>
            <a:fld id="{F12634F6-C518-8447-9BCD-875F25BBAC2E}" type="datetime1">
              <a:rPr lang="sv-SE" smtClean="0"/>
              <a:t>2026-08-14</a:t>
            </a:fld>
            <a:endParaRPr lang="sv-SE"/>
          </a:p>
        </p:txBody>
      </p:sp>
      <p:sp>
        <p:nvSpPr>
          <p:cNvPr id="6" name="Footer Placeholder 5">
            <a:extLst>
              <a:ext uri="{FF2B5EF4-FFF2-40B4-BE49-F238E27FC236}">
                <a16:creationId xmlns:a16="http://schemas.microsoft.com/office/drawing/2014/main" id="{F0D2FECA-0FDF-4E93-B1B1-6CF623CF2A1B}"/>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86155D90-D9E3-425D-B3DC-406845F9C0F6}"/>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8" name="Rak 5">
            <a:extLst>
              <a:ext uri="{FF2B5EF4-FFF2-40B4-BE49-F238E27FC236}">
                <a16:creationId xmlns:a16="http://schemas.microsoft.com/office/drawing/2014/main" id="{65E233A8-C457-415A-B25B-AC4916975090}"/>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9" name="Picture 8" descr="Logotype">
            <a:extLst>
              <a:ext uri="{FF2B5EF4-FFF2-40B4-BE49-F238E27FC236}">
                <a16:creationId xmlns:a16="http://schemas.microsoft.com/office/drawing/2014/main" id="{C1102840-461E-4176-9749-A28A0655AF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1376477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37040-A9FD-4D9F-927E-3D89FFE81C35}"/>
              </a:ext>
            </a:extLst>
          </p:cNvPr>
          <p:cNvSpPr>
            <a:spLocks noGrp="1"/>
          </p:cNvSpPr>
          <p:nvPr>
            <p:ph type="title"/>
          </p:nvPr>
        </p:nvSpPr>
        <p:spPr/>
        <p:txBody>
          <a:bodyPr/>
          <a:lstStyle/>
          <a:p>
            <a:r>
              <a:rPr lang="sv-SE"/>
              <a:t>Klicka här för att ändra mall för rubrikformat</a:t>
            </a:r>
            <a:endParaRPr lang="sv-SE" dirty="0"/>
          </a:p>
        </p:txBody>
      </p:sp>
      <p:sp>
        <p:nvSpPr>
          <p:cNvPr id="3" name="Vertical Text Placeholder 2">
            <a:extLst>
              <a:ext uri="{FF2B5EF4-FFF2-40B4-BE49-F238E27FC236}">
                <a16:creationId xmlns:a16="http://schemas.microsoft.com/office/drawing/2014/main" id="{303F4497-9EDB-4DEA-8405-69C17F3ABC86}"/>
              </a:ext>
            </a:extLst>
          </p:cNvPr>
          <p:cNvSpPr>
            <a:spLocks noGrp="1"/>
          </p:cNvSpPr>
          <p:nvPr>
            <p:ph type="body" orient="vert" idx="1"/>
          </p:nvPr>
        </p:nvSpPr>
        <p:spPr/>
        <p:txBody>
          <a:bodyPr vert="eaVert"/>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Date Placeholder 3">
            <a:extLst>
              <a:ext uri="{FF2B5EF4-FFF2-40B4-BE49-F238E27FC236}">
                <a16:creationId xmlns:a16="http://schemas.microsoft.com/office/drawing/2014/main" id="{E02985C7-46FC-4066-B9D3-B0D0DB8037A9}"/>
              </a:ext>
            </a:extLst>
          </p:cNvPr>
          <p:cNvSpPr>
            <a:spLocks noGrp="1"/>
          </p:cNvSpPr>
          <p:nvPr>
            <p:ph type="dt" sz="half" idx="10"/>
          </p:nvPr>
        </p:nvSpPr>
        <p:spPr/>
        <p:txBody>
          <a:bodyPr/>
          <a:lstStyle/>
          <a:p>
            <a:fld id="{2517F516-837E-3C40-BC80-453250E5C1D6}" type="datetime1">
              <a:rPr lang="sv-SE" smtClean="0"/>
              <a:t>2026-08-14</a:t>
            </a:fld>
            <a:endParaRPr lang="sv-SE"/>
          </a:p>
        </p:txBody>
      </p:sp>
      <p:sp>
        <p:nvSpPr>
          <p:cNvPr id="5" name="Footer Placeholder 4">
            <a:extLst>
              <a:ext uri="{FF2B5EF4-FFF2-40B4-BE49-F238E27FC236}">
                <a16:creationId xmlns:a16="http://schemas.microsoft.com/office/drawing/2014/main" id="{CCD83B8B-54A4-4A15-BB63-FCDC3A44F50E}"/>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18F9CEAC-1427-4BEA-8982-30CAE04DC3CA}"/>
              </a:ext>
            </a:extLst>
          </p:cNvPr>
          <p:cNvSpPr>
            <a:spLocks noGrp="1"/>
          </p:cNvSpPr>
          <p:nvPr>
            <p:ph type="sldNum" sz="quarter" idx="12"/>
          </p:nvPr>
        </p:nvSpPr>
        <p:spPr/>
        <p:txBody>
          <a:bodyPr/>
          <a:lstStyle/>
          <a:p>
            <a:fld id="{1D05C8B6-EC5E-42D9-8D75-1E05D6428564}" type="slidenum">
              <a:rPr lang="sv-SE" smtClean="0"/>
              <a:t>‹#›</a:t>
            </a:fld>
            <a:endParaRPr lang="sv-SE"/>
          </a:p>
        </p:txBody>
      </p:sp>
    </p:spTree>
    <p:extLst>
      <p:ext uri="{BB962C8B-B14F-4D97-AF65-F5344CB8AC3E}">
        <p14:creationId xmlns:p14="http://schemas.microsoft.com/office/powerpoint/2010/main" val="3377098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B31E45-D6F3-4F73-BEDF-5BEDAFC5A51E}"/>
              </a:ext>
            </a:extLst>
          </p:cNvPr>
          <p:cNvSpPr>
            <a:spLocks noGrp="1"/>
          </p:cNvSpPr>
          <p:nvPr>
            <p:ph type="title" orient="vert"/>
          </p:nvPr>
        </p:nvSpPr>
        <p:spPr>
          <a:xfrm>
            <a:off x="8724902" y="365125"/>
            <a:ext cx="2628900" cy="5811838"/>
          </a:xfrm>
        </p:spPr>
        <p:txBody>
          <a:bodyPr vert="eaVert"/>
          <a:lstStyle/>
          <a:p>
            <a:r>
              <a:rPr lang="sv-SE"/>
              <a:t>Klicka här för att ändra mall för rubrikformat</a:t>
            </a:r>
          </a:p>
        </p:txBody>
      </p:sp>
      <p:sp>
        <p:nvSpPr>
          <p:cNvPr id="3" name="Vertical Text Placeholder 2">
            <a:extLst>
              <a:ext uri="{FF2B5EF4-FFF2-40B4-BE49-F238E27FC236}">
                <a16:creationId xmlns:a16="http://schemas.microsoft.com/office/drawing/2014/main" id="{237266AE-17DB-428F-A2F6-8D0CA1386FDC}"/>
              </a:ext>
            </a:extLst>
          </p:cNvPr>
          <p:cNvSpPr>
            <a:spLocks noGrp="1"/>
          </p:cNvSpPr>
          <p:nvPr>
            <p:ph type="body" orient="vert" idx="1"/>
          </p:nvPr>
        </p:nvSpPr>
        <p:spPr>
          <a:xfrm>
            <a:off x="838203" y="365125"/>
            <a:ext cx="7734300" cy="5811838"/>
          </a:xfrm>
        </p:spPr>
        <p:txBody>
          <a:bodyPr vert="eaVert"/>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Date Placeholder 3">
            <a:extLst>
              <a:ext uri="{FF2B5EF4-FFF2-40B4-BE49-F238E27FC236}">
                <a16:creationId xmlns:a16="http://schemas.microsoft.com/office/drawing/2014/main" id="{AEF4654A-FDE6-4601-9D75-FA956B136DD2}"/>
              </a:ext>
            </a:extLst>
          </p:cNvPr>
          <p:cNvSpPr>
            <a:spLocks noGrp="1"/>
          </p:cNvSpPr>
          <p:nvPr>
            <p:ph type="dt" sz="half" idx="10"/>
          </p:nvPr>
        </p:nvSpPr>
        <p:spPr>
          <a:xfrm rot="5400000">
            <a:off x="11103000" y="5049000"/>
            <a:ext cx="1818000" cy="360000"/>
          </a:xfrm>
        </p:spPr>
        <p:txBody>
          <a:bodyPr/>
          <a:lstStyle/>
          <a:p>
            <a:fld id="{EE4A903A-F2D3-A242-8BFD-1882D26C2CAA}" type="datetime1">
              <a:rPr lang="sv-SE" smtClean="0"/>
              <a:t>2026-08-14</a:t>
            </a:fld>
            <a:endParaRPr lang="sv-SE"/>
          </a:p>
        </p:txBody>
      </p:sp>
      <p:sp>
        <p:nvSpPr>
          <p:cNvPr id="5" name="Footer Placeholder 4">
            <a:extLst>
              <a:ext uri="{FF2B5EF4-FFF2-40B4-BE49-F238E27FC236}">
                <a16:creationId xmlns:a16="http://schemas.microsoft.com/office/drawing/2014/main" id="{74C8F030-2FCB-40E4-B64D-2629C80F11C6}"/>
              </a:ext>
            </a:extLst>
          </p:cNvPr>
          <p:cNvSpPr>
            <a:spLocks noGrp="1"/>
          </p:cNvSpPr>
          <p:nvPr>
            <p:ph type="ftr" sz="quarter" idx="11"/>
          </p:nvPr>
        </p:nvSpPr>
        <p:spPr>
          <a:xfrm rot="5400000">
            <a:off x="9852000" y="1980000"/>
            <a:ext cx="4320000" cy="360000"/>
          </a:xfrm>
        </p:spPr>
        <p:txBody>
          <a:bodyPr lIns="180000"/>
          <a:lstStyle/>
          <a:p>
            <a:r>
              <a:rPr lang="sv-SE"/>
              <a:t>LiU PowerPoint-mall</a:t>
            </a:r>
          </a:p>
        </p:txBody>
      </p:sp>
      <p:sp>
        <p:nvSpPr>
          <p:cNvPr id="6" name="Slide Number Placeholder 5">
            <a:extLst>
              <a:ext uri="{FF2B5EF4-FFF2-40B4-BE49-F238E27FC236}">
                <a16:creationId xmlns:a16="http://schemas.microsoft.com/office/drawing/2014/main" id="{906C8C35-D10B-42B0-92F4-58D676FE1049}"/>
              </a:ext>
            </a:extLst>
          </p:cNvPr>
          <p:cNvSpPr>
            <a:spLocks noGrp="1"/>
          </p:cNvSpPr>
          <p:nvPr>
            <p:ph type="sldNum" sz="quarter" idx="12"/>
          </p:nvPr>
        </p:nvSpPr>
        <p:spPr>
          <a:xfrm rot="5400000">
            <a:off x="11652000" y="6318000"/>
            <a:ext cx="720000" cy="360000"/>
          </a:xfrm>
        </p:spPr>
        <p:txBody>
          <a:bodyPr rIns="180000"/>
          <a:lstStyle/>
          <a:p>
            <a:fld id="{1D05C8B6-EC5E-42D9-8D75-1E05D6428564}" type="slidenum">
              <a:rPr lang="sv-SE" smtClean="0"/>
              <a:t>‹#›</a:t>
            </a:fld>
            <a:endParaRPr lang="sv-SE"/>
          </a:p>
        </p:txBody>
      </p:sp>
    </p:spTree>
    <p:extLst>
      <p:ext uri="{BB962C8B-B14F-4D97-AF65-F5344CB8AC3E}">
        <p14:creationId xmlns:p14="http://schemas.microsoft.com/office/powerpoint/2010/main" val="666138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l">
              <a:defRPr sz="6000">
                <a:solidFill>
                  <a:schemeClr val="bg1"/>
                </a:solidFill>
              </a:defRPr>
            </a:lvl1pPr>
          </a:lstStyle>
          <a:p>
            <a:r>
              <a:rPr lang="en-US" dirty="0"/>
              <a:t>Click to edit Master title style</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10"/>
            <a:ext cx="9144000" cy="1828801"/>
          </a:xfrm>
        </p:spPr>
        <p:txBody>
          <a:bodyPr>
            <a:noAutofit/>
          </a:bodyPr>
          <a:lstStyle>
            <a:lvl1pPr marL="0" indent="0" algn="l">
              <a:buNone/>
              <a:defRPr sz="2400">
                <a:solidFill>
                  <a:schemeClr val="bg1"/>
                </a:solidFill>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Click to edit Master subtitle style</a:t>
            </a:r>
            <a:endParaRPr lang="sv-SE" dirty="0"/>
          </a:p>
        </p:txBody>
      </p:sp>
      <p:pic>
        <p:nvPicPr>
          <p:cNvPr id="5" name="Picture 4" descr="Logotype">
            <a:extLst>
              <a:ext uri="{FF2B5EF4-FFF2-40B4-BE49-F238E27FC236}">
                <a16:creationId xmlns:a16="http://schemas.microsoft.com/office/drawing/2014/main" id="{34C1FC9A-6C84-107E-0F26-9E68CB57F6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5055502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Avslu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ctr">
              <a:defRPr sz="2400">
                <a:solidFill>
                  <a:schemeClr val="bg1"/>
                </a:solidFill>
              </a:defRPr>
            </a:lvl1pPr>
          </a:lstStyle>
          <a:p>
            <a:r>
              <a:rPr lang="en-US"/>
              <a:t>Click to edit Master title style</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00"/>
            <a:ext cx="9144000" cy="1828800"/>
          </a:xfrm>
        </p:spPr>
        <p:txBody>
          <a:bodyPr>
            <a:noAutofit/>
          </a:bodyPr>
          <a:lstStyle>
            <a:lvl1pPr marL="0" indent="0" algn="ctr">
              <a:buNone/>
              <a:defRPr sz="6000">
                <a:solidFill>
                  <a:schemeClr val="bg1"/>
                </a:solidFill>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Click to edit Master subtitle style</a:t>
            </a:r>
            <a:endParaRPr lang="sv-SE" dirty="0"/>
          </a:p>
        </p:txBody>
      </p:sp>
      <p:pic>
        <p:nvPicPr>
          <p:cNvPr id="5" name="Picture 4" descr="Logotype">
            <a:extLst>
              <a:ext uri="{FF2B5EF4-FFF2-40B4-BE49-F238E27FC236}">
                <a16:creationId xmlns:a16="http://schemas.microsoft.com/office/drawing/2014/main" id="{8674C3A8-D7CB-602F-3EB9-B06964A978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4790929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5322-5373-499E-AF2D-2170CC9A00DC}"/>
              </a:ext>
            </a:extLst>
          </p:cNvPr>
          <p:cNvSpPr>
            <a:spLocks noGrp="1"/>
          </p:cNvSpPr>
          <p:nvPr>
            <p:ph type="title"/>
          </p:nvPr>
        </p:nvSpPr>
        <p:spPr>
          <a:xfrm>
            <a:off x="831851" y="1519242"/>
            <a:ext cx="10515600" cy="1909758"/>
          </a:xfrm>
        </p:spPr>
        <p:txBody>
          <a:bodyPr anchor="b">
            <a:normAutofit/>
          </a:bodyPr>
          <a:lstStyle>
            <a:lvl1pPr>
              <a:defRPr sz="3600">
                <a:solidFill>
                  <a:schemeClr val="bg1"/>
                </a:solidFill>
              </a:defRPr>
            </a:lvl1p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80AD21B-931A-4064-8D73-165D96D916F3}"/>
              </a:ext>
            </a:extLst>
          </p:cNvPr>
          <p:cNvSpPr>
            <a:spLocks noGrp="1"/>
          </p:cNvSpPr>
          <p:nvPr>
            <p:ph type="body" idx="1"/>
          </p:nvPr>
        </p:nvSpPr>
        <p:spPr>
          <a:xfrm>
            <a:off x="831851" y="3502800"/>
            <a:ext cx="10515600" cy="2628000"/>
          </a:xfrm>
        </p:spPr>
        <p:txBody>
          <a:bodyPr/>
          <a:lstStyle>
            <a:lvl1pPr marL="0" indent="0">
              <a:buNone/>
              <a:defRPr sz="2400">
                <a:solidFill>
                  <a:schemeClr val="bg1"/>
                </a:solidFill>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9BD9D274-9D58-4C59-BF24-08319E8A8277}"/>
              </a:ext>
            </a:extLst>
          </p:cNvPr>
          <p:cNvSpPr>
            <a:spLocks noGrp="1"/>
          </p:cNvSpPr>
          <p:nvPr>
            <p:ph type="dt" sz="half" idx="10"/>
          </p:nvPr>
        </p:nvSpPr>
        <p:spPr/>
        <p:txBody>
          <a:bodyPr/>
          <a:lstStyle>
            <a:lvl1pPr>
              <a:defRPr>
                <a:solidFill>
                  <a:schemeClr val="bg1"/>
                </a:solidFill>
              </a:defRPr>
            </a:lvl1pPr>
          </a:lstStyle>
          <a:p>
            <a:fld id="{DCCF291D-8549-BC44-8F4B-AC830741645B}" type="datetime1">
              <a:rPr lang="sv-SE" smtClean="0"/>
              <a:pPr/>
              <a:t>2026-08-14</a:t>
            </a:fld>
            <a:endParaRPr lang="sv-SE"/>
          </a:p>
        </p:txBody>
      </p:sp>
      <p:sp>
        <p:nvSpPr>
          <p:cNvPr id="5" name="Footer Placeholder 4">
            <a:extLst>
              <a:ext uri="{FF2B5EF4-FFF2-40B4-BE49-F238E27FC236}">
                <a16:creationId xmlns:a16="http://schemas.microsoft.com/office/drawing/2014/main" id="{A0AFF1B3-BEF7-476C-9C24-6F6824C23A59}"/>
              </a:ext>
            </a:extLst>
          </p:cNvPr>
          <p:cNvSpPr>
            <a:spLocks noGrp="1"/>
          </p:cNvSpPr>
          <p:nvPr>
            <p:ph type="ftr" sz="quarter" idx="11"/>
          </p:nvPr>
        </p:nvSpPr>
        <p:spPr/>
        <p:txBody>
          <a:bodyPr/>
          <a:lstStyle>
            <a:lvl1pPr>
              <a:defRPr>
                <a:solidFill>
                  <a:schemeClr val="bg1"/>
                </a:solidFill>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85ADCECA-8742-4DDD-8038-0C0682EA7913}"/>
              </a:ext>
            </a:extLst>
          </p:cNvPr>
          <p:cNvSpPr>
            <a:spLocks noGrp="1"/>
          </p:cNvSpPr>
          <p:nvPr>
            <p:ph type="sldNum" sz="quarter" idx="12"/>
          </p:nvPr>
        </p:nvSpPr>
        <p:spPr/>
        <p:txBody>
          <a:bodyPr/>
          <a:lstStyle>
            <a:lvl1pPr>
              <a:defRPr>
                <a:solidFill>
                  <a:schemeClr val="bg1"/>
                </a:solidFill>
              </a:defRPr>
            </a:lvl1pPr>
          </a:lstStyle>
          <a:p>
            <a:fld id="{1D05C8B6-EC5E-42D9-8D75-1E05D6428564}" type="slidenum">
              <a:rPr lang="sv-SE" smtClean="0"/>
              <a:pPr/>
              <a:t>‹#›</a:t>
            </a:fld>
            <a:endParaRPr lang="sv-SE"/>
          </a:p>
        </p:txBody>
      </p:sp>
      <p:pic>
        <p:nvPicPr>
          <p:cNvPr id="10" name="Picture 9" descr="Logotype">
            <a:extLst>
              <a:ext uri="{FF2B5EF4-FFF2-40B4-BE49-F238E27FC236}">
                <a16:creationId xmlns:a16="http://schemas.microsoft.com/office/drawing/2014/main" id="{3AC6F900-E366-65E7-DE08-C99A4EC5F6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38976212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ubrik och text vit">
    <p:spTree>
      <p:nvGrpSpPr>
        <p:cNvPr id="1" name=""/>
        <p:cNvGrpSpPr/>
        <p:nvPr/>
      </p:nvGrpSpPr>
      <p:grpSpPr>
        <a:xfrm>
          <a:off x="0" y="0"/>
          <a:ext cx="0" cy="0"/>
          <a:chOff x="0" y="0"/>
          <a:chExt cx="0" cy="0"/>
        </a:xfrm>
      </p:grpSpPr>
      <p:sp>
        <p:nvSpPr>
          <p:cNvPr id="4" name="Rubrik 3"/>
          <p:cNvSpPr>
            <a:spLocks noGrp="1"/>
          </p:cNvSpPr>
          <p:nvPr>
            <p:ph type="title"/>
          </p:nvPr>
        </p:nvSpPr>
        <p:spPr>
          <a:xfrm>
            <a:off x="874714" y="999228"/>
            <a:ext cx="10853647" cy="831131"/>
          </a:xfrm>
          <a:prstGeom prst="rect">
            <a:avLst/>
          </a:prstGeom>
        </p:spPr>
        <p:txBody>
          <a:bodyPr vert="horz">
            <a:normAutofit/>
          </a:bodyPr>
          <a:lstStyle>
            <a:lvl1pPr algn="l">
              <a:defRPr sz="2700" b="0" i="0">
                <a:latin typeface="KorolevLiU Medium" charset="0"/>
                <a:ea typeface="KorolevLiU Medium" charset="0"/>
                <a:cs typeface="KorolevLiU Medium" charset="0"/>
              </a:defRPr>
            </a:lvl1pPr>
          </a:lstStyle>
          <a:p>
            <a:r>
              <a:rPr lang="en-US"/>
              <a:t>Click to edit Master title style</a:t>
            </a:r>
            <a:endParaRPr lang="sv-SE" dirty="0"/>
          </a:p>
        </p:txBody>
      </p:sp>
      <p:sp>
        <p:nvSpPr>
          <p:cNvPr id="20" name="Platshållare för text 2"/>
          <p:cNvSpPr>
            <a:spLocks noGrp="1"/>
          </p:cNvSpPr>
          <p:nvPr>
            <p:ph type="body" sz="quarter" idx="13"/>
          </p:nvPr>
        </p:nvSpPr>
        <p:spPr>
          <a:xfrm>
            <a:off x="874714" y="1830357"/>
            <a:ext cx="10853647" cy="4066288"/>
          </a:xfrm>
          <a:prstGeom prst="rect">
            <a:avLst/>
          </a:prstGeom>
        </p:spPr>
        <p:txBody>
          <a:bodyPr vert="horz"/>
          <a:lstStyle>
            <a:lvl1pPr>
              <a:spcBef>
                <a:spcPts val="675"/>
              </a:spcBef>
              <a:defRPr sz="1800" b="0" i="0">
                <a:latin typeface="Georgia"/>
                <a:cs typeface="Georgia"/>
              </a:defRPr>
            </a:lvl1pPr>
            <a:lvl2pPr>
              <a:spcBef>
                <a:spcPts val="675"/>
              </a:spcBef>
              <a:defRPr sz="1800" b="0" i="0">
                <a:latin typeface="Georgia"/>
                <a:cs typeface="Georgia"/>
              </a:defRPr>
            </a:lvl2pPr>
            <a:lvl3pPr>
              <a:spcBef>
                <a:spcPts val="675"/>
              </a:spcBef>
              <a:defRPr sz="1800" b="0" i="0">
                <a:latin typeface="Georgia"/>
                <a:cs typeface="Georgia"/>
              </a:defRPr>
            </a:lvl3pPr>
            <a:lvl4pPr>
              <a:spcBef>
                <a:spcPts val="675"/>
              </a:spcBef>
              <a:defRPr sz="1800" b="0" i="0">
                <a:latin typeface="Georgia"/>
                <a:cs typeface="Georgia"/>
              </a:defRPr>
            </a:lvl4pPr>
            <a:lvl5pPr>
              <a:spcBef>
                <a:spcPts val="675"/>
              </a:spcBef>
              <a:defRPr sz="1800" b="0" i="0">
                <a:latin typeface="Georgia"/>
                <a:cs typeface="Georgi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9" name="Platshållare för sidfot 4">
            <a:extLst>
              <a:ext uri="{FF2B5EF4-FFF2-40B4-BE49-F238E27FC236}">
                <a16:creationId xmlns:a16="http://schemas.microsoft.com/office/drawing/2014/main" id="{5DB11D6D-4F33-7446-B84F-0AB339CFE88C}"/>
              </a:ext>
            </a:extLst>
          </p:cNvPr>
          <p:cNvSpPr>
            <a:spLocks noGrp="1"/>
          </p:cNvSpPr>
          <p:nvPr>
            <p:ph type="ftr" sz="quarter" idx="3"/>
          </p:nvPr>
        </p:nvSpPr>
        <p:spPr>
          <a:xfrm>
            <a:off x="874713" y="361000"/>
            <a:ext cx="8166736" cy="265340"/>
          </a:xfrm>
          <a:prstGeom prst="rect">
            <a:avLst/>
          </a:prstGeom>
        </p:spPr>
        <p:txBody>
          <a:bodyPr anchor="b"/>
          <a:lstStyle>
            <a:lvl1pPr>
              <a:defRPr sz="825" b="0" i="0">
                <a:latin typeface="KorolevLiU Medium" charset="0"/>
                <a:ea typeface="KorolevLiU Medium" charset="0"/>
                <a:cs typeface="KorolevLiU Medium" charset="0"/>
              </a:defRPr>
            </a:lvl1pPr>
          </a:lstStyle>
          <a:p>
            <a:r>
              <a:rPr lang="sv-SE"/>
              <a:t>DEMOPRESENTATION</a:t>
            </a:r>
            <a:endParaRPr lang="sv-SE" dirty="0"/>
          </a:p>
        </p:txBody>
      </p:sp>
      <p:sp>
        <p:nvSpPr>
          <p:cNvPr id="10" name="Platshållare för datum 3">
            <a:extLst>
              <a:ext uri="{FF2B5EF4-FFF2-40B4-BE49-F238E27FC236}">
                <a16:creationId xmlns:a16="http://schemas.microsoft.com/office/drawing/2014/main" id="{34C6CB60-278E-E840-872A-6DC4172C378A}"/>
              </a:ext>
            </a:extLst>
          </p:cNvPr>
          <p:cNvSpPr>
            <a:spLocks noGrp="1"/>
          </p:cNvSpPr>
          <p:nvPr>
            <p:ph type="dt" sz="half" idx="2"/>
          </p:nvPr>
        </p:nvSpPr>
        <p:spPr>
          <a:xfrm>
            <a:off x="9256429" y="361000"/>
            <a:ext cx="1908257" cy="264685"/>
          </a:xfrm>
          <a:prstGeom prst="rect">
            <a:avLst/>
          </a:prstGeom>
        </p:spPr>
        <p:txBody>
          <a:bodyPr/>
          <a:lstStyle>
            <a:lvl1pPr algn="r">
              <a:defRPr sz="825" b="0" i="0" cap="all">
                <a:latin typeface="KorolevLiU Medium" charset="0"/>
                <a:ea typeface="KorolevLiU Medium" charset="0"/>
                <a:cs typeface="KorolevLiU Medium" charset="0"/>
              </a:defRPr>
            </a:lvl1pPr>
          </a:lstStyle>
          <a:p>
            <a:fld id="{2159DB5C-5608-5F4C-BB91-907D55971491}" type="datetime1">
              <a:rPr lang="sv-SE" smtClean="0"/>
              <a:t>2026-08-14</a:t>
            </a:fld>
            <a:endParaRPr lang="sv-SE" dirty="0"/>
          </a:p>
        </p:txBody>
      </p:sp>
      <p:sp>
        <p:nvSpPr>
          <p:cNvPr id="11" name="Platshållare för bildnummer 5">
            <a:extLst>
              <a:ext uri="{FF2B5EF4-FFF2-40B4-BE49-F238E27FC236}">
                <a16:creationId xmlns:a16="http://schemas.microsoft.com/office/drawing/2014/main" id="{87A18917-8EB7-AF4F-8D9F-2B680F4D5D9C}"/>
              </a:ext>
            </a:extLst>
          </p:cNvPr>
          <p:cNvSpPr>
            <a:spLocks noGrp="1"/>
          </p:cNvSpPr>
          <p:nvPr>
            <p:ph type="sldNum" sz="quarter" idx="4"/>
          </p:nvPr>
        </p:nvSpPr>
        <p:spPr>
          <a:xfrm>
            <a:off x="10989983" y="361658"/>
            <a:ext cx="738379" cy="264685"/>
          </a:xfrm>
          <a:prstGeom prst="rect">
            <a:avLst/>
          </a:prstGeom>
        </p:spPr>
        <p:txBody>
          <a:bodyPr/>
          <a:lstStyle>
            <a:lvl1pPr algn="r">
              <a:defRPr sz="825" b="0" i="0">
                <a:latin typeface="KorolevLiU Medium" charset="0"/>
                <a:ea typeface="KorolevLiU Medium" charset="0"/>
                <a:cs typeface="KorolevLiU Medium" charset="0"/>
              </a:defRPr>
            </a:lvl1pPr>
          </a:lstStyle>
          <a:p>
            <a:fld id="{80A4C9D9-979F-D94A-9054-C3B7EAD37AEB}" type="slidenum">
              <a:rPr lang="sv-SE" smtClean="0"/>
              <a:pPr/>
              <a:t>‹#›</a:t>
            </a:fld>
            <a:endParaRPr lang="sv-SE" dirty="0"/>
          </a:p>
        </p:txBody>
      </p:sp>
    </p:spTree>
    <p:extLst>
      <p:ext uri="{BB962C8B-B14F-4D97-AF65-F5344CB8AC3E}">
        <p14:creationId xmlns:p14="http://schemas.microsoft.com/office/powerpoint/2010/main" val="3567591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och bild vit">
    <p:spTree>
      <p:nvGrpSpPr>
        <p:cNvPr id="1" name=""/>
        <p:cNvGrpSpPr/>
        <p:nvPr/>
      </p:nvGrpSpPr>
      <p:grpSpPr>
        <a:xfrm>
          <a:off x="0" y="0"/>
          <a:ext cx="0" cy="0"/>
          <a:chOff x="0" y="0"/>
          <a:chExt cx="0" cy="0"/>
        </a:xfrm>
      </p:grpSpPr>
      <p:cxnSp>
        <p:nvCxnSpPr>
          <p:cNvPr id="9" name="Rak 8"/>
          <p:cNvCxnSpPr/>
          <p:nvPr userDrawn="1"/>
        </p:nvCxnSpPr>
        <p:spPr>
          <a:xfrm>
            <a:off x="904615" y="6120611"/>
            <a:ext cx="10325607"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Rubrik 3"/>
          <p:cNvSpPr>
            <a:spLocks noGrp="1"/>
          </p:cNvSpPr>
          <p:nvPr>
            <p:ph type="title"/>
          </p:nvPr>
        </p:nvSpPr>
        <p:spPr>
          <a:xfrm>
            <a:off x="874713" y="999229"/>
            <a:ext cx="10853649" cy="773510"/>
          </a:xfrm>
          <a:prstGeom prst="rect">
            <a:avLst/>
          </a:prstGeom>
        </p:spPr>
        <p:txBody>
          <a:bodyPr vert="horz">
            <a:normAutofit/>
          </a:bodyPr>
          <a:lstStyle>
            <a:lvl1pPr algn="l">
              <a:defRPr sz="2700" b="0" i="0">
                <a:latin typeface="KorolevLiU Medium" charset="0"/>
                <a:ea typeface="KorolevLiU Medium" charset="0"/>
                <a:cs typeface="KorolevLiU Medium" charset="0"/>
              </a:defRPr>
            </a:lvl1pPr>
          </a:lstStyle>
          <a:p>
            <a:r>
              <a:rPr lang="en-US"/>
              <a:t>Click to edit Master title style</a:t>
            </a:r>
            <a:endParaRPr lang="sv-SE" dirty="0"/>
          </a:p>
        </p:txBody>
      </p:sp>
      <p:sp>
        <p:nvSpPr>
          <p:cNvPr id="5" name="Platshållare för bild 4"/>
          <p:cNvSpPr>
            <a:spLocks noGrp="1"/>
          </p:cNvSpPr>
          <p:nvPr>
            <p:ph type="pic" sz="quarter" idx="14"/>
          </p:nvPr>
        </p:nvSpPr>
        <p:spPr>
          <a:xfrm>
            <a:off x="5516033" y="1844507"/>
            <a:ext cx="6212328" cy="4066283"/>
          </a:xfrm>
          <a:prstGeom prst="rect">
            <a:avLst/>
          </a:prstGeom>
        </p:spPr>
        <p:txBody>
          <a:bodyPr vert="horz"/>
          <a:lstStyle>
            <a:lvl1pPr>
              <a:defRPr b="0" i="0">
                <a:latin typeface="KorolevLiU Medium" charset="0"/>
                <a:ea typeface="KorolevLiU Medium" charset="0"/>
                <a:cs typeface="KorolevLiU Medium" charset="0"/>
              </a:defRPr>
            </a:lvl1pPr>
          </a:lstStyle>
          <a:p>
            <a:r>
              <a:rPr lang="en-US"/>
              <a:t>Click icon to add picture</a:t>
            </a:r>
            <a:endParaRPr lang="sv-SE" dirty="0"/>
          </a:p>
        </p:txBody>
      </p:sp>
      <p:sp>
        <p:nvSpPr>
          <p:cNvPr id="20" name="Platshållare för text 2"/>
          <p:cNvSpPr>
            <a:spLocks noGrp="1"/>
          </p:cNvSpPr>
          <p:nvPr>
            <p:ph type="body" sz="quarter" idx="13"/>
          </p:nvPr>
        </p:nvSpPr>
        <p:spPr>
          <a:xfrm>
            <a:off x="874713" y="1844506"/>
            <a:ext cx="4460339" cy="4066288"/>
          </a:xfrm>
          <a:prstGeom prst="rect">
            <a:avLst/>
          </a:prstGeom>
        </p:spPr>
        <p:txBody>
          <a:bodyPr vert="horz"/>
          <a:lstStyle>
            <a:lvl1pPr>
              <a:spcBef>
                <a:spcPts val="675"/>
              </a:spcBef>
              <a:defRPr sz="1800" b="0" i="0">
                <a:latin typeface="Georgia"/>
                <a:cs typeface="Georgia"/>
              </a:defRPr>
            </a:lvl1pPr>
            <a:lvl2pPr>
              <a:spcBef>
                <a:spcPts val="675"/>
              </a:spcBef>
              <a:defRPr sz="1800" b="0" i="0">
                <a:latin typeface="Georgia"/>
                <a:cs typeface="Georgia"/>
              </a:defRPr>
            </a:lvl2pPr>
            <a:lvl3pPr>
              <a:spcBef>
                <a:spcPts val="675"/>
              </a:spcBef>
              <a:defRPr sz="1800" b="0" i="0">
                <a:latin typeface="Georgia"/>
                <a:cs typeface="Georgia"/>
              </a:defRPr>
            </a:lvl3pPr>
            <a:lvl4pPr>
              <a:spcBef>
                <a:spcPts val="675"/>
              </a:spcBef>
              <a:defRPr sz="1800" b="0" i="0">
                <a:latin typeface="Georgia"/>
                <a:cs typeface="Georgia"/>
              </a:defRPr>
            </a:lvl4pPr>
            <a:lvl5pPr>
              <a:spcBef>
                <a:spcPts val="675"/>
              </a:spcBef>
              <a:defRPr sz="1800" b="0" i="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12" name="Platshållare för sidfot 4">
            <a:extLst>
              <a:ext uri="{FF2B5EF4-FFF2-40B4-BE49-F238E27FC236}">
                <a16:creationId xmlns:a16="http://schemas.microsoft.com/office/drawing/2014/main" id="{FB007D53-3A08-504C-81DA-6DDBE462F7BE}"/>
              </a:ext>
            </a:extLst>
          </p:cNvPr>
          <p:cNvSpPr>
            <a:spLocks noGrp="1"/>
          </p:cNvSpPr>
          <p:nvPr>
            <p:ph type="ftr" sz="quarter" idx="3"/>
          </p:nvPr>
        </p:nvSpPr>
        <p:spPr>
          <a:xfrm>
            <a:off x="874713" y="361000"/>
            <a:ext cx="8166736" cy="265340"/>
          </a:xfrm>
          <a:prstGeom prst="rect">
            <a:avLst/>
          </a:prstGeom>
        </p:spPr>
        <p:txBody>
          <a:bodyPr anchor="b"/>
          <a:lstStyle>
            <a:lvl1pPr>
              <a:defRPr sz="825" b="0" i="0">
                <a:latin typeface="KorolevLiU Medium" charset="0"/>
                <a:ea typeface="KorolevLiU Medium" charset="0"/>
                <a:cs typeface="KorolevLiU Medium" charset="0"/>
              </a:defRPr>
            </a:lvl1pPr>
          </a:lstStyle>
          <a:p>
            <a:endParaRPr lang="sv-SE" dirty="0"/>
          </a:p>
        </p:txBody>
      </p:sp>
      <p:sp>
        <p:nvSpPr>
          <p:cNvPr id="13" name="Platshållare för datum 3">
            <a:extLst>
              <a:ext uri="{FF2B5EF4-FFF2-40B4-BE49-F238E27FC236}">
                <a16:creationId xmlns:a16="http://schemas.microsoft.com/office/drawing/2014/main" id="{BD24F428-521C-C14C-B08B-7320510E4CB1}"/>
              </a:ext>
            </a:extLst>
          </p:cNvPr>
          <p:cNvSpPr>
            <a:spLocks noGrp="1"/>
          </p:cNvSpPr>
          <p:nvPr>
            <p:ph type="dt" sz="half" idx="2"/>
          </p:nvPr>
        </p:nvSpPr>
        <p:spPr>
          <a:xfrm>
            <a:off x="9256429" y="361000"/>
            <a:ext cx="1908257" cy="264685"/>
          </a:xfrm>
          <a:prstGeom prst="rect">
            <a:avLst/>
          </a:prstGeom>
        </p:spPr>
        <p:txBody>
          <a:bodyPr/>
          <a:lstStyle>
            <a:lvl1pPr algn="r">
              <a:defRPr sz="825" b="0" i="0" cap="all">
                <a:latin typeface="KorolevLiU Medium" charset="0"/>
                <a:ea typeface="KorolevLiU Medium" charset="0"/>
                <a:cs typeface="KorolevLiU Medium" charset="0"/>
              </a:defRPr>
            </a:lvl1pPr>
          </a:lstStyle>
          <a:p>
            <a:fld id="{C123084B-E176-4289-AFCF-D5C648FDBDAB}" type="datetime1">
              <a:rPr lang="sv-SE" smtClean="0"/>
              <a:t>2026-08-14</a:t>
            </a:fld>
            <a:endParaRPr lang="sv-SE" dirty="0"/>
          </a:p>
        </p:txBody>
      </p:sp>
      <p:sp>
        <p:nvSpPr>
          <p:cNvPr id="14" name="Platshållare för bildnummer 5">
            <a:extLst>
              <a:ext uri="{FF2B5EF4-FFF2-40B4-BE49-F238E27FC236}">
                <a16:creationId xmlns:a16="http://schemas.microsoft.com/office/drawing/2014/main" id="{56232FCE-FC86-5F43-ADE6-EB6374F30D8E}"/>
              </a:ext>
            </a:extLst>
          </p:cNvPr>
          <p:cNvSpPr>
            <a:spLocks noGrp="1"/>
          </p:cNvSpPr>
          <p:nvPr>
            <p:ph type="sldNum" sz="quarter" idx="4"/>
          </p:nvPr>
        </p:nvSpPr>
        <p:spPr>
          <a:xfrm>
            <a:off x="10989983" y="361658"/>
            <a:ext cx="738379" cy="264685"/>
          </a:xfrm>
          <a:prstGeom prst="rect">
            <a:avLst/>
          </a:prstGeom>
        </p:spPr>
        <p:txBody>
          <a:bodyPr/>
          <a:lstStyle>
            <a:lvl1pPr algn="r">
              <a:defRPr sz="825" b="0" i="0">
                <a:latin typeface="KorolevLiU Medium" charset="0"/>
                <a:ea typeface="KorolevLiU Medium" charset="0"/>
                <a:cs typeface="KorolevLiU Medium" charset="0"/>
              </a:defRPr>
            </a:lvl1pPr>
          </a:lstStyle>
          <a:p>
            <a:fld id="{80A4C9D9-979F-D94A-9054-C3B7EAD37AEB}" type="slidenum">
              <a:rPr lang="sv-SE" smtClean="0"/>
              <a:pPr/>
              <a:t>‹#›</a:t>
            </a:fld>
            <a:endParaRPr lang="sv-SE" dirty="0"/>
          </a:p>
        </p:txBody>
      </p:sp>
    </p:spTree>
    <p:extLst>
      <p:ext uri="{BB962C8B-B14F-4D97-AF65-F5344CB8AC3E}">
        <p14:creationId xmlns:p14="http://schemas.microsoft.com/office/powerpoint/2010/main" val="15327322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och bild vit">
    <p:spTree>
      <p:nvGrpSpPr>
        <p:cNvPr id="1" name=""/>
        <p:cNvGrpSpPr/>
        <p:nvPr/>
      </p:nvGrpSpPr>
      <p:grpSpPr>
        <a:xfrm>
          <a:off x="0" y="0"/>
          <a:ext cx="0" cy="0"/>
          <a:chOff x="0" y="0"/>
          <a:chExt cx="0" cy="0"/>
        </a:xfrm>
      </p:grpSpPr>
      <p:cxnSp>
        <p:nvCxnSpPr>
          <p:cNvPr id="9" name="Rak 8"/>
          <p:cNvCxnSpPr/>
          <p:nvPr userDrawn="1"/>
        </p:nvCxnSpPr>
        <p:spPr>
          <a:xfrm>
            <a:off x="904615" y="6120611"/>
            <a:ext cx="10325607"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Rubrik 3"/>
          <p:cNvSpPr>
            <a:spLocks noGrp="1"/>
          </p:cNvSpPr>
          <p:nvPr>
            <p:ph type="title"/>
          </p:nvPr>
        </p:nvSpPr>
        <p:spPr>
          <a:xfrm>
            <a:off x="874713" y="999229"/>
            <a:ext cx="10853649" cy="773510"/>
          </a:xfrm>
          <a:prstGeom prst="rect">
            <a:avLst/>
          </a:prstGeom>
        </p:spPr>
        <p:txBody>
          <a:bodyPr vert="horz">
            <a:normAutofit/>
          </a:bodyPr>
          <a:lstStyle>
            <a:lvl1pPr algn="l">
              <a:defRPr sz="2700" b="0" i="0">
                <a:latin typeface="KorolevLiU Medium" charset="0"/>
                <a:ea typeface="KorolevLiU Medium" charset="0"/>
                <a:cs typeface="KorolevLiU Medium" charset="0"/>
              </a:defRPr>
            </a:lvl1pPr>
          </a:lstStyle>
          <a:p>
            <a:r>
              <a:rPr lang="en-US"/>
              <a:t>Click to edit Master title style</a:t>
            </a:r>
            <a:endParaRPr lang="sv-SE" dirty="0"/>
          </a:p>
        </p:txBody>
      </p:sp>
      <p:sp>
        <p:nvSpPr>
          <p:cNvPr id="5" name="Platshållare för bild 4"/>
          <p:cNvSpPr>
            <a:spLocks noGrp="1"/>
          </p:cNvSpPr>
          <p:nvPr>
            <p:ph type="pic" sz="quarter" idx="14"/>
          </p:nvPr>
        </p:nvSpPr>
        <p:spPr>
          <a:xfrm>
            <a:off x="5516033" y="1844507"/>
            <a:ext cx="6212328" cy="4066283"/>
          </a:xfrm>
          <a:prstGeom prst="rect">
            <a:avLst/>
          </a:prstGeom>
        </p:spPr>
        <p:txBody>
          <a:bodyPr vert="horz"/>
          <a:lstStyle>
            <a:lvl1pPr>
              <a:defRPr b="0" i="0">
                <a:latin typeface="KorolevLiU Medium" charset="0"/>
                <a:ea typeface="KorolevLiU Medium" charset="0"/>
                <a:cs typeface="KorolevLiU Medium" charset="0"/>
              </a:defRPr>
            </a:lvl1pPr>
          </a:lstStyle>
          <a:p>
            <a:r>
              <a:rPr lang="en-US"/>
              <a:t>Click icon to add picture</a:t>
            </a:r>
            <a:endParaRPr lang="sv-SE" dirty="0"/>
          </a:p>
        </p:txBody>
      </p:sp>
      <p:sp>
        <p:nvSpPr>
          <p:cNvPr id="20" name="Platshållare för text 2"/>
          <p:cNvSpPr>
            <a:spLocks noGrp="1"/>
          </p:cNvSpPr>
          <p:nvPr>
            <p:ph type="body" sz="quarter" idx="13"/>
          </p:nvPr>
        </p:nvSpPr>
        <p:spPr>
          <a:xfrm>
            <a:off x="874713" y="1844506"/>
            <a:ext cx="4460339" cy="4066288"/>
          </a:xfrm>
          <a:prstGeom prst="rect">
            <a:avLst/>
          </a:prstGeom>
        </p:spPr>
        <p:txBody>
          <a:bodyPr vert="horz"/>
          <a:lstStyle>
            <a:lvl1pPr>
              <a:spcBef>
                <a:spcPts val="675"/>
              </a:spcBef>
              <a:defRPr sz="1800" b="0" i="0">
                <a:latin typeface="Georgia"/>
                <a:cs typeface="Georgia"/>
              </a:defRPr>
            </a:lvl1pPr>
            <a:lvl2pPr>
              <a:spcBef>
                <a:spcPts val="675"/>
              </a:spcBef>
              <a:defRPr sz="1800" b="0" i="0">
                <a:latin typeface="Georgia"/>
                <a:cs typeface="Georgia"/>
              </a:defRPr>
            </a:lvl2pPr>
            <a:lvl3pPr>
              <a:spcBef>
                <a:spcPts val="675"/>
              </a:spcBef>
              <a:defRPr sz="1800" b="0" i="0">
                <a:latin typeface="Georgia"/>
                <a:cs typeface="Georgia"/>
              </a:defRPr>
            </a:lvl3pPr>
            <a:lvl4pPr>
              <a:spcBef>
                <a:spcPts val="675"/>
              </a:spcBef>
              <a:defRPr sz="1800" b="0" i="0">
                <a:latin typeface="Georgia"/>
                <a:cs typeface="Georgia"/>
              </a:defRPr>
            </a:lvl4pPr>
            <a:lvl5pPr>
              <a:spcBef>
                <a:spcPts val="675"/>
              </a:spcBef>
              <a:defRPr sz="1800" b="0" i="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12" name="Platshållare för sidfot 4">
            <a:extLst>
              <a:ext uri="{FF2B5EF4-FFF2-40B4-BE49-F238E27FC236}">
                <a16:creationId xmlns:a16="http://schemas.microsoft.com/office/drawing/2014/main" id="{FB007D53-3A08-504C-81DA-6DDBE462F7BE}"/>
              </a:ext>
            </a:extLst>
          </p:cNvPr>
          <p:cNvSpPr>
            <a:spLocks noGrp="1"/>
          </p:cNvSpPr>
          <p:nvPr>
            <p:ph type="ftr" sz="quarter" idx="3"/>
          </p:nvPr>
        </p:nvSpPr>
        <p:spPr>
          <a:xfrm>
            <a:off x="874713" y="361000"/>
            <a:ext cx="8166736" cy="265340"/>
          </a:xfrm>
          <a:prstGeom prst="rect">
            <a:avLst/>
          </a:prstGeom>
        </p:spPr>
        <p:txBody>
          <a:bodyPr anchor="b"/>
          <a:lstStyle>
            <a:lvl1pPr>
              <a:defRPr sz="825" b="0" i="0">
                <a:latin typeface="KorolevLiU Medium" charset="0"/>
                <a:ea typeface="KorolevLiU Medium" charset="0"/>
                <a:cs typeface="KorolevLiU Medium" charset="0"/>
              </a:defRPr>
            </a:lvl1pPr>
          </a:lstStyle>
          <a:p>
            <a:r>
              <a:rPr lang="sv-SE"/>
              <a:t>DEMOPRESENTATION</a:t>
            </a:r>
            <a:endParaRPr lang="sv-SE" dirty="0"/>
          </a:p>
        </p:txBody>
      </p:sp>
      <p:sp>
        <p:nvSpPr>
          <p:cNvPr id="13" name="Platshållare för datum 3">
            <a:extLst>
              <a:ext uri="{FF2B5EF4-FFF2-40B4-BE49-F238E27FC236}">
                <a16:creationId xmlns:a16="http://schemas.microsoft.com/office/drawing/2014/main" id="{BD24F428-521C-C14C-B08B-7320510E4CB1}"/>
              </a:ext>
            </a:extLst>
          </p:cNvPr>
          <p:cNvSpPr>
            <a:spLocks noGrp="1"/>
          </p:cNvSpPr>
          <p:nvPr>
            <p:ph type="dt" sz="half" idx="2"/>
          </p:nvPr>
        </p:nvSpPr>
        <p:spPr>
          <a:xfrm>
            <a:off x="9256429" y="361000"/>
            <a:ext cx="1908257" cy="264685"/>
          </a:xfrm>
          <a:prstGeom prst="rect">
            <a:avLst/>
          </a:prstGeom>
        </p:spPr>
        <p:txBody>
          <a:bodyPr/>
          <a:lstStyle>
            <a:lvl1pPr algn="r">
              <a:defRPr sz="825" b="0" i="0" cap="all">
                <a:latin typeface="KorolevLiU Medium" charset="0"/>
                <a:ea typeface="KorolevLiU Medium" charset="0"/>
                <a:cs typeface="KorolevLiU Medium" charset="0"/>
              </a:defRPr>
            </a:lvl1pPr>
          </a:lstStyle>
          <a:p>
            <a:fld id="{B9772A90-42B6-A743-BFFC-8CC9F6C70A81}" type="datetime1">
              <a:rPr lang="sv-SE" smtClean="0"/>
              <a:t>2026-08-14</a:t>
            </a:fld>
            <a:endParaRPr lang="sv-SE" dirty="0"/>
          </a:p>
        </p:txBody>
      </p:sp>
      <p:sp>
        <p:nvSpPr>
          <p:cNvPr id="14" name="Platshållare för bildnummer 5">
            <a:extLst>
              <a:ext uri="{FF2B5EF4-FFF2-40B4-BE49-F238E27FC236}">
                <a16:creationId xmlns:a16="http://schemas.microsoft.com/office/drawing/2014/main" id="{56232FCE-FC86-5F43-ADE6-EB6374F30D8E}"/>
              </a:ext>
            </a:extLst>
          </p:cNvPr>
          <p:cNvSpPr>
            <a:spLocks noGrp="1"/>
          </p:cNvSpPr>
          <p:nvPr>
            <p:ph type="sldNum" sz="quarter" idx="4"/>
          </p:nvPr>
        </p:nvSpPr>
        <p:spPr>
          <a:xfrm>
            <a:off x="10989983" y="361658"/>
            <a:ext cx="738379" cy="264685"/>
          </a:xfrm>
          <a:prstGeom prst="rect">
            <a:avLst/>
          </a:prstGeom>
        </p:spPr>
        <p:txBody>
          <a:bodyPr/>
          <a:lstStyle>
            <a:lvl1pPr algn="r">
              <a:defRPr sz="825" b="0" i="0">
                <a:latin typeface="KorolevLiU Medium" charset="0"/>
                <a:ea typeface="KorolevLiU Medium" charset="0"/>
                <a:cs typeface="KorolevLiU Medium" charset="0"/>
              </a:defRPr>
            </a:lvl1pPr>
          </a:lstStyle>
          <a:p>
            <a:fld id="{80A4C9D9-979F-D94A-9054-C3B7EAD37AEB}" type="slidenum">
              <a:rPr lang="sv-SE" smtClean="0"/>
              <a:pPr/>
              <a:t>‹#›</a:t>
            </a:fld>
            <a:endParaRPr lang="sv-SE" dirty="0"/>
          </a:p>
        </p:txBody>
      </p:sp>
    </p:spTree>
    <p:extLst>
      <p:ext uri="{BB962C8B-B14F-4D97-AF65-F5344CB8AC3E}">
        <p14:creationId xmlns:p14="http://schemas.microsoft.com/office/powerpoint/2010/main" val="1532732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1.emf"/><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40FA7-E471-44B9-9D5D-7D0B44EE427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27A0C30D-C99C-4CD5-B7FD-541C85BFE0FC}"/>
              </a:ext>
            </a:extLst>
          </p:cNvPr>
          <p:cNvSpPr>
            <a:spLocks noGrp="1"/>
          </p:cNvSpPr>
          <p:nvPr>
            <p:ph type="body" idx="1"/>
          </p:nvPr>
        </p:nvSpPr>
        <p:spPr>
          <a:xfrm>
            <a:off x="838200" y="1825625"/>
            <a:ext cx="10515600" cy="4305174"/>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Date Placeholder 3">
            <a:extLst>
              <a:ext uri="{FF2B5EF4-FFF2-40B4-BE49-F238E27FC236}">
                <a16:creationId xmlns:a16="http://schemas.microsoft.com/office/drawing/2014/main" id="{93DC0C72-79A0-4655-B207-9739A684267D}"/>
              </a:ext>
            </a:extLst>
          </p:cNvPr>
          <p:cNvSpPr>
            <a:spLocks noGrp="1"/>
          </p:cNvSpPr>
          <p:nvPr>
            <p:ph type="dt" sz="half" idx="2"/>
          </p:nvPr>
        </p:nvSpPr>
        <p:spPr>
          <a:xfrm>
            <a:off x="8292263" y="-5129"/>
            <a:ext cx="2520000" cy="360000"/>
          </a:xfrm>
          <a:prstGeom prst="rect">
            <a:avLst/>
          </a:prstGeom>
        </p:spPr>
        <p:txBody>
          <a:bodyPr vert="horz" wrap="none" lIns="0" tIns="180000" rIns="0" bIns="0" rtlCol="0" anchor="t" anchorCtr="0"/>
          <a:lstStyle>
            <a:lvl1pPr algn="r">
              <a:defRPr sz="1100">
                <a:solidFill>
                  <a:schemeClr val="tx1"/>
                </a:solidFill>
                <a:latin typeface="+mj-lt"/>
              </a:defRPr>
            </a:lvl1pPr>
          </a:lstStyle>
          <a:p>
            <a:fld id="{41FF40AD-5146-EC40-B555-0F748959FBB7}" type="datetime1">
              <a:rPr lang="sv-SE" smtClean="0"/>
              <a:t>2026-08-14</a:t>
            </a:fld>
            <a:endParaRPr lang="sv-SE" dirty="0"/>
          </a:p>
        </p:txBody>
      </p:sp>
      <p:sp>
        <p:nvSpPr>
          <p:cNvPr id="5" name="Footer Placeholder 4">
            <a:extLst>
              <a:ext uri="{FF2B5EF4-FFF2-40B4-BE49-F238E27FC236}">
                <a16:creationId xmlns:a16="http://schemas.microsoft.com/office/drawing/2014/main" id="{2AC00D10-5EE3-4AEB-8900-1A07916BEF49}"/>
              </a:ext>
            </a:extLst>
          </p:cNvPr>
          <p:cNvSpPr>
            <a:spLocks noGrp="1"/>
          </p:cNvSpPr>
          <p:nvPr>
            <p:ph type="ftr" sz="quarter" idx="3"/>
          </p:nvPr>
        </p:nvSpPr>
        <p:spPr>
          <a:xfrm>
            <a:off x="944563" y="0"/>
            <a:ext cx="4320000" cy="360000"/>
          </a:xfrm>
          <a:prstGeom prst="rect">
            <a:avLst/>
          </a:prstGeom>
        </p:spPr>
        <p:txBody>
          <a:bodyPr vert="horz" wrap="none" lIns="0" tIns="180000" rIns="0" bIns="0" rtlCol="0" anchor="t" anchorCtr="0"/>
          <a:lstStyle>
            <a:lvl1pPr algn="l">
              <a:defRPr sz="1100">
                <a:solidFill>
                  <a:schemeClr val="tx1"/>
                </a:solidFill>
                <a:latin typeface="+mj-lt"/>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70FA2BB8-8F26-4AF0-AE95-D41EE971F007}"/>
              </a:ext>
            </a:extLst>
          </p:cNvPr>
          <p:cNvSpPr>
            <a:spLocks noGrp="1"/>
          </p:cNvSpPr>
          <p:nvPr>
            <p:ph type="sldNum" sz="quarter" idx="4"/>
          </p:nvPr>
        </p:nvSpPr>
        <p:spPr>
          <a:xfrm>
            <a:off x="10812263" y="0"/>
            <a:ext cx="432000" cy="360000"/>
          </a:xfrm>
          <a:prstGeom prst="rect">
            <a:avLst/>
          </a:prstGeom>
        </p:spPr>
        <p:txBody>
          <a:bodyPr vert="horz" wrap="none" lIns="0" tIns="180000" rIns="0" bIns="0" rtlCol="0" anchor="t" anchorCtr="0"/>
          <a:lstStyle>
            <a:lvl1pPr algn="r">
              <a:defRPr sz="1100">
                <a:solidFill>
                  <a:schemeClr val="tx1"/>
                </a:solidFill>
                <a:latin typeface="+mj-lt"/>
              </a:defRPr>
            </a:lvl1pPr>
          </a:lstStyle>
          <a:p>
            <a:fld id="{1D05C8B6-EC5E-42D9-8D75-1E05D6428564}" type="slidenum">
              <a:rPr lang="sv-SE" smtClean="0"/>
              <a:pPr/>
              <a:t>‹#›</a:t>
            </a:fld>
            <a:endParaRPr lang="sv-SE" dirty="0"/>
          </a:p>
        </p:txBody>
      </p:sp>
    </p:spTree>
    <p:extLst>
      <p:ext uri="{BB962C8B-B14F-4D97-AF65-F5344CB8AC3E}">
        <p14:creationId xmlns:p14="http://schemas.microsoft.com/office/powerpoint/2010/main" val="4173241017"/>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Lst>
  <p:hf sldNum="0" hdr="0" ftr="0" dt="0"/>
  <p:txStyles>
    <p:titleStyle>
      <a:lvl1pPr algn="l" defTabSz="91433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4" indent="-228584" algn="l" defTabSz="914332"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750" indent="-228584" algn="l" defTabSz="91433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7"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595" userDrawn="1">
          <p15:clr>
            <a:srgbClr val="F26B43"/>
          </p15:clr>
        </p15:guide>
        <p15:guide id="12" pos="7083" userDrawn="1">
          <p15:clr>
            <a:srgbClr val="F26B43"/>
          </p15:clr>
        </p15:guide>
        <p15:guide id="13" orient="horz"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8BE3E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40FA7-E471-44B9-9D5D-7D0B44EE427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27A0C30D-C99C-4CD5-B7FD-541C85BFE0FC}"/>
              </a:ext>
            </a:extLst>
          </p:cNvPr>
          <p:cNvSpPr>
            <a:spLocks noGrp="1"/>
          </p:cNvSpPr>
          <p:nvPr>
            <p:ph type="body" idx="1"/>
          </p:nvPr>
        </p:nvSpPr>
        <p:spPr>
          <a:xfrm>
            <a:off x="838200" y="1825625"/>
            <a:ext cx="10515600" cy="430517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4" name="Date Placeholder 3">
            <a:extLst>
              <a:ext uri="{FF2B5EF4-FFF2-40B4-BE49-F238E27FC236}">
                <a16:creationId xmlns:a16="http://schemas.microsoft.com/office/drawing/2014/main" id="{93DC0C72-79A0-4655-B207-9739A684267D}"/>
              </a:ext>
            </a:extLst>
          </p:cNvPr>
          <p:cNvSpPr>
            <a:spLocks noGrp="1"/>
          </p:cNvSpPr>
          <p:nvPr>
            <p:ph type="dt" sz="half" idx="2"/>
          </p:nvPr>
        </p:nvSpPr>
        <p:spPr>
          <a:xfrm>
            <a:off x="8292263" y="0"/>
            <a:ext cx="2520000" cy="360000"/>
          </a:xfrm>
          <a:prstGeom prst="rect">
            <a:avLst/>
          </a:prstGeom>
        </p:spPr>
        <p:txBody>
          <a:bodyPr vert="horz" wrap="none" lIns="0" tIns="180000" rIns="0" bIns="0" rtlCol="0" anchor="t" anchorCtr="0"/>
          <a:lstStyle>
            <a:lvl1pPr algn="r">
              <a:defRPr sz="1100">
                <a:solidFill>
                  <a:schemeClr val="bg1"/>
                </a:solidFill>
                <a:latin typeface="+mj-lt"/>
              </a:defRPr>
            </a:lvl1pPr>
          </a:lstStyle>
          <a:p>
            <a:fld id="{E8DAB5D5-9384-7346-9FE2-4836DD070881}" type="datetime1">
              <a:rPr lang="sv-SE" smtClean="0"/>
              <a:pPr/>
              <a:t>2026-08-14</a:t>
            </a:fld>
            <a:endParaRPr lang="sv-SE" dirty="0"/>
          </a:p>
        </p:txBody>
      </p:sp>
      <p:sp>
        <p:nvSpPr>
          <p:cNvPr id="5" name="Footer Placeholder 4">
            <a:extLst>
              <a:ext uri="{FF2B5EF4-FFF2-40B4-BE49-F238E27FC236}">
                <a16:creationId xmlns:a16="http://schemas.microsoft.com/office/drawing/2014/main" id="{2AC00D10-5EE3-4AEB-8900-1A07916BEF49}"/>
              </a:ext>
            </a:extLst>
          </p:cNvPr>
          <p:cNvSpPr>
            <a:spLocks noGrp="1"/>
          </p:cNvSpPr>
          <p:nvPr>
            <p:ph type="ftr" sz="quarter" idx="3"/>
          </p:nvPr>
        </p:nvSpPr>
        <p:spPr>
          <a:xfrm>
            <a:off x="944563" y="0"/>
            <a:ext cx="4320000" cy="360000"/>
          </a:xfrm>
          <a:prstGeom prst="rect">
            <a:avLst/>
          </a:prstGeom>
        </p:spPr>
        <p:txBody>
          <a:bodyPr vert="horz" wrap="none" lIns="0" tIns="180000" rIns="0" bIns="0" rtlCol="0" anchor="t" anchorCtr="0"/>
          <a:lstStyle>
            <a:lvl1pPr algn="l">
              <a:defRPr sz="1100">
                <a:solidFill>
                  <a:schemeClr val="bg1"/>
                </a:solidFill>
                <a:latin typeface="+mj-lt"/>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70FA2BB8-8F26-4AF0-AE95-D41EE971F007}"/>
              </a:ext>
            </a:extLst>
          </p:cNvPr>
          <p:cNvSpPr>
            <a:spLocks noGrp="1"/>
          </p:cNvSpPr>
          <p:nvPr>
            <p:ph type="sldNum" sz="quarter" idx="4"/>
          </p:nvPr>
        </p:nvSpPr>
        <p:spPr>
          <a:xfrm>
            <a:off x="10812263" y="0"/>
            <a:ext cx="432000" cy="360000"/>
          </a:xfrm>
          <a:prstGeom prst="rect">
            <a:avLst/>
          </a:prstGeom>
        </p:spPr>
        <p:txBody>
          <a:bodyPr vert="horz" wrap="none" lIns="0" tIns="180000" rIns="0" bIns="0" rtlCol="0" anchor="t" anchorCtr="0"/>
          <a:lstStyle>
            <a:lvl1pPr algn="r">
              <a:defRPr sz="1100">
                <a:solidFill>
                  <a:schemeClr val="bg1"/>
                </a:solidFill>
                <a:latin typeface="+mj-lt"/>
              </a:defRPr>
            </a:lvl1pPr>
          </a:lstStyle>
          <a:p>
            <a:fld id="{1D05C8B6-EC5E-42D9-8D75-1E05D6428564}" type="slidenum">
              <a:rPr lang="sv-SE" smtClean="0"/>
              <a:pPr/>
              <a:t>‹#›</a:t>
            </a:fld>
            <a:endParaRPr lang="sv-SE" dirty="0"/>
          </a:p>
        </p:txBody>
      </p:sp>
    </p:spTree>
    <p:extLst>
      <p:ext uri="{BB962C8B-B14F-4D97-AF65-F5344CB8AC3E}">
        <p14:creationId xmlns:p14="http://schemas.microsoft.com/office/powerpoint/2010/main" val="4067912700"/>
      </p:ext>
    </p:extLst>
  </p:cSld>
  <p:clrMap bg1="dk1" tx1="lt1" bg2="dk2" tx2="lt2" accent1="accent1" accent2="accent2" accent3="accent3" accent4="accent4" accent5="accent5" accent6="accent6" hlink="hlink" folHlink="folHlink"/>
  <p:sldLayoutIdLst>
    <p:sldLayoutId id="2147483844" r:id="rId1"/>
    <p:sldLayoutId id="2147483845" r:id="rId2"/>
    <p:sldLayoutId id="2147483846" r:id="rId3"/>
  </p:sldLayoutIdLst>
  <p:hf sldNum="0" hdr="0" ftr="0" dt="0"/>
  <p:txStyles>
    <p:titleStyle>
      <a:lvl1pPr algn="l" defTabSz="914332"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584" indent="-228584" algn="l" defTabSz="914332" rtl="0" eaLnBrk="1" latinLnBrk="0" hangingPunct="1">
        <a:lnSpc>
          <a:spcPct val="100000"/>
        </a:lnSpc>
        <a:spcBef>
          <a:spcPts val="1000"/>
        </a:spcBef>
        <a:buFont typeface="Arial" panose="020B0604020202020204" pitchFamily="34" charset="0"/>
        <a:buChar char="•"/>
        <a:defRPr sz="2400" kern="1200">
          <a:solidFill>
            <a:schemeClr val="bg1"/>
          </a:solidFill>
          <a:latin typeface="+mn-lt"/>
          <a:ea typeface="+mn-ea"/>
          <a:cs typeface="+mn-cs"/>
        </a:defRPr>
      </a:lvl1pPr>
      <a:lvl2pPr marL="685750" indent="-228584" algn="l" defTabSz="914332" rtl="0" eaLnBrk="1" latinLnBrk="0" hangingPunct="1">
        <a:lnSpc>
          <a:spcPct val="10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14" indent="-228584" algn="l" defTabSz="914332" rtl="0" eaLnBrk="1" latinLnBrk="0" hangingPunct="1">
        <a:lnSpc>
          <a:spcPct val="10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080" indent="-228584" algn="l" defTabSz="914332" rtl="0" eaLnBrk="1" latinLnBrk="0" hangingPunct="1">
        <a:lnSpc>
          <a:spcPct val="10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247" indent="-228584" algn="l" defTabSz="914332" rtl="0" eaLnBrk="1" latinLnBrk="0" hangingPunct="1">
        <a:lnSpc>
          <a:spcPct val="10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595" userDrawn="1">
          <p15:clr>
            <a:srgbClr val="F26B43"/>
          </p15:clr>
        </p15:guide>
        <p15:guide id="12" pos="7083" userDrawn="1">
          <p15:clr>
            <a:srgbClr val="F26B43"/>
          </p15:clr>
        </p15:guide>
        <p15:guide id="13" orient="horz" pos="216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Bildobjekt 6">
            <a:extLst>
              <a:ext uri="{FF2B5EF4-FFF2-40B4-BE49-F238E27FC236}">
                <a16:creationId xmlns:a16="http://schemas.microsoft.com/office/drawing/2014/main" id="{E8E91BD3-C9B8-0946-BD6A-CF9D00E5D79E}"/>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895" y="6195073"/>
            <a:ext cx="1664240" cy="586783"/>
          </a:xfrm>
          <a:prstGeom prst="rect">
            <a:avLst/>
          </a:prstGeom>
        </p:spPr>
      </p:pic>
      <p:cxnSp>
        <p:nvCxnSpPr>
          <p:cNvPr id="10" name="Rak 5">
            <a:extLst>
              <a:ext uri="{FF2B5EF4-FFF2-40B4-BE49-F238E27FC236}">
                <a16:creationId xmlns:a16="http://schemas.microsoft.com/office/drawing/2014/main" id="{A6E1C386-BE1B-DC4D-B179-8DBC8BF17B87}"/>
              </a:ext>
            </a:extLst>
          </p:cNvPr>
          <p:cNvCxnSpPr>
            <a:cxnSpLocks/>
          </p:cNvCxnSpPr>
          <p:nvPr userDrawn="1"/>
        </p:nvCxnSpPr>
        <p:spPr>
          <a:xfrm>
            <a:off x="203202" y="6120611"/>
            <a:ext cx="11758863"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3831731"/>
      </p:ext>
    </p:extLst>
  </p:cSld>
  <p:clrMap bg1="lt1" tx1="dk1" bg2="lt2" tx2="dk2" accent1="accent1" accent2="accent2" accent3="accent3" accent4="accent4" accent5="accent5" accent6="accent6" hlink="hlink" folHlink="folHlink"/>
  <p:sldLayoutIdLst>
    <p:sldLayoutId id="2147483861" r:id="rId1"/>
    <p:sldLayoutId id="2147483732" r:id="rId2"/>
    <p:sldLayoutId id="2147483734" r:id="rId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551" userDrawn="1">
          <p15:clr>
            <a:srgbClr val="F26B43"/>
          </p15:clr>
        </p15:guide>
        <p15:guide id="3" pos="753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video" Target="https://player.vimeo.com/video/790420056?app_id=122963" TargetMode="External"/><Relationship Id="rId5" Type="http://schemas.openxmlformats.org/officeDocument/2006/relationships/image" Target="../media/image2.sv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svg"/></Relationships>
</file>

<file path=ppt/slides/_rels/slide6.xml.rels><?xml version="1.0" encoding="UTF-8" standalone="yes"?>
<Relationships xmlns="http://schemas.openxmlformats.org/package/2006/relationships"><Relationship Id="rId3" Type="http://schemas.openxmlformats.org/officeDocument/2006/relationships/hyperlink" Target="https://barnafrid.se/kunskapsportal/wp-content/uploads/2023/04/fakta-blad-tema-3.pdf"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2.sv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2.svg"/><Relationship Id="rId4" Type="http://schemas.openxmlformats.org/officeDocument/2006/relationships/hyperlink" Target="https://bra.se/download/18.1537f1c6192bd251bfc10b9/1729842096238/2024_10_Skolundersokningen-om-brott-2023.pdf" TargetMode="Externa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video" Target="https://player.vimeo.com/video/749861826?app_id=122963" TargetMode="External"/><Relationship Id="rId5" Type="http://schemas.openxmlformats.org/officeDocument/2006/relationships/image" Target="../media/image2.sv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video" Target="https://player.vimeo.com/video/790332084?app_id=122963" TargetMode="External"/><Relationship Id="rId5" Type="http://schemas.openxmlformats.org/officeDocument/2006/relationships/image" Target="../media/image2.sv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2.svg"/></Relationships>
</file>

<file path=ppt/slides/_rels/slide17.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notesSlide" Target="../notesSlides/notesSlide13.xml"/><Relationship Id="rId7" Type="http://schemas.openxmlformats.org/officeDocument/2006/relationships/image" Target="../media/image13.svg"/><Relationship Id="rId2" Type="http://schemas.openxmlformats.org/officeDocument/2006/relationships/slideLayout" Target="../slideLayouts/slideLayout4.xml"/><Relationship Id="rId1" Type="http://schemas.openxmlformats.org/officeDocument/2006/relationships/video" Target="https://player.vimeo.com/video/1204163579?app_id=122963" TargetMode="External"/><Relationship Id="rId6" Type="http://schemas.openxmlformats.org/officeDocument/2006/relationships/image" Target="../media/image12.jpeg"/><Relationship Id="rId5" Type="http://schemas.openxmlformats.org/officeDocument/2006/relationships/image" Target="../media/image2.svg"/><Relationship Id="rId4" Type="http://schemas.microsoft.com/office/2018/10/relationships/comments" Target="../comments/modernComment_14A_8066E8AA.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svg"/></Relationships>
</file>

<file path=ppt/slides/_rels/slide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CD9F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84524-60A5-48A6-A802-464B7F63B120}"/>
              </a:ext>
            </a:extLst>
          </p:cNvPr>
          <p:cNvSpPr>
            <a:spLocks noGrp="1"/>
          </p:cNvSpPr>
          <p:nvPr>
            <p:ph type="ctrTitle"/>
          </p:nvPr>
        </p:nvSpPr>
        <p:spPr>
          <a:xfrm>
            <a:off x="1080093" y="2543622"/>
            <a:ext cx="7406467" cy="2306637"/>
          </a:xfrm>
        </p:spPr>
        <p:txBody>
          <a:bodyPr>
            <a:normAutofit fontScale="90000"/>
          </a:bodyPr>
          <a:lstStyle/>
          <a:p>
            <a:br>
              <a:rPr lang="sv-SE" dirty="0"/>
            </a:br>
            <a:br>
              <a:rPr lang="sv-SE" dirty="0"/>
            </a:br>
            <a:r>
              <a:rPr lang="sv-SE" dirty="0"/>
              <a:t>Tema 3. Hur ska vi bemöta och fråga en elev som vi misstänker är utsatt för våld?</a:t>
            </a:r>
          </a:p>
        </p:txBody>
      </p:sp>
      <p:pic>
        <p:nvPicPr>
          <p:cNvPr id="3" name="Bild 2" descr="Logotyp Haninge kommun">
            <a:extLst>
              <a:ext uri="{FF2B5EF4-FFF2-40B4-BE49-F238E27FC236}">
                <a16:creationId xmlns:a16="http://schemas.microsoft.com/office/drawing/2014/main" id="{38C12436-8862-BDD4-DE43-BD437659D69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81400" y="5874536"/>
            <a:ext cx="2514600" cy="781050"/>
          </a:xfrm>
          <a:prstGeom prst="rect">
            <a:avLst/>
          </a:prstGeom>
        </p:spPr>
      </p:pic>
      <p:pic>
        <p:nvPicPr>
          <p:cNvPr id="6" name="Bildobjekt 5" descr="Två personer tecknade med tunna svarta linjer och akvarellfärg, där en mindre person syns framför en större person. Kläderna är målade i lila och håret i mörka toner. Illustration.">
            <a:extLst>
              <a:ext uri="{FF2B5EF4-FFF2-40B4-BE49-F238E27FC236}">
                <a16:creationId xmlns:a16="http://schemas.microsoft.com/office/drawing/2014/main" id="{06634B53-6BBC-413C-8C1D-F30B5FB9682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10800000" flipH="1" flipV="1">
            <a:off x="8661617" y="1758575"/>
            <a:ext cx="2776635" cy="4344366"/>
          </a:xfrm>
          <a:prstGeom prst="rect">
            <a:avLst/>
          </a:prstGeom>
        </p:spPr>
      </p:pic>
    </p:spTree>
    <p:extLst>
      <p:ext uri="{BB962C8B-B14F-4D97-AF65-F5344CB8AC3E}">
        <p14:creationId xmlns:p14="http://schemas.microsoft.com/office/powerpoint/2010/main" val="2441409162"/>
      </p:ext>
    </p:extLst>
  </p:cSld>
  <p:clrMapOvr>
    <a:masterClrMapping/>
  </p:clrMapOvr>
  <mc:AlternateContent xmlns:mc="http://schemas.openxmlformats.org/markup-compatibility/2006" xmlns:p14="http://schemas.microsoft.com/office/powerpoint/2010/main">
    <mc:Choice Requires="p14">
      <p:transition spd="slow" p14:dur="2000" advTm="40080"/>
    </mc:Choice>
    <mc:Fallback xmlns="">
      <p:transition spd="slow" advTm="4008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4CC685-5FD6-9013-0D21-ABA5138F5FF2}"/>
              </a:ext>
            </a:extLst>
          </p:cNvPr>
          <p:cNvSpPr>
            <a:spLocks noGrp="1"/>
          </p:cNvSpPr>
          <p:nvPr>
            <p:ph type="title"/>
          </p:nvPr>
        </p:nvSpPr>
        <p:spPr/>
        <p:txBody>
          <a:bodyPr/>
          <a:lstStyle/>
          <a:p>
            <a:r>
              <a:rPr lang="sv-SE" dirty="0"/>
              <a:t>Vad ska vi göra idag?</a:t>
            </a:r>
          </a:p>
        </p:txBody>
      </p:sp>
      <p:sp>
        <p:nvSpPr>
          <p:cNvPr id="3" name="Platshållare för innehåll 2">
            <a:extLst>
              <a:ext uri="{FF2B5EF4-FFF2-40B4-BE49-F238E27FC236}">
                <a16:creationId xmlns:a16="http://schemas.microsoft.com/office/drawing/2014/main" id="{9F056C3F-DB53-069E-6A37-018AC73D20E7}"/>
              </a:ext>
            </a:extLst>
          </p:cNvPr>
          <p:cNvSpPr>
            <a:spLocks noGrp="1"/>
          </p:cNvSpPr>
          <p:nvPr>
            <p:ph idx="1"/>
          </p:nvPr>
        </p:nvSpPr>
        <p:spPr/>
        <p:txBody>
          <a:bodyPr>
            <a:normAutofit/>
          </a:bodyPr>
          <a:lstStyle/>
          <a:p>
            <a:pPr marL="457200" indent="-457200">
              <a:buFont typeface="+mj-lt"/>
              <a:buAutoNum type="arabicPeriod"/>
            </a:pPr>
            <a:r>
              <a:rPr lang="sv-SE" dirty="0"/>
              <a:t>Följa upp förra temat: </a:t>
            </a:r>
            <a:r>
              <a:rPr lang="sv-SE" dirty="0">
                <a:effectLst/>
              </a:rPr>
              <a:t>Hur kan vi upptäcka att en elev är utsatt för våld?</a:t>
            </a:r>
            <a:endParaRPr lang="sv-SE" dirty="0"/>
          </a:p>
          <a:p>
            <a:pPr marL="457200" indent="-457200">
              <a:buFont typeface="+mj-lt"/>
              <a:buAutoNum type="arabicPeriod"/>
            </a:pPr>
            <a:r>
              <a:rPr lang="sv-SE" dirty="0"/>
              <a:t>Introduktion av tema 3: Hur ska vi bemöta och fråga en elev om våld?</a:t>
            </a:r>
          </a:p>
          <a:p>
            <a:pPr marL="457200" indent="-457200">
              <a:buFont typeface="+mj-lt"/>
              <a:buAutoNum type="arabicPeriod"/>
            </a:pPr>
            <a:r>
              <a:rPr lang="sv-SE" dirty="0"/>
              <a:t>Se filmen </a:t>
            </a:r>
            <a:r>
              <a:rPr lang="sv-SE" i="1" dirty="0"/>
              <a:t>Det är aldrig farligt att ställa frågor</a:t>
            </a:r>
          </a:p>
          <a:p>
            <a:pPr marL="457200" indent="-457200">
              <a:buFont typeface="+mj-lt"/>
              <a:buAutoNum type="arabicPeriod"/>
            </a:pPr>
            <a:r>
              <a:rPr lang="sv-SE" dirty="0"/>
              <a:t>Ta del av faktabladet</a:t>
            </a:r>
          </a:p>
          <a:p>
            <a:pPr marL="457200" indent="-457200">
              <a:buFont typeface="+mj-lt"/>
              <a:buAutoNum type="arabicPeriod"/>
            </a:pPr>
            <a:r>
              <a:rPr lang="sv-SE" dirty="0"/>
              <a:t>Följa upp och fördjupa innehållet i faktabladet</a:t>
            </a:r>
          </a:p>
          <a:p>
            <a:pPr marL="457200" indent="-457200">
              <a:buFont typeface="+mj-lt"/>
              <a:buAutoNum type="arabicPeriod"/>
            </a:pPr>
            <a:r>
              <a:rPr lang="sv-SE" dirty="0"/>
              <a:t>Göra rollspel utifrån filmen om Alice</a:t>
            </a:r>
            <a:endParaRPr lang="sv-SE" b="1" dirty="0"/>
          </a:p>
          <a:p>
            <a:pPr marL="457200" indent="-457200">
              <a:buFont typeface="+mj-lt"/>
              <a:buAutoNum type="arabicPeriod"/>
            </a:pPr>
            <a:r>
              <a:rPr lang="sv-SE" dirty="0"/>
              <a:t>Sammanfatta och utvärdera träffen </a:t>
            </a:r>
          </a:p>
          <a:p>
            <a:endParaRPr lang="sv-SE" dirty="0"/>
          </a:p>
        </p:txBody>
      </p:sp>
      <p:pic>
        <p:nvPicPr>
          <p:cNvPr id="4" name="Bild 3">
            <a:extLst>
              <a:ext uri="{FF2B5EF4-FFF2-40B4-BE49-F238E27FC236}">
                <a16:creationId xmlns:a16="http://schemas.microsoft.com/office/drawing/2014/main" id="{8B87BD98-3116-8585-1430-FFA31D94CFD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1569661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B1FB18E-100C-D507-C43E-3856E34F6B4B}"/>
              </a:ext>
            </a:extLst>
          </p:cNvPr>
          <p:cNvSpPr>
            <a:spLocks noGrp="1"/>
          </p:cNvSpPr>
          <p:nvPr>
            <p:ph type="title"/>
          </p:nvPr>
        </p:nvSpPr>
        <p:spPr/>
        <p:txBody>
          <a:bodyPr>
            <a:normAutofit/>
          </a:bodyPr>
          <a:lstStyle/>
          <a:p>
            <a:pPr>
              <a:lnSpc>
                <a:spcPct val="140000"/>
              </a:lnSpc>
              <a:spcBef>
                <a:spcPts val="1000"/>
              </a:spcBef>
              <a:tabLst>
                <a:tab pos="457200" algn="l"/>
              </a:tabLst>
            </a:pPr>
            <a:r>
              <a:rPr lang="sv-SE" dirty="0">
                <a:cs typeface="Calibri" panose="020F0502020204030204" pitchFamily="34" charset="0"/>
              </a:rPr>
              <a:t>I tema 3 kommer du och dina kollegor att</a:t>
            </a:r>
          </a:p>
        </p:txBody>
      </p:sp>
      <p:sp>
        <p:nvSpPr>
          <p:cNvPr id="3" name="Platshållare för innehåll 2">
            <a:extLst>
              <a:ext uri="{FF2B5EF4-FFF2-40B4-BE49-F238E27FC236}">
                <a16:creationId xmlns:a16="http://schemas.microsoft.com/office/drawing/2014/main" id="{86733FA4-EED4-8480-8FBC-C487C47D886D}"/>
              </a:ext>
            </a:extLst>
          </p:cNvPr>
          <p:cNvSpPr>
            <a:spLocks noGrp="1"/>
          </p:cNvSpPr>
          <p:nvPr>
            <p:ph idx="1"/>
          </p:nvPr>
        </p:nvSpPr>
        <p:spPr/>
        <p:txBody>
          <a:bodyPr>
            <a:normAutofit/>
          </a:bodyPr>
          <a:lstStyle/>
          <a:p>
            <a:pPr>
              <a:spcBef>
                <a:spcPts val="1200"/>
              </a:spcBef>
              <a:spcAft>
                <a:spcPts val="1200"/>
              </a:spcAft>
              <a:tabLst>
                <a:tab pos="457200" algn="l"/>
              </a:tabLst>
            </a:pPr>
            <a:r>
              <a:rPr lang="sv-SE" dirty="0">
                <a:effectLst/>
                <a:ea typeface="Times New Roman" panose="02020603050405020304" pitchFamily="18" charset="0"/>
                <a:cs typeface="Calibri" panose="020F0502020204030204" pitchFamily="34" charset="0"/>
              </a:rPr>
              <a:t>planera och förbereda vad som är viktigt att tänka på när ni möter en elev som ni misstänker är utsatt för våld, till exempel vilka frågor ni kan ställa och varför det är viktigt att ställa just de frågorna</a:t>
            </a:r>
            <a:endParaRPr lang="sv-SE" dirty="0">
              <a:ea typeface="Times New Roman" panose="02020603050405020304" pitchFamily="18" charset="0"/>
              <a:cs typeface="Times New Roman" panose="02020603050405020304" pitchFamily="18" charset="0"/>
            </a:endParaRPr>
          </a:p>
          <a:p>
            <a:pPr>
              <a:spcBef>
                <a:spcPts val="1200"/>
              </a:spcBef>
              <a:spcAft>
                <a:spcPts val="1200"/>
              </a:spcAft>
              <a:tabLst>
                <a:tab pos="457200" algn="l"/>
              </a:tabLst>
            </a:pPr>
            <a:r>
              <a:rPr lang="sv-SE" dirty="0">
                <a:effectLst/>
                <a:ea typeface="Calibri" panose="020F0502020204030204" pitchFamily="34" charset="0"/>
                <a:cs typeface="Times New Roman" panose="02020603050405020304" pitchFamily="18" charset="0"/>
              </a:rPr>
              <a:t>tillämpa era kunskaper genom att </a:t>
            </a:r>
            <a:r>
              <a:rPr lang="sv-SE" b="1" dirty="0">
                <a:effectLst/>
                <a:ea typeface="Calibri" panose="020F0502020204030204" pitchFamily="34" charset="0"/>
                <a:cs typeface="Times New Roman" panose="02020603050405020304" pitchFamily="18" charset="0"/>
              </a:rPr>
              <a:t>öva på att bemöta en elev</a:t>
            </a:r>
            <a:r>
              <a:rPr lang="sv-SE" dirty="0">
                <a:effectLst/>
                <a:ea typeface="Calibri" panose="020F0502020204030204" pitchFamily="34" charset="0"/>
                <a:cs typeface="Times New Roman" panose="02020603050405020304" pitchFamily="18" charset="0"/>
              </a:rPr>
              <a:t> som kan vara utsatt och </a:t>
            </a:r>
            <a:r>
              <a:rPr lang="sv-SE" b="1" dirty="0">
                <a:effectLst/>
                <a:ea typeface="Calibri" panose="020F0502020204030204" pitchFamily="34" charset="0"/>
                <a:cs typeface="Times New Roman" panose="02020603050405020304" pitchFamily="18" charset="0"/>
              </a:rPr>
              <a:t>ställa frågor</a:t>
            </a:r>
            <a:r>
              <a:rPr lang="sv-SE" dirty="0">
                <a:effectLst/>
                <a:ea typeface="Calibri" panose="020F0502020204030204" pitchFamily="34" charset="0"/>
                <a:cs typeface="Times New Roman" panose="02020603050405020304" pitchFamily="18" charset="0"/>
              </a:rPr>
              <a:t> vid misstanke om våld</a:t>
            </a:r>
          </a:p>
          <a:p>
            <a:pPr>
              <a:spcBef>
                <a:spcPts val="1200"/>
              </a:spcBef>
              <a:spcAft>
                <a:spcPts val="1200"/>
              </a:spcAft>
              <a:tabLst>
                <a:tab pos="457200" algn="l"/>
              </a:tabLst>
            </a:pPr>
            <a:r>
              <a:rPr lang="sv-SE" dirty="0">
                <a:effectLst/>
                <a:ea typeface="Calibri" panose="020F0502020204030204" pitchFamily="34" charset="0"/>
                <a:cs typeface="Times New Roman" panose="02020603050405020304" pitchFamily="18" charset="0"/>
              </a:rPr>
              <a:t>dela med er, reflektera och diskutera era</a:t>
            </a:r>
            <a:r>
              <a:rPr lang="sv-SE" b="1" dirty="0">
                <a:effectLst/>
                <a:ea typeface="Calibri" panose="020F0502020204030204" pitchFamily="34" charset="0"/>
                <a:cs typeface="Times New Roman" panose="02020603050405020304" pitchFamily="18" charset="0"/>
              </a:rPr>
              <a:t> egna erfarenheter och kunskaper </a:t>
            </a:r>
            <a:r>
              <a:rPr lang="sv-SE" dirty="0">
                <a:effectLst/>
                <a:ea typeface="Calibri" panose="020F0502020204030204" pitchFamily="34" charset="0"/>
                <a:cs typeface="Times New Roman" panose="02020603050405020304" pitchFamily="18" charset="0"/>
              </a:rPr>
              <a:t>om att bemöta och fråga </a:t>
            </a:r>
            <a:r>
              <a:rPr lang="sv-SE" dirty="0">
                <a:ea typeface="Calibri" panose="020F0502020204030204" pitchFamily="34" charset="0"/>
                <a:cs typeface="Times New Roman" panose="02020603050405020304" pitchFamily="18" charset="0"/>
              </a:rPr>
              <a:t>elever</a:t>
            </a:r>
            <a:r>
              <a:rPr lang="sv-SE" dirty="0">
                <a:effectLst/>
                <a:ea typeface="Calibri" panose="020F0502020204030204" pitchFamily="34" charset="0"/>
                <a:cs typeface="Times New Roman" panose="02020603050405020304" pitchFamily="18" charset="0"/>
              </a:rPr>
              <a:t> om våld.</a:t>
            </a:r>
            <a:endParaRPr lang="sv-SE"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Bild 3">
            <a:extLst>
              <a:ext uri="{FF2B5EF4-FFF2-40B4-BE49-F238E27FC236}">
                <a16:creationId xmlns:a16="http://schemas.microsoft.com/office/drawing/2014/main" id="{A3A48F84-BDB8-5109-2300-77162570DD0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1198699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1B6C5CE-391B-427E-69A6-12C0553123DB}"/>
              </a:ext>
            </a:extLst>
          </p:cNvPr>
          <p:cNvSpPr>
            <a:spLocks noGrp="1"/>
          </p:cNvSpPr>
          <p:nvPr>
            <p:ph type="title"/>
          </p:nvPr>
        </p:nvSpPr>
        <p:spPr/>
        <p:txBody>
          <a:bodyPr/>
          <a:lstStyle/>
          <a:p>
            <a:r>
              <a:rPr lang="sv-SE" dirty="0"/>
              <a:t>Det är aldrig farligt att ställa frågor om våld</a:t>
            </a:r>
          </a:p>
        </p:txBody>
      </p:sp>
      <p:pic>
        <p:nvPicPr>
          <p:cNvPr id="6" name="Onlinemedia 5" title="Det är aldrig farligt att ställa frågor.mp4">
            <a:hlinkClick r:id="" action="ppaction://media"/>
            <a:extLst>
              <a:ext uri="{FF2B5EF4-FFF2-40B4-BE49-F238E27FC236}">
                <a16:creationId xmlns:a16="http://schemas.microsoft.com/office/drawing/2014/main" id="{8C8A32DE-56DA-7CBE-9006-1660A7E5BFCF}"/>
              </a:ext>
            </a:extLst>
          </p:cNvPr>
          <p:cNvPicPr>
            <a:picLocks noGrp="1" noRot="1" noChangeAspect="1"/>
          </p:cNvPicPr>
          <p:nvPr>
            <p:ph idx="1"/>
            <a:videoFile r:link="rId1"/>
          </p:nvPr>
        </p:nvPicPr>
        <p:blipFill>
          <a:blip r:embed="rId4"/>
          <a:stretch>
            <a:fillRect/>
          </a:stretch>
        </p:blipFill>
        <p:spPr>
          <a:xfrm>
            <a:off x="2320131" y="1690692"/>
            <a:ext cx="7551737" cy="4254500"/>
          </a:xfrm>
          <a:prstGeom prst="rect">
            <a:avLst/>
          </a:prstGeom>
        </p:spPr>
      </p:pic>
      <p:pic>
        <p:nvPicPr>
          <p:cNvPr id="5" name="Bild 4">
            <a:extLst>
              <a:ext uri="{FF2B5EF4-FFF2-40B4-BE49-F238E27FC236}">
                <a16:creationId xmlns:a16="http://schemas.microsoft.com/office/drawing/2014/main" id="{3870B5C3-41D2-7742-E59C-262222D6802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4155584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D366C3-3F86-9DB9-9BAB-32006CFF0373}"/>
              </a:ext>
            </a:extLst>
          </p:cNvPr>
          <p:cNvSpPr>
            <a:spLocks noGrp="1"/>
          </p:cNvSpPr>
          <p:nvPr>
            <p:ph type="title"/>
          </p:nvPr>
        </p:nvSpPr>
        <p:spPr/>
        <p:txBody>
          <a:bodyPr>
            <a:normAutofit/>
          </a:bodyPr>
          <a:lstStyle/>
          <a:p>
            <a:r>
              <a:rPr lang="sv-SE" dirty="0">
                <a:effectLst/>
                <a:ea typeface="Calibri" panose="020F0502020204030204" pitchFamily="34" charset="0"/>
                <a:cs typeface="Times New Roman" panose="02020603050405020304" pitchFamily="18" charset="0"/>
              </a:rPr>
              <a:t>Det finns två syften med att bemöta genom att prata och fråga eleven om våld</a:t>
            </a:r>
            <a:endParaRPr lang="sv-SE" dirty="0"/>
          </a:p>
        </p:txBody>
      </p:sp>
      <p:sp>
        <p:nvSpPr>
          <p:cNvPr id="3" name="Platshållare för innehåll 2">
            <a:extLst>
              <a:ext uri="{FF2B5EF4-FFF2-40B4-BE49-F238E27FC236}">
                <a16:creationId xmlns:a16="http://schemas.microsoft.com/office/drawing/2014/main" id="{1762D292-06F1-8C4C-6187-7EA1C0E3DD2E}"/>
              </a:ext>
            </a:extLst>
          </p:cNvPr>
          <p:cNvSpPr>
            <a:spLocks noGrp="1"/>
          </p:cNvSpPr>
          <p:nvPr>
            <p:ph idx="1"/>
          </p:nvPr>
        </p:nvSpPr>
        <p:spPr>
          <a:xfrm>
            <a:off x="971551" y="1690692"/>
            <a:ext cx="6800014" cy="4254337"/>
          </a:xfrm>
        </p:spPr>
        <p:txBody>
          <a:bodyPr/>
          <a:lstStyle/>
          <a:p>
            <a:pPr>
              <a:lnSpc>
                <a:spcPct val="107000"/>
              </a:lnSpc>
            </a:pPr>
            <a:endParaRPr lang="sv-SE" sz="2400" dirty="0">
              <a:effectLst/>
              <a:ea typeface="Calibri" panose="020F0502020204030204" pitchFamily="34" charset="0"/>
              <a:cs typeface="Times New Roman" panose="02020603050405020304" pitchFamily="18" charset="0"/>
            </a:endParaRPr>
          </a:p>
          <a:p>
            <a:pPr marL="457200" indent="-457200">
              <a:lnSpc>
                <a:spcPct val="107000"/>
              </a:lnSpc>
              <a:buFont typeface="+mj-lt"/>
              <a:buAutoNum type="arabicPeriod"/>
            </a:pPr>
            <a:r>
              <a:rPr lang="sv-SE" sz="2400" dirty="0">
                <a:effectLst/>
                <a:ea typeface="Calibri" panose="020F0502020204030204" pitchFamily="34" charset="0"/>
                <a:cs typeface="Times New Roman" panose="02020603050405020304" pitchFamily="18" charset="0"/>
              </a:rPr>
              <a:t>Bekräft</a:t>
            </a:r>
            <a:r>
              <a:rPr lang="sv-SE" dirty="0">
                <a:ea typeface="Calibri" panose="020F0502020204030204" pitchFamily="34" charset="0"/>
                <a:cs typeface="Times New Roman" panose="02020603050405020304" pitchFamily="18" charset="0"/>
              </a:rPr>
              <a:t>a</a:t>
            </a:r>
            <a:r>
              <a:rPr lang="sv-SE" sz="2400" dirty="0">
                <a:effectLst/>
                <a:ea typeface="Calibri" panose="020F0502020204030204" pitchFamily="34" charset="0"/>
                <a:cs typeface="Times New Roman" panose="02020603050405020304" pitchFamily="18" charset="0"/>
              </a:rPr>
              <a:t>, synliggöra och  medvetandegöra elevens upplevelser.</a:t>
            </a:r>
            <a:br>
              <a:rPr lang="sv-SE" sz="2400" dirty="0">
                <a:effectLst/>
                <a:ea typeface="Calibri" panose="020F0502020204030204" pitchFamily="34" charset="0"/>
                <a:cs typeface="Times New Roman" panose="02020603050405020304" pitchFamily="18" charset="0"/>
              </a:rPr>
            </a:br>
            <a:endParaRPr lang="sv-SE" sz="2400" dirty="0">
              <a:effectLst/>
              <a:ea typeface="Calibri" panose="020F0502020204030204" pitchFamily="34" charset="0"/>
              <a:cs typeface="Times New Roman" panose="02020603050405020304" pitchFamily="18" charset="0"/>
            </a:endParaRPr>
          </a:p>
          <a:p>
            <a:pPr marL="457200" indent="-457200">
              <a:lnSpc>
                <a:spcPct val="107000"/>
              </a:lnSpc>
              <a:spcAft>
                <a:spcPts val="800"/>
              </a:spcAft>
              <a:buFont typeface="+mj-lt"/>
              <a:buAutoNum type="arabicPeriod"/>
            </a:pPr>
            <a:r>
              <a:rPr lang="sv-SE" dirty="0">
                <a:ea typeface="Calibri" panose="020F0502020204030204" pitchFamily="34" charset="0"/>
                <a:cs typeface="Times New Roman" panose="02020603050405020304" pitchFamily="18" charset="0"/>
              </a:rPr>
              <a:t>I</a:t>
            </a:r>
            <a:r>
              <a:rPr lang="sv-SE" sz="2400" dirty="0">
                <a:effectLst/>
                <a:ea typeface="Calibri" panose="020F0502020204030204" pitchFamily="34" charset="0"/>
                <a:cs typeface="Times New Roman" panose="02020603050405020304" pitchFamily="18" charset="0"/>
              </a:rPr>
              <a:t>nhämta mer information om den inträffade händelsen eller elevens situation.</a:t>
            </a:r>
            <a:endParaRPr lang="sv-SE" dirty="0"/>
          </a:p>
        </p:txBody>
      </p:sp>
      <p:pic>
        <p:nvPicPr>
          <p:cNvPr id="5" name="Bildobjekt 4" descr="Person med långt mörkt hår och en hand vid axeln, tecknad med tunna svarta linjer och akvarellfält i lila och svart. Illustration.">
            <a:extLst>
              <a:ext uri="{FF2B5EF4-FFF2-40B4-BE49-F238E27FC236}">
                <a16:creationId xmlns:a16="http://schemas.microsoft.com/office/drawing/2014/main" id="{B278CB6F-D287-EB0A-8205-E8E5479B5B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8826" y="1351684"/>
            <a:ext cx="3727712" cy="4593345"/>
          </a:xfrm>
          <a:prstGeom prst="rect">
            <a:avLst/>
          </a:prstGeom>
        </p:spPr>
      </p:pic>
      <p:pic>
        <p:nvPicPr>
          <p:cNvPr id="4" name="Bild 3">
            <a:extLst>
              <a:ext uri="{FF2B5EF4-FFF2-40B4-BE49-F238E27FC236}">
                <a16:creationId xmlns:a16="http://schemas.microsoft.com/office/drawing/2014/main" id="{F16C116C-2A94-359E-0370-AA3F53F532F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3077249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45A413F-C7B1-04C4-3BF3-B32D3522C8BC}"/>
              </a:ext>
            </a:extLst>
          </p:cNvPr>
          <p:cNvSpPr>
            <a:spLocks noGrp="1"/>
          </p:cNvSpPr>
          <p:nvPr>
            <p:ph type="title"/>
          </p:nvPr>
        </p:nvSpPr>
        <p:spPr/>
        <p:txBody>
          <a:bodyPr/>
          <a:lstStyle/>
          <a:p>
            <a:r>
              <a:rPr lang="sv-SE" dirty="0"/>
              <a:t>Fakta om att våga fråga, lyssna och bemöta en elev</a:t>
            </a:r>
          </a:p>
        </p:txBody>
      </p:sp>
      <p:sp>
        <p:nvSpPr>
          <p:cNvPr id="3" name="Platshållare för innehåll 2">
            <a:extLst>
              <a:ext uri="{FF2B5EF4-FFF2-40B4-BE49-F238E27FC236}">
                <a16:creationId xmlns:a16="http://schemas.microsoft.com/office/drawing/2014/main" id="{F3525C6D-0EC1-E9CE-7541-9564478FEAE7}"/>
              </a:ext>
            </a:extLst>
          </p:cNvPr>
          <p:cNvSpPr>
            <a:spLocks noGrp="1"/>
          </p:cNvSpPr>
          <p:nvPr>
            <p:ph sz="half" idx="1"/>
          </p:nvPr>
        </p:nvSpPr>
        <p:spPr/>
        <p:txBody>
          <a:bodyPr/>
          <a:lstStyle/>
          <a:p>
            <a:pPr marL="0" indent="0" algn="l" fontAlgn="base">
              <a:buNone/>
            </a:pPr>
            <a:endParaRPr lang="sv-SE" i="0" u="sng" dirty="0">
              <a:solidFill>
                <a:srgbClr val="080D28"/>
              </a:solidFill>
              <a:effectLst/>
              <a:highlight>
                <a:srgbClr val="FFFFFF"/>
              </a:highlight>
              <a:hlinkClick r:id="rId3"/>
            </a:endParaRPr>
          </a:p>
          <a:p>
            <a:pPr marL="0" indent="0" algn="l" fontAlgn="base">
              <a:buNone/>
            </a:pPr>
            <a:r>
              <a:rPr lang="sv-SE" i="0" u="sng" dirty="0">
                <a:solidFill>
                  <a:srgbClr val="080D28"/>
                </a:solidFill>
                <a:effectLst/>
                <a:highlight>
                  <a:srgbClr val="FFFFFF"/>
                </a:highlight>
                <a:hlinkClick r:id="rId3"/>
              </a:rPr>
              <a:t>Ett faktablad ”Våga fråga, lyssna och bemöta elever som kan vara utsatta för våld</a:t>
            </a:r>
            <a:r>
              <a:rPr lang="sv-SE" i="0" dirty="0">
                <a:solidFill>
                  <a:srgbClr val="080D28"/>
                </a:solidFill>
                <a:effectLst/>
                <a:highlight>
                  <a:srgbClr val="FFFFFF"/>
                </a:highlight>
              </a:rPr>
              <a:t>” (</a:t>
            </a:r>
            <a:r>
              <a:rPr lang="sv-SE" i="0" dirty="0" err="1">
                <a:solidFill>
                  <a:srgbClr val="080D28"/>
                </a:solidFill>
                <a:effectLst/>
                <a:highlight>
                  <a:srgbClr val="FFFFFF"/>
                </a:highlight>
              </a:rPr>
              <a:t>pdf</a:t>
            </a:r>
            <a:r>
              <a:rPr lang="sv-SE" i="0" dirty="0">
                <a:solidFill>
                  <a:srgbClr val="080D28"/>
                </a:solidFill>
                <a:effectLst/>
                <a:highlight>
                  <a:srgbClr val="FFFFFF"/>
                </a:highlight>
              </a:rPr>
              <a:t>)</a:t>
            </a:r>
            <a:br>
              <a:rPr lang="sv-SE" i="0" dirty="0">
                <a:solidFill>
                  <a:srgbClr val="080D28"/>
                </a:solidFill>
                <a:effectLst/>
                <a:highlight>
                  <a:srgbClr val="FFFFFF"/>
                </a:highlight>
                <a:latin typeface="Georgia" panose="02040502050405020303" pitchFamily="18" charset="0"/>
              </a:rPr>
            </a:br>
            <a:endParaRPr lang="sv-SE" i="0" dirty="0">
              <a:solidFill>
                <a:srgbClr val="080D28"/>
              </a:solidFill>
              <a:effectLst/>
              <a:highlight>
                <a:srgbClr val="FFFFFF"/>
              </a:highlight>
              <a:latin typeface="Georgia" panose="02040502050405020303" pitchFamily="18" charset="0"/>
            </a:endParaRPr>
          </a:p>
        </p:txBody>
      </p:sp>
      <p:pic>
        <p:nvPicPr>
          <p:cNvPr id="7" name="Platshållare för innehåll 6">
            <a:extLst>
              <a:ext uri="{FF2B5EF4-FFF2-40B4-BE49-F238E27FC236}">
                <a16:creationId xmlns:a16="http://schemas.microsoft.com/office/drawing/2014/main" id="{84C2ED39-A141-CC0F-9D0F-1FB881B4EE01}"/>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rot="862745">
            <a:off x="7369872" y="1813772"/>
            <a:ext cx="2537142" cy="3600000"/>
          </a:xfrm>
          <a:prstGeom prst="rect">
            <a:avLst/>
          </a:prstGeom>
          <a:ln>
            <a:noFill/>
          </a:ln>
          <a:effectLst>
            <a:outerShdw blurRad="292100" dist="139700" dir="2700000" algn="tl" rotWithShape="0">
              <a:srgbClr val="333333">
                <a:alpha val="65000"/>
              </a:srgbClr>
            </a:outerShdw>
          </a:effectLst>
        </p:spPr>
      </p:pic>
      <p:pic>
        <p:nvPicPr>
          <p:cNvPr id="6" name="Bild 5">
            <a:extLst>
              <a:ext uri="{FF2B5EF4-FFF2-40B4-BE49-F238E27FC236}">
                <a16:creationId xmlns:a16="http://schemas.microsoft.com/office/drawing/2014/main" id="{0B4A56D2-4822-4199-B610-DDEB34AFC97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638754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6E22FFD-D44F-3094-E50C-B9D6BA107897}"/>
              </a:ext>
            </a:extLst>
          </p:cNvPr>
          <p:cNvSpPr>
            <a:spLocks noGrp="1"/>
          </p:cNvSpPr>
          <p:nvPr>
            <p:ph type="title"/>
          </p:nvPr>
        </p:nvSpPr>
        <p:spPr/>
        <p:txBody>
          <a:bodyPr/>
          <a:lstStyle/>
          <a:p>
            <a:r>
              <a:rPr lang="sv-SE" dirty="0"/>
              <a:t>Få elever berättar självmant</a:t>
            </a:r>
          </a:p>
        </p:txBody>
      </p:sp>
      <p:sp>
        <p:nvSpPr>
          <p:cNvPr id="3" name="Platshållare för innehåll 2">
            <a:extLst>
              <a:ext uri="{FF2B5EF4-FFF2-40B4-BE49-F238E27FC236}">
                <a16:creationId xmlns:a16="http://schemas.microsoft.com/office/drawing/2014/main" id="{607CAC7A-8393-0628-CDDA-F963D420A4D3}"/>
              </a:ext>
            </a:extLst>
          </p:cNvPr>
          <p:cNvSpPr>
            <a:spLocks noGrp="1"/>
          </p:cNvSpPr>
          <p:nvPr>
            <p:ph idx="1"/>
          </p:nvPr>
        </p:nvSpPr>
        <p:spPr/>
        <p:txBody>
          <a:bodyPr>
            <a:normAutofit/>
          </a:bodyPr>
          <a:lstStyle/>
          <a:p>
            <a:pPr marL="0" indent="0">
              <a:buNone/>
            </a:pPr>
            <a:r>
              <a:rPr lang="sv-SE" dirty="0"/>
              <a:t>Det finnas olika anledningar till varför elever sällan berättar självmant om våld och utsatthet:</a:t>
            </a:r>
          </a:p>
          <a:p>
            <a:pPr marL="0" indent="0">
              <a:buNone/>
            </a:pPr>
            <a:endParaRPr lang="sv-SE" dirty="0"/>
          </a:p>
          <a:p>
            <a:r>
              <a:rPr lang="sv-SE" dirty="0"/>
              <a:t>Rädsla, skam och skuldkänslor</a:t>
            </a:r>
          </a:p>
          <a:p>
            <a:r>
              <a:rPr lang="sv-SE" dirty="0"/>
              <a:t>Eleven förstår inte att hen är utsatt för våld (våldet är en del av vardagen och har normaliserats för ungdomen och kanske för familjen)</a:t>
            </a:r>
          </a:p>
          <a:p>
            <a:r>
              <a:rPr lang="sv-SE" dirty="0"/>
              <a:t>Eleven saknar språk för att berätta vad hen har varit med om</a:t>
            </a:r>
          </a:p>
          <a:p>
            <a:endParaRPr lang="sv-SE" dirty="0"/>
          </a:p>
          <a:p>
            <a:pPr marL="0" indent="0">
              <a:buNone/>
            </a:pPr>
            <a:endParaRPr lang="sv-SE" dirty="0"/>
          </a:p>
          <a:p>
            <a:endParaRPr lang="sv-SE" dirty="0"/>
          </a:p>
        </p:txBody>
      </p:sp>
      <p:pic>
        <p:nvPicPr>
          <p:cNvPr id="4" name="Bild 3">
            <a:extLst>
              <a:ext uri="{FF2B5EF4-FFF2-40B4-BE49-F238E27FC236}">
                <a16:creationId xmlns:a16="http://schemas.microsoft.com/office/drawing/2014/main" id="{1F6F44BA-AA46-762E-79C0-751DD07A58E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4076652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657BB74-170C-531F-7482-A55FAADB2FEE}"/>
              </a:ext>
            </a:extLst>
          </p:cNvPr>
          <p:cNvSpPr>
            <a:spLocks noGrp="1"/>
          </p:cNvSpPr>
          <p:nvPr>
            <p:ph type="title"/>
          </p:nvPr>
        </p:nvSpPr>
        <p:spPr/>
        <p:txBody>
          <a:bodyPr/>
          <a:lstStyle/>
          <a:p>
            <a:r>
              <a:rPr lang="sv-SE" dirty="0"/>
              <a:t>Vem eleven kan berätta för</a:t>
            </a:r>
          </a:p>
        </p:txBody>
      </p:sp>
      <p:sp>
        <p:nvSpPr>
          <p:cNvPr id="3" name="Platshållare för innehåll 2">
            <a:extLst>
              <a:ext uri="{FF2B5EF4-FFF2-40B4-BE49-F238E27FC236}">
                <a16:creationId xmlns:a16="http://schemas.microsoft.com/office/drawing/2014/main" id="{F8FF3A39-6B32-941B-AE38-047F75B3FD74}"/>
              </a:ext>
            </a:extLst>
          </p:cNvPr>
          <p:cNvSpPr>
            <a:spLocks noGrp="1"/>
          </p:cNvSpPr>
          <p:nvPr>
            <p:ph idx="1"/>
          </p:nvPr>
        </p:nvSpPr>
        <p:spPr>
          <a:xfrm>
            <a:off x="838200" y="1829112"/>
            <a:ext cx="10515600" cy="4254337"/>
          </a:xfrm>
        </p:spPr>
        <p:txBody>
          <a:bodyPr>
            <a:normAutofit/>
          </a:bodyPr>
          <a:lstStyle/>
          <a:p>
            <a:pPr marL="0" indent="0">
              <a:spcBef>
                <a:spcPts val="1800"/>
              </a:spcBef>
              <a:spcAft>
                <a:spcPts val="1800"/>
              </a:spcAft>
              <a:buNone/>
            </a:pPr>
            <a:br>
              <a:rPr lang="sv-SE" dirty="0"/>
            </a:br>
            <a:r>
              <a:rPr lang="sv-SE" dirty="0"/>
              <a:t>Elever som berättar självmant vänder sig oftast  till kompisar, i andra hand till föräldrar eller syskon. </a:t>
            </a:r>
          </a:p>
          <a:p>
            <a:pPr marL="0" indent="0">
              <a:spcBef>
                <a:spcPts val="1800"/>
              </a:spcBef>
              <a:spcAft>
                <a:spcPts val="1800"/>
              </a:spcAft>
              <a:buNone/>
            </a:pPr>
            <a:r>
              <a:rPr lang="sv-SE" dirty="0"/>
              <a:t>När eleven berättar för någon utanför närmaste kretsen är det </a:t>
            </a:r>
            <a:r>
              <a:rPr lang="sv-SE" b="1" dirty="0"/>
              <a:t>personal i skolan</a:t>
            </a:r>
            <a:r>
              <a:rPr lang="sv-SE" dirty="0"/>
              <a:t> som får ta emot ungdomens förtroende.</a:t>
            </a:r>
          </a:p>
        </p:txBody>
      </p:sp>
      <p:pic>
        <p:nvPicPr>
          <p:cNvPr id="4" name="Bild 3">
            <a:extLst>
              <a:ext uri="{FF2B5EF4-FFF2-40B4-BE49-F238E27FC236}">
                <a16:creationId xmlns:a16="http://schemas.microsoft.com/office/drawing/2014/main" id="{B69A3133-3A5F-8933-1DB9-540459F0D56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2001793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73BCD61E-682F-A5C9-CFC1-A4E17D1C9AEA}"/>
              </a:ext>
            </a:extLst>
          </p:cNvPr>
          <p:cNvSpPr>
            <a:spLocks noGrp="1"/>
          </p:cNvSpPr>
          <p:nvPr>
            <p:ph type="title"/>
          </p:nvPr>
        </p:nvSpPr>
        <p:spPr/>
        <p:txBody>
          <a:bodyPr/>
          <a:lstStyle/>
          <a:p>
            <a:r>
              <a:rPr lang="sv-SE" dirty="0"/>
              <a:t>Skolundersökning om brott</a:t>
            </a:r>
          </a:p>
        </p:txBody>
      </p:sp>
      <p:pic>
        <p:nvPicPr>
          <p:cNvPr id="5" name="Platshållare för innehåll 4">
            <a:extLst>
              <a:ext uri="{FF2B5EF4-FFF2-40B4-BE49-F238E27FC236}">
                <a16:creationId xmlns:a16="http://schemas.microsoft.com/office/drawing/2014/main" id="{1343C8C6-3E8A-881D-8C9A-0D64A7DD34CC}"/>
              </a:ext>
            </a:extLst>
          </p:cNvPr>
          <p:cNvPicPr>
            <a:picLocks noGrp="1" noChangeAspect="1"/>
          </p:cNvPicPr>
          <p:nvPr>
            <p:ph sz="half" idx="1"/>
          </p:nvPr>
        </p:nvPicPr>
        <p:blipFill>
          <a:blip r:embed="rId3"/>
          <a:stretch>
            <a:fillRect/>
          </a:stretch>
        </p:blipFill>
        <p:spPr>
          <a:xfrm>
            <a:off x="5438775" y="1690692"/>
            <a:ext cx="5667375" cy="4170143"/>
          </a:xfrm>
          <a:prstGeom prst="rect">
            <a:avLst/>
          </a:prstGeom>
        </p:spPr>
      </p:pic>
      <p:sp>
        <p:nvSpPr>
          <p:cNvPr id="6" name="Platshållare för innehåll 5">
            <a:extLst>
              <a:ext uri="{FF2B5EF4-FFF2-40B4-BE49-F238E27FC236}">
                <a16:creationId xmlns:a16="http://schemas.microsoft.com/office/drawing/2014/main" id="{4C0140A5-CB0E-2FC5-7853-526605E10A89}"/>
              </a:ext>
            </a:extLst>
          </p:cNvPr>
          <p:cNvSpPr>
            <a:spLocks noGrp="1"/>
          </p:cNvSpPr>
          <p:nvPr>
            <p:ph sz="half" idx="2"/>
          </p:nvPr>
        </p:nvSpPr>
        <p:spPr>
          <a:xfrm>
            <a:off x="838200" y="1825625"/>
            <a:ext cx="3838575" cy="4254337"/>
          </a:xfrm>
        </p:spPr>
        <p:txBody>
          <a:bodyPr/>
          <a:lstStyle/>
          <a:p>
            <a:pPr marL="0" indent="0">
              <a:buNone/>
            </a:pPr>
            <a:r>
              <a:rPr lang="sv-SE" dirty="0">
                <a:hlinkClick r:id="rId4"/>
              </a:rPr>
              <a:t>Skolundersökningen om brott 2023</a:t>
            </a:r>
            <a:endParaRPr lang="sv-SE" dirty="0"/>
          </a:p>
        </p:txBody>
      </p:sp>
      <p:pic>
        <p:nvPicPr>
          <p:cNvPr id="8" name="Bild 7">
            <a:extLst>
              <a:ext uri="{FF2B5EF4-FFF2-40B4-BE49-F238E27FC236}">
                <a16:creationId xmlns:a16="http://schemas.microsoft.com/office/drawing/2014/main" id="{C13F7A00-EA8F-B049-9EDA-EFF45DF396D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791869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76499AD-3B03-8718-199C-C716241444F4}"/>
              </a:ext>
            </a:extLst>
          </p:cNvPr>
          <p:cNvSpPr>
            <a:spLocks noGrp="1"/>
          </p:cNvSpPr>
          <p:nvPr>
            <p:ph type="title"/>
          </p:nvPr>
        </p:nvSpPr>
        <p:spPr/>
        <p:txBody>
          <a:bodyPr anchor="ctr">
            <a:normAutofit/>
          </a:bodyPr>
          <a:lstStyle/>
          <a:p>
            <a:r>
              <a:rPr lang="sv-SE" dirty="0"/>
              <a:t>Ett par minuter om att våga fråga om våld</a:t>
            </a:r>
          </a:p>
        </p:txBody>
      </p:sp>
      <p:pic>
        <p:nvPicPr>
          <p:cNvPr id="7" name="Onlinemedia 6" title="Att fråga om våld">
            <a:hlinkClick r:id="" action="ppaction://media"/>
            <a:extLst>
              <a:ext uri="{FF2B5EF4-FFF2-40B4-BE49-F238E27FC236}">
                <a16:creationId xmlns:a16="http://schemas.microsoft.com/office/drawing/2014/main" id="{0CF0A631-6128-3D3C-7844-4F0F22E5CC1E}"/>
              </a:ext>
            </a:extLst>
          </p:cNvPr>
          <p:cNvPicPr>
            <a:picLocks noGrp="1" noRot="1" noChangeAspect="1"/>
          </p:cNvPicPr>
          <p:nvPr>
            <p:ph idx="1"/>
            <a:videoFile r:link="rId1"/>
          </p:nvPr>
        </p:nvPicPr>
        <p:blipFill>
          <a:blip r:embed="rId4"/>
          <a:stretch>
            <a:fillRect/>
          </a:stretch>
        </p:blipFill>
        <p:spPr>
          <a:xfrm>
            <a:off x="2320131" y="1690692"/>
            <a:ext cx="7551737" cy="4254500"/>
          </a:xfrm>
          <a:prstGeom prst="rect">
            <a:avLst/>
          </a:prstGeom>
        </p:spPr>
      </p:pic>
      <p:pic>
        <p:nvPicPr>
          <p:cNvPr id="3" name="Bild 2">
            <a:extLst>
              <a:ext uri="{FF2B5EF4-FFF2-40B4-BE49-F238E27FC236}">
                <a16:creationId xmlns:a16="http://schemas.microsoft.com/office/drawing/2014/main" id="{96512BD6-6A3F-1DAE-E585-F5888ABE54B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1905920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EE1A8B91-6A44-77E0-EBDE-BFD880ED01FF}"/>
              </a:ext>
            </a:extLst>
          </p:cNvPr>
          <p:cNvSpPr>
            <a:spLocks noGrp="1"/>
          </p:cNvSpPr>
          <p:nvPr>
            <p:ph idx="1"/>
          </p:nvPr>
        </p:nvSpPr>
        <p:spPr>
          <a:xfrm>
            <a:off x="1109419" y="1690692"/>
            <a:ext cx="5530702" cy="4254337"/>
          </a:xfrm>
        </p:spPr>
        <p:txBody>
          <a:bodyPr/>
          <a:lstStyle/>
          <a:p>
            <a:endParaRPr lang="sv-SE" dirty="0"/>
          </a:p>
          <a:p>
            <a:pPr marL="0" indent="0">
              <a:buNone/>
            </a:pPr>
            <a:r>
              <a:rPr lang="sv-SE" dirty="0">
                <a:solidFill>
                  <a:srgbClr val="080D28"/>
                </a:solidFill>
                <a:effectLst/>
                <a:ea typeface="Times New Roman" panose="02020603050405020304" pitchFamily="18" charset="0"/>
              </a:rPr>
              <a:t>När en elev berättar om oro eller rädsla för dig som arbetar i skolan så innebär det att du har fått elevens förtroende. </a:t>
            </a:r>
            <a:r>
              <a:rPr lang="sv-SE" dirty="0">
                <a:solidFill>
                  <a:srgbClr val="080D28"/>
                </a:solidFill>
                <a:ea typeface="Times New Roman" panose="02020603050405020304" pitchFamily="18" charset="0"/>
              </a:rPr>
              <a:t>Eleven</a:t>
            </a:r>
            <a:r>
              <a:rPr lang="sv-SE" dirty="0">
                <a:solidFill>
                  <a:srgbClr val="080D28"/>
                </a:solidFill>
                <a:effectLst/>
                <a:ea typeface="Times New Roman" panose="02020603050405020304" pitchFamily="18" charset="0"/>
              </a:rPr>
              <a:t> litar på och känner sig trygg med dig. </a:t>
            </a:r>
            <a:endParaRPr lang="sv-SE" dirty="0">
              <a:effectLst/>
              <a:ea typeface="Times New Roman" panose="02020603050405020304" pitchFamily="18" charset="0"/>
            </a:endParaRPr>
          </a:p>
          <a:p>
            <a:endParaRPr lang="sv-SE" dirty="0"/>
          </a:p>
        </p:txBody>
      </p:sp>
      <p:pic>
        <p:nvPicPr>
          <p:cNvPr id="5" name="Bildobjekt 4" descr="Två personer tecknade med tunna svarta linjer och akvarellfärg, där en mindre person syns framför en större person med ansiktet vänt åt sidan. Illustration.">
            <a:extLst>
              <a:ext uri="{FF2B5EF4-FFF2-40B4-BE49-F238E27FC236}">
                <a16:creationId xmlns:a16="http://schemas.microsoft.com/office/drawing/2014/main" id="{C7D779FA-8064-6353-D1F0-4763F26344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9697" y="1027910"/>
            <a:ext cx="3892671" cy="4102862"/>
          </a:xfrm>
          <a:prstGeom prst="rect">
            <a:avLst/>
          </a:prstGeom>
        </p:spPr>
      </p:pic>
      <p:pic>
        <p:nvPicPr>
          <p:cNvPr id="4" name="Bild 3">
            <a:extLst>
              <a:ext uri="{FF2B5EF4-FFF2-40B4-BE49-F238E27FC236}">
                <a16:creationId xmlns:a16="http://schemas.microsoft.com/office/drawing/2014/main" id="{C1E3EB45-4DA9-FBE9-EFBB-FC4CA7B4E80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3143483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498A25C-FA52-B977-0147-E0C7D2FA0B57}"/>
              </a:ext>
            </a:extLst>
          </p:cNvPr>
          <p:cNvSpPr>
            <a:spLocks noGrp="1"/>
          </p:cNvSpPr>
          <p:nvPr>
            <p:ph type="title"/>
          </p:nvPr>
        </p:nvSpPr>
        <p:spPr>
          <a:xfrm>
            <a:off x="838200" y="1"/>
            <a:ext cx="10515600" cy="1690692"/>
          </a:xfrm>
        </p:spPr>
        <p:txBody>
          <a:bodyPr/>
          <a:lstStyle/>
          <a:p>
            <a:r>
              <a:rPr lang="sv-SE" dirty="0"/>
              <a:t>Hur ska jag bemöta…</a:t>
            </a:r>
          </a:p>
        </p:txBody>
      </p:sp>
      <p:sp>
        <p:nvSpPr>
          <p:cNvPr id="3" name="Platshållare för innehåll 2">
            <a:extLst>
              <a:ext uri="{FF2B5EF4-FFF2-40B4-BE49-F238E27FC236}">
                <a16:creationId xmlns:a16="http://schemas.microsoft.com/office/drawing/2014/main" id="{97A6EF1D-DCE3-C4BF-4FCE-9A0D449F06DC}"/>
              </a:ext>
            </a:extLst>
          </p:cNvPr>
          <p:cNvSpPr>
            <a:spLocks noGrp="1"/>
          </p:cNvSpPr>
          <p:nvPr>
            <p:ph idx="1"/>
          </p:nvPr>
        </p:nvSpPr>
        <p:spPr>
          <a:xfrm>
            <a:off x="753034" y="1766047"/>
            <a:ext cx="10715066" cy="4997825"/>
          </a:xfrm>
        </p:spPr>
        <p:txBody>
          <a:bodyPr>
            <a:normAutofit/>
          </a:bodyPr>
          <a:lstStyle/>
          <a:p>
            <a:pPr marL="342900" indent="-342900" fontAlgn="base">
              <a:spcBef>
                <a:spcPts val="1200"/>
              </a:spcBef>
              <a:spcAft>
                <a:spcPts val="600"/>
              </a:spcAft>
              <a:buFont typeface="Symbol" panose="05050102010706020507" pitchFamily="18" charset="2"/>
              <a:buChar char=""/>
            </a:pPr>
            <a:r>
              <a:rPr lang="sv-SE" dirty="0">
                <a:solidFill>
                  <a:srgbClr val="080D28"/>
                </a:solidFill>
                <a:latin typeface="Georgia" panose="02040502050405020303" pitchFamily="18" charset="0"/>
                <a:ea typeface="Times New Roman" panose="02020603050405020304" pitchFamily="18" charset="0"/>
              </a:rPr>
              <a:t>Om du har möjlighet så försök förbereda dig och fundera på vilka frågor du vill ställa och vad du vill veta</a:t>
            </a:r>
          </a:p>
          <a:p>
            <a:pPr marL="342900" indent="-342900" fontAlgn="base">
              <a:spcBef>
                <a:spcPts val="1200"/>
              </a:spcBef>
              <a:spcAft>
                <a:spcPts val="600"/>
              </a:spcAft>
              <a:buFont typeface="Symbol" panose="05050102010706020507" pitchFamily="18" charset="2"/>
              <a:buChar char=""/>
            </a:pPr>
            <a:r>
              <a:rPr lang="sv-SE" dirty="0">
                <a:solidFill>
                  <a:srgbClr val="080D28"/>
                </a:solidFill>
                <a:latin typeface="Georgia" panose="02040502050405020303" pitchFamily="18" charset="0"/>
                <a:ea typeface="Times New Roman" panose="02020603050405020304" pitchFamily="18" charset="0"/>
              </a:rPr>
              <a:t>Försök att välja en lugn och trygg plats för eleven och att du har gott om tid</a:t>
            </a:r>
          </a:p>
          <a:p>
            <a:pPr marL="342900" indent="-342900" fontAlgn="base">
              <a:spcBef>
                <a:spcPts val="1200"/>
              </a:spcBef>
              <a:spcAft>
                <a:spcPts val="600"/>
              </a:spcAft>
              <a:buFont typeface="Symbol" panose="05050102010706020507" pitchFamily="18" charset="2"/>
              <a:buChar char=""/>
            </a:pPr>
            <a:r>
              <a:rPr lang="sv-SE" dirty="0">
                <a:solidFill>
                  <a:srgbClr val="080D28"/>
                </a:solidFill>
                <a:latin typeface="Georgia" panose="02040502050405020303" pitchFamily="18" charset="0"/>
                <a:ea typeface="Times New Roman" panose="02020603050405020304" pitchFamily="18" charset="0"/>
              </a:rPr>
              <a:t>Visa eleven att du vill lyssna och försöka hjälpa till </a:t>
            </a:r>
          </a:p>
          <a:p>
            <a:pPr marL="342900" indent="-342900" fontAlgn="base">
              <a:spcBef>
                <a:spcPts val="1200"/>
              </a:spcBef>
              <a:spcAft>
                <a:spcPts val="600"/>
              </a:spcAft>
              <a:buFont typeface="Symbol" panose="05050102010706020507" pitchFamily="18" charset="2"/>
              <a:buChar char=""/>
            </a:pPr>
            <a:r>
              <a:rPr lang="sv-SE" dirty="0">
                <a:solidFill>
                  <a:srgbClr val="080D28"/>
                </a:solidFill>
                <a:latin typeface="Georgia" panose="02040502050405020303" pitchFamily="18" charset="0"/>
                <a:ea typeface="Times New Roman" panose="02020603050405020304" pitchFamily="18" charset="0"/>
              </a:rPr>
              <a:t>Ta emot elevens berättelse och be hen beskriva sin situation</a:t>
            </a:r>
            <a:endParaRPr lang="sv-SE" dirty="0">
              <a:solidFill>
                <a:srgbClr val="080D28"/>
              </a:solidFill>
              <a:effectLst/>
              <a:latin typeface="Georgia" panose="02040502050405020303" pitchFamily="18" charset="0"/>
              <a:ea typeface="Times New Roman" panose="02020603050405020304" pitchFamily="18" charset="0"/>
            </a:endParaRPr>
          </a:p>
          <a:p>
            <a:pPr marL="342900" lvl="0" indent="-342900" fontAlgn="base">
              <a:spcBef>
                <a:spcPts val="1200"/>
              </a:spcBef>
              <a:spcAft>
                <a:spcPts val="600"/>
              </a:spcAft>
              <a:buFont typeface="Symbol" panose="05050102010706020507" pitchFamily="18" charset="2"/>
              <a:buChar char=""/>
            </a:pPr>
            <a:r>
              <a:rPr lang="sv-SE" dirty="0">
                <a:solidFill>
                  <a:srgbClr val="080D28"/>
                </a:solidFill>
                <a:effectLst/>
                <a:latin typeface="Georgia" panose="02040502050405020303" pitchFamily="18" charset="0"/>
                <a:ea typeface="Times New Roman" panose="02020603050405020304" pitchFamily="18" charset="0"/>
              </a:rPr>
              <a:t>Ge </a:t>
            </a:r>
            <a:r>
              <a:rPr lang="sv-SE" dirty="0">
                <a:solidFill>
                  <a:srgbClr val="080D28"/>
                </a:solidFill>
                <a:latin typeface="Georgia" panose="02040502050405020303" pitchFamily="18" charset="0"/>
                <a:ea typeface="Times New Roman" panose="02020603050405020304" pitchFamily="18" charset="0"/>
              </a:rPr>
              <a:t>elevens</a:t>
            </a:r>
            <a:r>
              <a:rPr lang="sv-SE" dirty="0">
                <a:solidFill>
                  <a:srgbClr val="080D28"/>
                </a:solidFill>
                <a:effectLst/>
                <a:latin typeface="Georgia" panose="02040502050405020303" pitchFamily="18" charset="0"/>
                <a:ea typeface="Times New Roman" panose="02020603050405020304" pitchFamily="18" charset="0"/>
              </a:rPr>
              <a:t> bekräftelse på att du har hört hens berättelse. Du kan gärna återge vad eleven berättat; både för att bekräfta hen upplevelse, men också för att säkerställa att du förstått och tolkat situationen på rätt sätt.  </a:t>
            </a:r>
            <a:endParaRPr lang="sv-SE" dirty="0">
              <a:solidFill>
                <a:srgbClr val="080D28"/>
              </a:solidFill>
              <a:latin typeface="Georgia" panose="02040502050405020303" pitchFamily="18" charset="0"/>
              <a:ea typeface="Times New Roman" panose="02020603050405020304" pitchFamily="18" charset="0"/>
            </a:endParaRPr>
          </a:p>
        </p:txBody>
      </p:sp>
      <p:pic>
        <p:nvPicPr>
          <p:cNvPr id="4" name="Bild 3">
            <a:extLst>
              <a:ext uri="{FF2B5EF4-FFF2-40B4-BE49-F238E27FC236}">
                <a16:creationId xmlns:a16="http://schemas.microsoft.com/office/drawing/2014/main" id="{5BBB9F44-572B-40EA-3D61-3A61461A072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2903276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C3EC9A-818B-5346-5A82-D656F7857392}"/>
              </a:ext>
            </a:extLst>
          </p:cNvPr>
          <p:cNvSpPr>
            <a:spLocks noGrp="1"/>
          </p:cNvSpPr>
          <p:nvPr>
            <p:ph type="title"/>
          </p:nvPr>
        </p:nvSpPr>
        <p:spPr/>
        <p:txBody>
          <a:bodyPr/>
          <a:lstStyle/>
          <a:p>
            <a:r>
              <a:rPr lang="sv-SE" dirty="0"/>
              <a:t>…och vad ska jag fråga en elev om våld?</a:t>
            </a:r>
          </a:p>
        </p:txBody>
      </p:sp>
      <p:sp>
        <p:nvSpPr>
          <p:cNvPr id="3" name="Platshållare för innehåll 2">
            <a:extLst>
              <a:ext uri="{FF2B5EF4-FFF2-40B4-BE49-F238E27FC236}">
                <a16:creationId xmlns:a16="http://schemas.microsoft.com/office/drawing/2014/main" id="{823CC08E-A807-BDC1-9315-5CAC0BB71200}"/>
              </a:ext>
            </a:extLst>
          </p:cNvPr>
          <p:cNvSpPr>
            <a:spLocks noGrp="1"/>
          </p:cNvSpPr>
          <p:nvPr>
            <p:ph idx="1"/>
          </p:nvPr>
        </p:nvSpPr>
        <p:spPr>
          <a:xfrm>
            <a:off x="838200" y="1825626"/>
            <a:ext cx="9563100" cy="4254337"/>
          </a:xfrm>
        </p:spPr>
        <p:txBody>
          <a:bodyPr>
            <a:normAutofit lnSpcReduction="10000"/>
          </a:bodyPr>
          <a:lstStyle/>
          <a:p>
            <a:pPr marL="342900" lvl="0" indent="-342900" fontAlgn="base">
              <a:lnSpc>
                <a:spcPct val="150000"/>
              </a:lnSpc>
              <a:spcBef>
                <a:spcPts val="600"/>
              </a:spcBef>
              <a:spcAft>
                <a:spcPts val="600"/>
              </a:spcAft>
              <a:buFont typeface="Symbol" panose="05050102010706020507" pitchFamily="18" charset="2"/>
              <a:buChar char=""/>
            </a:pPr>
            <a:r>
              <a:rPr lang="sv-SE" dirty="0">
                <a:solidFill>
                  <a:srgbClr val="080D28"/>
                </a:solidFill>
                <a:latin typeface="Georgia" panose="02040502050405020303" pitchFamily="18" charset="0"/>
              </a:rPr>
              <a:t>Ställ öppna frågor för att försöka förstå vad hen är utsatt för. </a:t>
            </a:r>
            <a:r>
              <a:rPr lang="sv-SE" b="1" dirty="0">
                <a:solidFill>
                  <a:srgbClr val="080D28"/>
                </a:solidFill>
                <a:latin typeface="Georgia" panose="02040502050405020303" pitchFamily="18" charset="0"/>
              </a:rPr>
              <a:t>Öppna frågor </a:t>
            </a:r>
            <a:r>
              <a:rPr lang="sv-SE" dirty="0">
                <a:solidFill>
                  <a:srgbClr val="080D28"/>
                </a:solidFill>
                <a:latin typeface="Georgia" panose="02040502050405020303" pitchFamily="18" charset="0"/>
              </a:rPr>
              <a:t>har inga givna svar som ja eller nej utan är till för att locka fram mer information. Exempel på öppna frågor är: ”Varför är du ledsen?” eller ”Berätta vad som har hänt.”</a:t>
            </a:r>
          </a:p>
          <a:p>
            <a:pPr marL="342900" lvl="0" indent="-342900" fontAlgn="base">
              <a:lnSpc>
                <a:spcPct val="150000"/>
              </a:lnSpc>
              <a:spcBef>
                <a:spcPts val="600"/>
              </a:spcBef>
              <a:spcAft>
                <a:spcPts val="600"/>
              </a:spcAft>
              <a:buFont typeface="Symbol" panose="05050102010706020507" pitchFamily="18" charset="2"/>
              <a:buChar char=""/>
            </a:pPr>
            <a:r>
              <a:rPr lang="sv-SE" dirty="0">
                <a:solidFill>
                  <a:srgbClr val="080D28"/>
                </a:solidFill>
                <a:latin typeface="Georgia" panose="02040502050405020303" pitchFamily="18" charset="0"/>
              </a:rPr>
              <a:t>Fråga inte om detaljer. Du kan fråga om </a:t>
            </a:r>
            <a:r>
              <a:rPr lang="sv-SE" b="1" dirty="0">
                <a:solidFill>
                  <a:srgbClr val="080D28"/>
                </a:solidFill>
                <a:latin typeface="Georgia" panose="02040502050405020303" pitchFamily="18" charset="0"/>
              </a:rPr>
              <a:t>var</a:t>
            </a:r>
            <a:r>
              <a:rPr lang="sv-SE" dirty="0">
                <a:solidFill>
                  <a:srgbClr val="080D28"/>
                </a:solidFill>
                <a:latin typeface="Georgia" panose="02040502050405020303" pitchFamily="18" charset="0"/>
              </a:rPr>
              <a:t>, </a:t>
            </a:r>
            <a:r>
              <a:rPr lang="sv-SE" b="1" dirty="0">
                <a:solidFill>
                  <a:srgbClr val="080D28"/>
                </a:solidFill>
                <a:latin typeface="Georgia" panose="02040502050405020303" pitchFamily="18" charset="0"/>
              </a:rPr>
              <a:t>när</a:t>
            </a:r>
            <a:r>
              <a:rPr lang="sv-SE" dirty="0">
                <a:solidFill>
                  <a:srgbClr val="080D28"/>
                </a:solidFill>
                <a:latin typeface="Georgia" panose="02040502050405020303" pitchFamily="18" charset="0"/>
              </a:rPr>
              <a:t> och </a:t>
            </a:r>
            <a:r>
              <a:rPr lang="sv-SE" b="1" dirty="0">
                <a:solidFill>
                  <a:srgbClr val="080D28"/>
                </a:solidFill>
                <a:latin typeface="Georgia" panose="02040502050405020303" pitchFamily="18" charset="0"/>
              </a:rPr>
              <a:t>vem</a:t>
            </a:r>
            <a:r>
              <a:rPr lang="sv-SE" dirty="0">
                <a:solidFill>
                  <a:srgbClr val="080D28"/>
                </a:solidFill>
                <a:latin typeface="Georgia" panose="02040502050405020303" pitchFamily="18" charset="0"/>
              </a:rPr>
              <a:t> som har utsatt barnet.</a:t>
            </a:r>
          </a:p>
          <a:p>
            <a:pPr marL="342900" lvl="0" indent="-342900" fontAlgn="base">
              <a:lnSpc>
                <a:spcPct val="150000"/>
              </a:lnSpc>
              <a:spcBef>
                <a:spcPts val="600"/>
              </a:spcBef>
              <a:spcAft>
                <a:spcPts val="600"/>
              </a:spcAft>
              <a:buFont typeface="Symbol" panose="05050102010706020507" pitchFamily="18" charset="2"/>
              <a:buChar char=""/>
            </a:pPr>
            <a:r>
              <a:rPr lang="sv-SE" dirty="0">
                <a:solidFill>
                  <a:srgbClr val="080D28"/>
                </a:solidFill>
                <a:latin typeface="Georgia" panose="02040502050405020303" pitchFamily="18" charset="0"/>
              </a:rPr>
              <a:t>Anpassa frågorna efter ålder, kognitiv utveckling och språk.</a:t>
            </a:r>
          </a:p>
          <a:p>
            <a:endParaRPr lang="sv-SE" dirty="0"/>
          </a:p>
        </p:txBody>
      </p:sp>
      <p:pic>
        <p:nvPicPr>
          <p:cNvPr id="5" name="Bild 4">
            <a:extLst>
              <a:ext uri="{FF2B5EF4-FFF2-40B4-BE49-F238E27FC236}">
                <a16:creationId xmlns:a16="http://schemas.microsoft.com/office/drawing/2014/main" id="{CFB20848-60C4-0350-CE77-8E702A4977F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3580595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C941059-C59F-EDCC-AD61-D3EB05FB44B9}"/>
              </a:ext>
            </a:extLst>
          </p:cNvPr>
          <p:cNvSpPr>
            <a:spLocks noGrp="1"/>
          </p:cNvSpPr>
          <p:nvPr>
            <p:ph type="title"/>
          </p:nvPr>
        </p:nvSpPr>
        <p:spPr>
          <a:xfrm>
            <a:off x="838200" y="365129"/>
            <a:ext cx="10515600" cy="1460497"/>
          </a:xfrm>
        </p:spPr>
        <p:txBody>
          <a:bodyPr/>
          <a:lstStyle/>
          <a:p>
            <a:r>
              <a:rPr lang="sv-SE" dirty="0"/>
              <a:t>Bra att tänka på innan och under mötet med eleven</a:t>
            </a:r>
          </a:p>
        </p:txBody>
      </p:sp>
      <p:sp>
        <p:nvSpPr>
          <p:cNvPr id="3" name="Platshållare för innehåll 2">
            <a:extLst>
              <a:ext uri="{FF2B5EF4-FFF2-40B4-BE49-F238E27FC236}">
                <a16:creationId xmlns:a16="http://schemas.microsoft.com/office/drawing/2014/main" id="{B9500DE7-2242-81E8-2901-9578DCF47DF2}"/>
              </a:ext>
            </a:extLst>
          </p:cNvPr>
          <p:cNvSpPr>
            <a:spLocks noGrp="1"/>
          </p:cNvSpPr>
          <p:nvPr>
            <p:ph idx="1"/>
          </p:nvPr>
        </p:nvSpPr>
        <p:spPr>
          <a:xfrm>
            <a:off x="838200" y="2187388"/>
            <a:ext cx="10515600" cy="3708587"/>
          </a:xfrm>
        </p:spPr>
        <p:txBody>
          <a:bodyPr/>
          <a:lstStyle/>
          <a:p>
            <a:pPr marL="0" indent="0">
              <a:spcBef>
                <a:spcPts val="1800"/>
              </a:spcBef>
              <a:spcAft>
                <a:spcPts val="1800"/>
              </a:spcAft>
              <a:buNone/>
            </a:pPr>
            <a:r>
              <a:rPr lang="sv-SE" dirty="0"/>
              <a:t>Fundera på vad som är relevant och vad du behöver veta för att eventuellt kunna gå vidare med anmälan till socialtjänsten och om eleven eventuellt behöver omgående skydd. Du behöver inte ta reda på om barnets berättelse stämmer, det räcker med en misstanke om att barnet far illa för att anmäla.</a:t>
            </a:r>
          </a:p>
          <a:p>
            <a:pPr marL="0" indent="0">
              <a:spcBef>
                <a:spcPts val="1800"/>
              </a:spcBef>
              <a:spcAft>
                <a:spcPts val="1800"/>
              </a:spcAft>
              <a:buNone/>
            </a:pPr>
            <a:r>
              <a:rPr lang="sv-SE" dirty="0"/>
              <a:t>Eleven du möter behöver förstå att du kan behöva bryta ett förtroende och föra informationen vidare, för att hen ska få rätt hjälp.</a:t>
            </a:r>
          </a:p>
          <a:p>
            <a:pPr marL="0" indent="0">
              <a:buNone/>
            </a:pPr>
            <a:endParaRPr lang="sv-SE" dirty="0"/>
          </a:p>
          <a:p>
            <a:endParaRPr lang="sv-SE" dirty="0"/>
          </a:p>
        </p:txBody>
      </p:sp>
      <p:pic>
        <p:nvPicPr>
          <p:cNvPr id="5" name="Bild 4">
            <a:extLst>
              <a:ext uri="{FF2B5EF4-FFF2-40B4-BE49-F238E27FC236}">
                <a16:creationId xmlns:a16="http://schemas.microsoft.com/office/drawing/2014/main" id="{F9C04DEA-947D-92B3-89BD-6308F5F19CE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2632172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96B6FAF6-1366-AE55-95AC-20EE476D0375}"/>
              </a:ext>
            </a:extLst>
          </p:cNvPr>
          <p:cNvSpPr>
            <a:spLocks noGrp="1"/>
          </p:cNvSpPr>
          <p:nvPr>
            <p:ph type="title"/>
          </p:nvPr>
        </p:nvSpPr>
        <p:spPr/>
        <p:txBody>
          <a:bodyPr/>
          <a:lstStyle/>
          <a:p>
            <a:r>
              <a:rPr lang="sv-SE" dirty="0"/>
              <a:t>Att dokumentera är att visa omsorg</a:t>
            </a:r>
          </a:p>
        </p:txBody>
      </p:sp>
      <p:pic>
        <p:nvPicPr>
          <p:cNvPr id="9" name="Onlinemedia 8" title="Att dokumentera är att visa omsorg.mp4">
            <a:hlinkClick r:id="" action="ppaction://media"/>
            <a:extLst>
              <a:ext uri="{FF2B5EF4-FFF2-40B4-BE49-F238E27FC236}">
                <a16:creationId xmlns:a16="http://schemas.microsoft.com/office/drawing/2014/main" id="{0AA9A324-C74B-A9BC-CF10-6BDFF0A9F3D4}"/>
              </a:ext>
            </a:extLst>
          </p:cNvPr>
          <p:cNvPicPr>
            <a:picLocks noGrp="1" noRot="1" noChangeAspect="1"/>
          </p:cNvPicPr>
          <p:nvPr>
            <p:ph idx="1"/>
            <a:videoFile r:link="rId1"/>
          </p:nvPr>
        </p:nvPicPr>
        <p:blipFill>
          <a:blip r:embed="rId4"/>
          <a:stretch>
            <a:fillRect/>
          </a:stretch>
        </p:blipFill>
        <p:spPr>
          <a:xfrm>
            <a:off x="2320131" y="1690692"/>
            <a:ext cx="7551737" cy="4254500"/>
          </a:xfrm>
          <a:prstGeom prst="rect">
            <a:avLst/>
          </a:prstGeom>
        </p:spPr>
      </p:pic>
      <p:pic>
        <p:nvPicPr>
          <p:cNvPr id="2" name="Bild 1">
            <a:extLst>
              <a:ext uri="{FF2B5EF4-FFF2-40B4-BE49-F238E27FC236}">
                <a16:creationId xmlns:a16="http://schemas.microsoft.com/office/drawing/2014/main" id="{34A1116C-D45F-7E1D-BEC2-E175E2961E8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3785889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8921F55-CF00-0F82-CCA9-6059938BC41B}"/>
              </a:ext>
            </a:extLst>
          </p:cNvPr>
          <p:cNvSpPr>
            <a:spLocks noGrp="1"/>
          </p:cNvSpPr>
          <p:nvPr>
            <p:ph type="title"/>
          </p:nvPr>
        </p:nvSpPr>
        <p:spPr/>
        <p:txBody>
          <a:bodyPr/>
          <a:lstStyle/>
          <a:p>
            <a:endParaRPr lang="sv-SE" dirty="0"/>
          </a:p>
        </p:txBody>
      </p:sp>
      <p:sp>
        <p:nvSpPr>
          <p:cNvPr id="3" name="Platshållare för innehåll 2">
            <a:extLst>
              <a:ext uri="{FF2B5EF4-FFF2-40B4-BE49-F238E27FC236}">
                <a16:creationId xmlns:a16="http://schemas.microsoft.com/office/drawing/2014/main" id="{A10F5713-3D32-C0AB-49DF-A111C134E5E5}"/>
              </a:ext>
            </a:extLst>
          </p:cNvPr>
          <p:cNvSpPr>
            <a:spLocks noGrp="1"/>
          </p:cNvSpPr>
          <p:nvPr>
            <p:ph sz="half" idx="1"/>
          </p:nvPr>
        </p:nvSpPr>
        <p:spPr/>
        <p:txBody>
          <a:bodyPr/>
          <a:lstStyle/>
          <a:p>
            <a:pPr marL="0" indent="0">
              <a:buNone/>
            </a:pPr>
            <a:endParaRPr lang="sv-SE" sz="2800" dirty="0"/>
          </a:p>
          <a:p>
            <a:pPr marL="0" indent="0">
              <a:buNone/>
            </a:pPr>
            <a:r>
              <a:rPr lang="sv-SE" sz="2800" dirty="0"/>
              <a:t>Hur följer ni upp ett samtal om våld med ett elev på din skola?</a:t>
            </a:r>
            <a:endParaRPr lang="sv-SE" dirty="0"/>
          </a:p>
        </p:txBody>
      </p:sp>
      <p:pic>
        <p:nvPicPr>
          <p:cNvPr id="8" name="Platshållare för innehåll 7" descr="Person med rödbrunt hår och mörkgrön tröja, med händerna framför magen, tecknad med tunna svarta linjer och akvarellfärg. Illustration.">
            <a:extLst>
              <a:ext uri="{FF2B5EF4-FFF2-40B4-BE49-F238E27FC236}">
                <a16:creationId xmlns:a16="http://schemas.microsoft.com/office/drawing/2014/main" id="{61A4AE92-D813-428F-56B1-962A7FCE04D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948417" y="1825625"/>
            <a:ext cx="3443358" cy="4036676"/>
          </a:xfrm>
          <a:prstGeom prst="rect">
            <a:avLst/>
          </a:prstGeom>
        </p:spPr>
      </p:pic>
      <p:pic>
        <p:nvPicPr>
          <p:cNvPr id="4" name="Bild 3">
            <a:extLst>
              <a:ext uri="{FF2B5EF4-FFF2-40B4-BE49-F238E27FC236}">
                <a16:creationId xmlns:a16="http://schemas.microsoft.com/office/drawing/2014/main" id="{96EFD16A-5EE8-DF4B-08A1-6A64887AE3F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956497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204326B-EEDC-B5E2-55FA-A5E25A9902EA}"/>
              </a:ext>
            </a:extLst>
          </p:cNvPr>
          <p:cNvSpPr>
            <a:spLocks noGrp="1"/>
          </p:cNvSpPr>
          <p:nvPr>
            <p:ph type="title"/>
          </p:nvPr>
        </p:nvSpPr>
        <p:spPr/>
        <p:txBody>
          <a:bodyPr/>
          <a:lstStyle/>
          <a:p>
            <a:r>
              <a:rPr lang="sv-SE" dirty="0"/>
              <a:t>Dags för rollspel!</a:t>
            </a:r>
          </a:p>
        </p:txBody>
      </p:sp>
      <p:pic>
        <p:nvPicPr>
          <p:cNvPr id="3" name="Bild 2">
            <a:extLst>
              <a:ext uri="{FF2B5EF4-FFF2-40B4-BE49-F238E27FC236}">
                <a16:creationId xmlns:a16="http://schemas.microsoft.com/office/drawing/2014/main" id="{6E58F0FD-F90A-6158-C5C9-3A04A1ECE6A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9790" y="6221870"/>
            <a:ext cx="1744980" cy="542002"/>
          </a:xfrm>
          <a:prstGeom prst="rect">
            <a:avLst/>
          </a:prstGeom>
        </p:spPr>
      </p:pic>
      <p:pic>
        <p:nvPicPr>
          <p:cNvPr id="11" name="Onlinemedia 10" title="Filmen om Liam">
            <a:hlinkClick r:id="" action="ppaction://media"/>
            <a:extLst>
              <a:ext uri="{FF2B5EF4-FFF2-40B4-BE49-F238E27FC236}">
                <a16:creationId xmlns:a16="http://schemas.microsoft.com/office/drawing/2014/main" id="{7D2A513B-4699-E1EC-53E4-CBBA9EEADFCF}"/>
              </a:ext>
            </a:extLst>
          </p:cNvPr>
          <p:cNvPicPr>
            <a:picLocks noGrp="1" noRot="1" noChangeAspect="1"/>
          </p:cNvPicPr>
          <p:nvPr>
            <p:ph idx="1"/>
            <a:videoFile r:link="rId1"/>
          </p:nvPr>
        </p:nvPicPr>
        <p:blipFill>
          <a:blip r:embed="rId6"/>
          <a:stretch>
            <a:fillRect/>
          </a:stretch>
        </p:blipFill>
        <p:spPr>
          <a:xfrm>
            <a:off x="2320131" y="1690692"/>
            <a:ext cx="7551737" cy="4254500"/>
          </a:xfrm>
          <a:prstGeom prst="rect">
            <a:avLst/>
          </a:prstGeom>
        </p:spPr>
      </p:pic>
      <p:pic>
        <p:nvPicPr>
          <p:cNvPr id="13" name="Bild 12" descr="Stäng med hel fyllning">
            <a:extLst>
              <a:ext uri="{FF2B5EF4-FFF2-40B4-BE49-F238E27FC236}">
                <a16:creationId xmlns:a16="http://schemas.microsoft.com/office/drawing/2014/main" id="{52B8E189-9D48-0678-A135-E63E5BA3DA4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638800" y="2971800"/>
            <a:ext cx="914400" cy="914400"/>
          </a:xfrm>
          <a:prstGeom prst="rect">
            <a:avLst/>
          </a:prstGeom>
        </p:spPr>
      </p:pic>
      <p:pic>
        <p:nvPicPr>
          <p:cNvPr id="6" name="Bildobjekt 5">
            <a:extLst>
              <a:ext uri="{FF2B5EF4-FFF2-40B4-BE49-F238E27FC236}">
                <a16:creationId xmlns:a16="http://schemas.microsoft.com/office/drawing/2014/main" id="{40B8DBF9-871C-AEC8-5B8E-E10C9503971D}"/>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rot="689399">
            <a:off x="8439204" y="1266589"/>
            <a:ext cx="2314769" cy="328927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54227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extLst>
    <p:ext uri="{6950BFC3-D8DA-4A85-94F7-54DA5524770B}">
      <p188:commentRel xmlns:p188="http://schemas.microsoft.com/office/powerpoint/2018/8/main" r:id="rId4"/>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1224F10-0BA3-E917-ED6A-997809111A9E}"/>
              </a:ext>
            </a:extLst>
          </p:cNvPr>
          <p:cNvSpPr>
            <a:spLocks noGrp="1"/>
          </p:cNvSpPr>
          <p:nvPr>
            <p:ph type="title"/>
          </p:nvPr>
        </p:nvSpPr>
        <p:spPr/>
        <p:txBody>
          <a:bodyPr/>
          <a:lstStyle/>
          <a:p>
            <a:r>
              <a:rPr lang="sv-SE" dirty="0"/>
              <a:t>Diskutera</a:t>
            </a:r>
          </a:p>
        </p:txBody>
      </p:sp>
      <p:sp>
        <p:nvSpPr>
          <p:cNvPr id="3" name="Platshållare för innehåll 2">
            <a:extLst>
              <a:ext uri="{FF2B5EF4-FFF2-40B4-BE49-F238E27FC236}">
                <a16:creationId xmlns:a16="http://schemas.microsoft.com/office/drawing/2014/main" id="{9EA06BE8-2080-F031-7858-7EED719B5417}"/>
              </a:ext>
            </a:extLst>
          </p:cNvPr>
          <p:cNvSpPr>
            <a:spLocks noGrp="1"/>
          </p:cNvSpPr>
          <p:nvPr>
            <p:ph idx="1"/>
          </p:nvPr>
        </p:nvSpPr>
        <p:spPr>
          <a:xfrm>
            <a:off x="838200" y="1825626"/>
            <a:ext cx="7067550" cy="4254337"/>
          </a:xfrm>
        </p:spPr>
        <p:txBody>
          <a:bodyPr>
            <a:normAutofit/>
          </a:bodyPr>
          <a:lstStyle/>
          <a:p>
            <a:r>
              <a:rPr lang="sv-SE" dirty="0"/>
              <a:t>Tror ni att en elev på er skola skulle våga berätta för någon av er?</a:t>
            </a:r>
          </a:p>
          <a:p>
            <a:r>
              <a:rPr lang="sv-SE" dirty="0">
                <a:solidFill>
                  <a:srgbClr val="000000"/>
                </a:solidFill>
                <a:effectLst/>
                <a:ea typeface="Times New Roman" panose="02020603050405020304" pitchFamily="18" charset="0"/>
                <a:cs typeface="Times New Roman" panose="02020603050405020304" pitchFamily="18" charset="0"/>
              </a:rPr>
              <a:t>Vad gör ni på er skola för att skapa ett klimat där elever vågar berätta om något inte känns bra?</a:t>
            </a:r>
          </a:p>
          <a:p>
            <a:r>
              <a:rPr lang="sv-SE" dirty="0">
                <a:solidFill>
                  <a:srgbClr val="000000"/>
                </a:solidFill>
                <a:ea typeface="Times New Roman" panose="02020603050405020304" pitchFamily="18" charset="0"/>
                <a:cs typeface="Times New Roman" panose="02020603050405020304" pitchFamily="18" charset="0"/>
              </a:rPr>
              <a:t>Känner ni er trygga och har kunskap om att bemöta och fråga en elev om våld?</a:t>
            </a:r>
            <a:endParaRPr lang="sv-SE" dirty="0">
              <a:solidFill>
                <a:srgbClr val="000000"/>
              </a:solidFill>
              <a:effectLst/>
              <a:ea typeface="Times New Roman" panose="02020603050405020304" pitchFamily="18" charset="0"/>
              <a:cs typeface="Times New Roman" panose="02020603050405020304" pitchFamily="18" charset="0"/>
            </a:endParaRPr>
          </a:p>
          <a:p>
            <a:r>
              <a:rPr lang="sv-SE" dirty="0">
                <a:effectLst/>
                <a:ea typeface="Calibri" panose="020F0502020204030204" pitchFamily="34" charset="0"/>
                <a:cs typeface="Times New Roman" panose="02020603050405020304" pitchFamily="18" charset="0"/>
              </a:rPr>
              <a:t>Vad har ni för råd att ge till era kollegor för att hjälpa en elev att berätta?</a:t>
            </a:r>
          </a:p>
          <a:p>
            <a:pPr>
              <a:lnSpc>
                <a:spcPct val="115000"/>
              </a:lnSpc>
              <a:spcAft>
                <a:spcPts val="800"/>
              </a:spcAft>
            </a:pPr>
            <a:r>
              <a:rPr lang="sv-SE" dirty="0">
                <a:ea typeface="Calibri" panose="020F0502020204030204" pitchFamily="34" charset="0"/>
                <a:cs typeface="Times New Roman" panose="02020603050405020304" pitchFamily="18" charset="0"/>
              </a:rPr>
              <a:t>Andra frågor…</a:t>
            </a:r>
            <a:endParaRPr lang="sv-SE" dirty="0">
              <a:effectLst/>
              <a:ea typeface="Calibri" panose="020F0502020204030204" pitchFamily="34" charset="0"/>
              <a:cs typeface="Times New Roman" panose="02020603050405020304" pitchFamily="18" charset="0"/>
            </a:endParaRPr>
          </a:p>
          <a:p>
            <a:pPr>
              <a:lnSpc>
                <a:spcPct val="115000"/>
              </a:lnSpc>
              <a:spcAft>
                <a:spcPts val="800"/>
              </a:spcAft>
            </a:pP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sv-SE" dirty="0"/>
          </a:p>
        </p:txBody>
      </p:sp>
      <p:pic>
        <p:nvPicPr>
          <p:cNvPr id="5" name="Bildobjekt 4" descr="Halvt ansikte tecknat med tunna svarta linjer. Den högra delen av ansiktet täcks av ett abstrakt akvarellfält i blått och grönt. Illustration.">
            <a:extLst>
              <a:ext uri="{FF2B5EF4-FFF2-40B4-BE49-F238E27FC236}">
                <a16:creationId xmlns:a16="http://schemas.microsoft.com/office/drawing/2014/main" id="{1D0C14A0-AA38-5D1F-6B6D-7B52424C24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8085" y="1626106"/>
            <a:ext cx="3641407" cy="3605788"/>
          </a:xfrm>
          <a:prstGeom prst="rect">
            <a:avLst/>
          </a:prstGeom>
        </p:spPr>
      </p:pic>
      <p:pic>
        <p:nvPicPr>
          <p:cNvPr id="4" name="Bild 3">
            <a:extLst>
              <a:ext uri="{FF2B5EF4-FFF2-40B4-BE49-F238E27FC236}">
                <a16:creationId xmlns:a16="http://schemas.microsoft.com/office/drawing/2014/main" id="{FF44C9F7-4910-35CC-4206-8EF0AAF7DCC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8958525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3AA3B86-F4A8-3983-A5F9-32A31CBF5AC9}"/>
              </a:ext>
            </a:extLst>
          </p:cNvPr>
          <p:cNvSpPr>
            <a:spLocks noGrp="1"/>
          </p:cNvSpPr>
          <p:nvPr>
            <p:ph type="title"/>
          </p:nvPr>
        </p:nvSpPr>
        <p:spPr/>
        <p:txBody>
          <a:bodyPr/>
          <a:lstStyle/>
          <a:p>
            <a:r>
              <a:rPr lang="sv-SE" dirty="0"/>
              <a:t>Sammanfatta och utvärdera träffen</a:t>
            </a:r>
          </a:p>
        </p:txBody>
      </p:sp>
      <p:sp>
        <p:nvSpPr>
          <p:cNvPr id="3" name="Platshållare för innehåll 2">
            <a:extLst>
              <a:ext uri="{FF2B5EF4-FFF2-40B4-BE49-F238E27FC236}">
                <a16:creationId xmlns:a16="http://schemas.microsoft.com/office/drawing/2014/main" id="{556B4598-080C-5208-FEE5-AB64047BC016}"/>
              </a:ext>
            </a:extLst>
          </p:cNvPr>
          <p:cNvSpPr>
            <a:spLocks noGrp="1"/>
          </p:cNvSpPr>
          <p:nvPr>
            <p:ph idx="1"/>
          </p:nvPr>
        </p:nvSpPr>
        <p:spPr>
          <a:xfrm>
            <a:off x="838200" y="1825626"/>
            <a:ext cx="6583326" cy="4254337"/>
          </a:xfrm>
        </p:spPr>
        <p:txBody>
          <a:bodyPr>
            <a:normAutofit/>
          </a:bodyPr>
          <a:lstStyle/>
          <a:p>
            <a:pPr marL="342900" lvl="0" indent="-342900">
              <a:lnSpc>
                <a:spcPct val="107000"/>
              </a:lnSpc>
              <a:buFont typeface="Symbol" panose="05050102010706020507" pitchFamily="18" charset="2"/>
              <a:buChar char=""/>
            </a:pPr>
            <a:r>
              <a:rPr lang="sv-SE" sz="2000" dirty="0">
                <a:effectLst/>
                <a:ea typeface="Calibri" panose="020F0502020204030204" pitchFamily="34" charset="0"/>
                <a:cs typeface="Times New Roman" panose="02020603050405020304" pitchFamily="18" charset="0"/>
              </a:rPr>
              <a:t>Vad har varit bra?</a:t>
            </a:r>
          </a:p>
          <a:p>
            <a:pPr marL="342900" lvl="0" indent="-342900">
              <a:lnSpc>
                <a:spcPct val="107000"/>
              </a:lnSpc>
              <a:buFont typeface="Symbol" panose="05050102010706020507" pitchFamily="18" charset="2"/>
              <a:buChar char=""/>
            </a:pPr>
            <a:r>
              <a:rPr lang="sv-SE" sz="2000" dirty="0">
                <a:effectLst/>
                <a:ea typeface="Calibri" panose="020F0502020204030204" pitchFamily="34" charset="0"/>
                <a:cs typeface="Times New Roman" panose="02020603050405020304" pitchFamily="18" charset="0"/>
              </a:rPr>
              <a:t>Vad har du lärt dig och vad tar du med dig? </a:t>
            </a:r>
          </a:p>
          <a:p>
            <a:pPr marL="342900" lvl="0" indent="-342900">
              <a:lnSpc>
                <a:spcPct val="107000"/>
              </a:lnSpc>
              <a:buFont typeface="Symbol" panose="05050102010706020507" pitchFamily="18" charset="2"/>
              <a:buChar char=""/>
            </a:pPr>
            <a:r>
              <a:rPr lang="sv-SE" sz="2000" dirty="0">
                <a:effectLst/>
                <a:ea typeface="Calibri" panose="020F0502020204030204" pitchFamily="34" charset="0"/>
                <a:cs typeface="Times New Roman" panose="02020603050405020304" pitchFamily="18" charset="0"/>
              </a:rPr>
              <a:t>Är det något som du skulle vilja veta mer om? </a:t>
            </a:r>
          </a:p>
          <a:p>
            <a:pPr marL="342900" lvl="0" indent="-342900">
              <a:lnSpc>
                <a:spcPct val="107000"/>
              </a:lnSpc>
              <a:buFont typeface="Symbol" panose="05050102010706020507" pitchFamily="18" charset="2"/>
              <a:buChar char=""/>
            </a:pPr>
            <a:r>
              <a:rPr lang="sv-SE" sz="2000" dirty="0">
                <a:effectLst/>
                <a:ea typeface="Calibri" panose="020F0502020204030204" pitchFamily="34" charset="0"/>
                <a:cs typeface="Times New Roman" panose="02020603050405020304" pitchFamily="18" charset="0"/>
              </a:rPr>
              <a:t>Var det något som inte kändes så viktigt att lära dig?</a:t>
            </a:r>
          </a:p>
          <a:p>
            <a:pPr marL="342900" lvl="0" indent="-342900">
              <a:lnSpc>
                <a:spcPct val="107000"/>
              </a:lnSpc>
              <a:buFont typeface="Symbol" panose="05050102010706020507" pitchFamily="18" charset="2"/>
              <a:buChar char=""/>
            </a:pPr>
            <a:r>
              <a:rPr lang="sv-SE" sz="2000" dirty="0">
                <a:effectLst/>
                <a:ea typeface="Calibri" panose="020F0502020204030204" pitchFamily="34" charset="0"/>
                <a:cs typeface="Times New Roman" panose="02020603050405020304" pitchFamily="18" charset="0"/>
              </a:rPr>
              <a:t>Har arbetet i gruppen fungerat bra? </a:t>
            </a:r>
          </a:p>
          <a:p>
            <a:pPr marL="742950" lvl="1" indent="-285750">
              <a:lnSpc>
                <a:spcPct val="107000"/>
              </a:lnSpc>
              <a:buFont typeface="Courier New" panose="02070309020205020404" pitchFamily="49" charset="0"/>
              <a:buChar char="o"/>
            </a:pPr>
            <a:r>
              <a:rPr lang="sv-SE" sz="2000" dirty="0">
                <a:effectLst/>
                <a:ea typeface="Calibri" panose="020F0502020204030204" pitchFamily="34" charset="0"/>
                <a:cs typeface="Times New Roman" panose="02020603050405020304" pitchFamily="18" charset="0"/>
              </a:rPr>
              <a:t>Är det bra att arbeta i mindre grupper? </a:t>
            </a:r>
          </a:p>
          <a:p>
            <a:pPr marL="742950" lvl="1" indent="-285750">
              <a:lnSpc>
                <a:spcPct val="107000"/>
              </a:lnSpc>
              <a:buFont typeface="Courier New" panose="02070309020205020404" pitchFamily="49" charset="0"/>
              <a:buChar char="o"/>
            </a:pPr>
            <a:r>
              <a:rPr lang="sv-SE" sz="2000" dirty="0">
                <a:effectLst/>
                <a:ea typeface="Calibri" panose="020F0502020204030204" pitchFamily="34" charset="0"/>
                <a:cs typeface="Times New Roman" panose="02020603050405020304" pitchFamily="18" charset="0"/>
              </a:rPr>
              <a:t>Har du förslag på andra sätt att dela upp den stora gruppen?</a:t>
            </a:r>
          </a:p>
          <a:p>
            <a:pPr marL="342900" lvl="0" indent="-342900">
              <a:lnSpc>
                <a:spcPct val="107000"/>
              </a:lnSpc>
              <a:spcAft>
                <a:spcPts val="800"/>
              </a:spcAft>
              <a:buFont typeface="Symbol" panose="05050102010706020507" pitchFamily="18" charset="2"/>
              <a:buChar char=""/>
            </a:pPr>
            <a:r>
              <a:rPr lang="sv-SE" sz="2000" dirty="0">
                <a:effectLst/>
                <a:ea typeface="Calibri" panose="020F0502020204030204" pitchFamily="34" charset="0"/>
                <a:cs typeface="Times New Roman" panose="02020603050405020304" pitchFamily="18" charset="0"/>
              </a:rPr>
              <a:t>Har du några andra förslag på vad som kan förbättras till nästa gång?</a:t>
            </a:r>
          </a:p>
        </p:txBody>
      </p:sp>
      <p:pic>
        <p:nvPicPr>
          <p:cNvPr id="4" name="Bild 3">
            <a:extLst>
              <a:ext uri="{FF2B5EF4-FFF2-40B4-BE49-F238E27FC236}">
                <a16:creationId xmlns:a16="http://schemas.microsoft.com/office/drawing/2014/main" id="{B21C417A-E65B-37ED-0B1B-3DD12C8417C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pic>
        <p:nvPicPr>
          <p:cNvPr id="6" name="Bildobjekt 5" descr="Vägghylla med böcker, rund klocka och liten tavla med löv, tecknad med tunna svarta linjer och akvarellfärg. Illustration.">
            <a:extLst>
              <a:ext uri="{FF2B5EF4-FFF2-40B4-BE49-F238E27FC236}">
                <a16:creationId xmlns:a16="http://schemas.microsoft.com/office/drawing/2014/main" id="{2979F032-E3CA-6120-FFD3-933DEAC8E7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71868" y="1909767"/>
            <a:ext cx="3979934" cy="3918116"/>
          </a:xfrm>
          <a:prstGeom prst="rect">
            <a:avLst/>
          </a:prstGeom>
        </p:spPr>
      </p:pic>
    </p:spTree>
    <p:extLst>
      <p:ext uri="{BB962C8B-B14F-4D97-AF65-F5344CB8AC3E}">
        <p14:creationId xmlns:p14="http://schemas.microsoft.com/office/powerpoint/2010/main" val="1606347684"/>
      </p:ext>
    </p:extLst>
  </p:cSld>
  <p:clrMapOvr>
    <a:masterClrMapping/>
  </p:clrMapOvr>
</p:sld>
</file>

<file path=ppt/theme/theme1.xml><?xml version="1.0" encoding="utf-8"?>
<a:theme xmlns:a="http://schemas.openxmlformats.org/drawingml/2006/main" name="LiU - VIT">
  <a:themeElements>
    <a:clrScheme name="LiU-BLÅ">
      <a:dk1>
        <a:srgbClr val="000000"/>
      </a:dk1>
      <a:lt1>
        <a:srgbClr val="FFFFFF"/>
      </a:lt1>
      <a:dk2>
        <a:srgbClr val="00B9E7"/>
      </a:dk2>
      <a:lt2>
        <a:srgbClr val="FFFFFF"/>
      </a:lt2>
      <a:accent1>
        <a:srgbClr val="17C7D2"/>
      </a:accent1>
      <a:accent2>
        <a:srgbClr val="00CFB5"/>
      </a:accent2>
      <a:accent3>
        <a:srgbClr val="FF6442"/>
      </a:accent3>
      <a:accent4>
        <a:srgbClr val="8981D3"/>
      </a:accent4>
      <a:accent5>
        <a:srgbClr val="FDEF5D"/>
      </a:accent5>
      <a:accent6>
        <a:srgbClr val="6A7E91"/>
      </a:accent6>
      <a:hlink>
        <a:srgbClr val="0000FF"/>
      </a:hlink>
      <a:folHlink>
        <a:srgbClr val="800080"/>
      </a:folHlink>
    </a:clrScheme>
    <a:fontScheme name="LiU">
      <a:majorFont>
        <a:latin typeface="KorolevLiU Medium"/>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U-BLÅ">
      <a:srgbClr val="00B9E7"/>
    </a:custClr>
    <a:custClr name="LiU-TURKOS">
      <a:srgbClr val="17C7D2"/>
    </a:custClr>
    <a:custClr name="LiU-GRÖN">
      <a:srgbClr val="00CFB5"/>
    </a:custClr>
    <a:custClr name="LiU-">
      <a:srgbClr val="FFFFFF"/>
    </a:custClr>
    <a:custClr name="LiU-ORANGE">
      <a:srgbClr val="FF6442"/>
    </a:custClr>
    <a:custClr name="LiU-LILA">
      <a:srgbClr val="8981D3"/>
    </a:custClr>
    <a:custClr name="LiU-GUL">
      <a:srgbClr val="FDEF5D"/>
    </a:custClr>
    <a:custClr name="LiU-GRÅ">
      <a:srgbClr val="6A7E91"/>
    </a:custClr>
    <a:custClr name="LiU-">
      <a:srgbClr val="FFFFFF"/>
    </a:custClr>
    <a:custClr name="LiU-">
      <a:srgbClr val="FFFFFF"/>
    </a:custClr>
    <a:custClr name="LiU-BLÅ 50%">
      <a:srgbClr val="80DCF3"/>
    </a:custClr>
    <a:custClr name="LiU-TURKOS 50%">
      <a:srgbClr val="8BE3E9"/>
    </a:custClr>
    <a:custClr name="LiU-GRÖN 50%">
      <a:srgbClr val="80E7DA"/>
    </a:custClr>
    <a:custClr name="LiU-">
      <a:srgbClr val="FFFFFF"/>
    </a:custClr>
    <a:custClr name="LiU-ORANGE 50%">
      <a:srgbClr val="FFB2A1"/>
    </a:custClr>
    <a:custClr name="LiU-LILA 50%">
      <a:srgbClr val="C4C0E9"/>
    </a:custClr>
    <a:custClr name="LiU-GUL 50%">
      <a:srgbClr val="FEF7AE"/>
    </a:custClr>
    <a:custClr name="LiU-GRÅ 50%">
      <a:srgbClr val="B5BFC8"/>
    </a:custClr>
    <a:custClr name="LiU-">
      <a:srgbClr val="FFFFFF"/>
    </a:custClr>
    <a:custClr name="LiU-">
      <a:srgbClr val="FFFFFF"/>
    </a:custClr>
    <a:custClr name="LiU-BLÅ 30%">
      <a:srgbClr val="B3EAF8"/>
    </a:custClr>
    <a:custClr name="LiU-TURKOS 30%">
      <a:srgbClr val="B9EEF2"/>
    </a:custClr>
    <a:custClr name="LiU-GRÖN 30%">
      <a:srgbClr val="B3F1E9"/>
    </a:custClr>
    <a:custClr name="LiU-">
      <a:srgbClr val="FFFFFF"/>
    </a:custClr>
    <a:custClr name="LiU-ORANGE 30%">
      <a:srgbClr val="FFD1C6"/>
    </a:custClr>
    <a:custClr name="LiU-LILA 30%">
      <a:srgbClr val="DCD9F2"/>
    </a:custClr>
    <a:custClr name="LiU-">
      <a:srgbClr val="FFFFFF"/>
    </a:custClr>
    <a:custClr name="LiU-GRÅ 30%">
      <a:srgbClr val="D2D8DE"/>
    </a:custClr>
    <a:custClr name="LiU-">
      <a:srgbClr val="FFFFFF"/>
    </a:custClr>
    <a:custClr name="LiU-">
      <a:srgbClr val="FFFFFF"/>
    </a:custClr>
  </a:custClrLst>
  <a:extLst>
    <a:ext uri="{05A4C25C-085E-4340-85A3-A5531E510DB2}">
      <thm15:themeFamily xmlns:thm15="http://schemas.microsoft.com/office/thememl/2012/main" name="Presentationsmaterial" id="{592FDF17-8FF0-9441-95EF-75A7AE8F2107}" vid="{B9E8D609-257B-A04A-8B2D-7778A7774881}"/>
    </a:ext>
  </a:extLst>
</a:theme>
</file>

<file path=ppt/theme/theme2.xml><?xml version="1.0" encoding="utf-8"?>
<a:theme xmlns:a="http://schemas.openxmlformats.org/drawingml/2006/main" name="LiU - ljusturkos">
  <a:themeElements>
    <a:clrScheme name="LiU-BLÅ">
      <a:dk1>
        <a:srgbClr val="000000"/>
      </a:dk1>
      <a:lt1>
        <a:srgbClr val="FFFFFF"/>
      </a:lt1>
      <a:dk2>
        <a:srgbClr val="00B9E7"/>
      </a:dk2>
      <a:lt2>
        <a:srgbClr val="FFFFFF"/>
      </a:lt2>
      <a:accent1>
        <a:srgbClr val="17C7D2"/>
      </a:accent1>
      <a:accent2>
        <a:srgbClr val="00CFB5"/>
      </a:accent2>
      <a:accent3>
        <a:srgbClr val="FF6442"/>
      </a:accent3>
      <a:accent4>
        <a:srgbClr val="8981D3"/>
      </a:accent4>
      <a:accent5>
        <a:srgbClr val="FDEF5D"/>
      </a:accent5>
      <a:accent6>
        <a:srgbClr val="6A7E91"/>
      </a:accent6>
      <a:hlink>
        <a:srgbClr val="0000FF"/>
      </a:hlink>
      <a:folHlink>
        <a:srgbClr val="800080"/>
      </a:folHlink>
    </a:clrScheme>
    <a:fontScheme name="LiU">
      <a:majorFont>
        <a:latin typeface="KorolevLiU Medium"/>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U-BLÅ">
      <a:srgbClr val="00B9E7"/>
    </a:custClr>
    <a:custClr name="LiU-TURKOS">
      <a:srgbClr val="17C7D2"/>
    </a:custClr>
    <a:custClr name="LiU-GRÖN">
      <a:srgbClr val="00CFB5"/>
    </a:custClr>
    <a:custClr name="LiU-">
      <a:srgbClr val="FFFFFF"/>
    </a:custClr>
    <a:custClr name="LiU-ORANGE">
      <a:srgbClr val="FF6442"/>
    </a:custClr>
    <a:custClr name="LiU-LILA">
      <a:srgbClr val="8981D3"/>
    </a:custClr>
    <a:custClr name="LiU-GUL">
      <a:srgbClr val="FDEF5D"/>
    </a:custClr>
    <a:custClr name="LiU-GRÅ">
      <a:srgbClr val="6A7E91"/>
    </a:custClr>
    <a:custClr name="LiU-">
      <a:srgbClr val="FFFFFF"/>
    </a:custClr>
    <a:custClr name="LiU-">
      <a:srgbClr val="FFFFFF"/>
    </a:custClr>
    <a:custClr name="LiU-BLÅ 50%">
      <a:srgbClr val="80DCF3"/>
    </a:custClr>
    <a:custClr name="LiU-TURKOS 50%">
      <a:srgbClr val="8BE3E9"/>
    </a:custClr>
    <a:custClr name="LiU-GRÖN 50%">
      <a:srgbClr val="80E7DA"/>
    </a:custClr>
    <a:custClr name="LiU-">
      <a:srgbClr val="FFFFFF"/>
    </a:custClr>
    <a:custClr name="LiU-ORANGE 50%">
      <a:srgbClr val="FFB2A1"/>
    </a:custClr>
    <a:custClr name="LiU-LILA 50%">
      <a:srgbClr val="C4C0E9"/>
    </a:custClr>
    <a:custClr name="LiU-GUL 50%">
      <a:srgbClr val="FEF7AE"/>
    </a:custClr>
    <a:custClr name="LiU-GRÅ 50%">
      <a:srgbClr val="B5BFC8"/>
    </a:custClr>
    <a:custClr name="LiU-">
      <a:srgbClr val="FFFFFF"/>
    </a:custClr>
    <a:custClr name="LiU-">
      <a:srgbClr val="FFFFFF"/>
    </a:custClr>
    <a:custClr name="LiU-BLÅ 30%">
      <a:srgbClr val="B3EAF8"/>
    </a:custClr>
    <a:custClr name="LiU-TURKOS 30%">
      <a:srgbClr val="B9EEF2"/>
    </a:custClr>
    <a:custClr name="LiU-GRÖN 30%">
      <a:srgbClr val="B3F1E9"/>
    </a:custClr>
    <a:custClr name="LiU-">
      <a:srgbClr val="FFFFFF"/>
    </a:custClr>
    <a:custClr name="LiU-ORANGE 30%">
      <a:srgbClr val="FFD1C6"/>
    </a:custClr>
    <a:custClr name="LiU-LILA 30%">
      <a:srgbClr val="DCD9F2"/>
    </a:custClr>
    <a:custClr name="LiU-">
      <a:srgbClr val="FFFFFF"/>
    </a:custClr>
    <a:custClr name="LiU-GRÅ 30%">
      <a:srgbClr val="D2D8DE"/>
    </a:custClr>
    <a:custClr name="LiU-">
      <a:srgbClr val="FFFFFF"/>
    </a:custClr>
    <a:custClr name="LiU-">
      <a:srgbClr val="FFFFFF"/>
    </a:custClr>
  </a:custClrLst>
  <a:extLst>
    <a:ext uri="{05A4C25C-085E-4340-85A3-A5531E510DB2}">
      <thm15:themeFamily xmlns:thm15="http://schemas.microsoft.com/office/thememl/2012/main" name="Presentationsmaterial" id="{592FDF17-8FF0-9441-95EF-75A7AE8F2107}" vid="{99FFB4F6-DBD0-674D-A242-99A12D2EB75B}"/>
    </a:ext>
  </a:extLst>
</a:theme>
</file>

<file path=ppt/theme/theme3.xml><?xml version="1.0" encoding="utf-8"?>
<a:theme xmlns:a="http://schemas.openxmlformats.org/drawingml/2006/main" name="Vita sido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U - Svenska - Presentationsmaterial Widescreen Korolev" id="{73ECD0CD-8871-C948-B88C-817D809DEC94}" vid="{1227C4E2-1B24-8745-BCE2-066CF4BC804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D7B5E5DC0B24EC45AFF55F2DF72373E0" ma:contentTypeVersion="12" ma:contentTypeDescription="Skapa ett nytt dokument." ma:contentTypeScope="" ma:versionID="02a9914a37f596f4559ec118e657840c">
  <xsd:schema xmlns:xsd="http://www.w3.org/2001/XMLSchema" xmlns:xs="http://www.w3.org/2001/XMLSchema" xmlns:p="http://schemas.microsoft.com/office/2006/metadata/properties" xmlns:ns2="79113fb2-0b0e-4f78-95c2-89735a83ba7f" xmlns:ns3="7af3cda9-cc2f-4215-a64e-9d39f51f8c25" targetNamespace="http://schemas.microsoft.com/office/2006/metadata/properties" ma:root="true" ma:fieldsID="e972e9e6dcef2d2cdaa2df293dfb7ec4" ns2:_="" ns3:_="">
    <xsd:import namespace="79113fb2-0b0e-4f78-95c2-89735a83ba7f"/>
    <xsd:import namespace="7af3cda9-cc2f-4215-a64e-9d39f51f8c2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113fb2-0b0e-4f78-95c2-89735a83ba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af3cda9-cc2f-4215-a64e-9d39f51f8c25" elementFormDefault="qualified">
    <xsd:import namespace="http://schemas.microsoft.com/office/2006/documentManagement/types"/>
    <xsd:import namespace="http://schemas.microsoft.com/office/infopath/2007/PartnerControls"/>
    <xsd:element name="SharedWithUsers" ma:index="1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58BF02-2FD4-48FE-839B-4585173BA8BF}">
  <ds:schemaRefs>
    <ds:schemaRef ds:uri="http://schemas.openxmlformats.org/package/2006/metadata/core-properties"/>
    <ds:schemaRef ds:uri="http://schemas.microsoft.com/office/2006/documentManagement/types"/>
    <ds:schemaRef ds:uri="0204e3ab-269d-4160-b29b-057782c4f211"/>
    <ds:schemaRef ds:uri="1e2234a1-2060-422c-abab-69ea4005f062"/>
    <ds:schemaRef ds:uri="http://purl.org/dc/elements/1.1/"/>
    <ds:schemaRef ds:uri="http://schemas.microsoft.com/office/2006/metadata/properties"/>
    <ds:schemaRef ds:uri="http://purl.org/dc/term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FC3E840E-8CE4-4808-A9AE-6C2DF64135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113fb2-0b0e-4f78-95c2-89735a83ba7f"/>
    <ds:schemaRef ds:uri="7af3cda9-cc2f-4215-a64e-9d39f51f8c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9494F70-4955-4DB6-BD54-74471D0903E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Presentationsmaterial</Template>
  <TotalTime>1294</TotalTime>
  <Words>1384</Words>
  <Application>Microsoft Office PowerPoint</Application>
  <PresentationFormat>Bredbild</PresentationFormat>
  <Paragraphs>110</Paragraphs>
  <Slides>19</Slides>
  <Notes>15</Notes>
  <HiddenSlides>0</HiddenSlides>
  <MMClips>4</MMClips>
  <ScaleCrop>false</ScaleCrop>
  <HeadingPairs>
    <vt:vector size="6" baseType="variant">
      <vt:variant>
        <vt:lpstr>Använt teckensnitt</vt:lpstr>
      </vt:variant>
      <vt:variant>
        <vt:i4>7</vt:i4>
      </vt:variant>
      <vt:variant>
        <vt:lpstr>Tema</vt:lpstr>
      </vt:variant>
      <vt:variant>
        <vt:i4>3</vt:i4>
      </vt:variant>
      <vt:variant>
        <vt:lpstr>Bildrubriker</vt:lpstr>
      </vt:variant>
      <vt:variant>
        <vt:i4>19</vt:i4>
      </vt:variant>
    </vt:vector>
  </HeadingPairs>
  <TitlesOfParts>
    <vt:vector size="29" baseType="lpstr">
      <vt:lpstr>Arial</vt:lpstr>
      <vt:lpstr>Calibri</vt:lpstr>
      <vt:lpstr>Courier New</vt:lpstr>
      <vt:lpstr>Georgia</vt:lpstr>
      <vt:lpstr>KorolevLiU Medium</vt:lpstr>
      <vt:lpstr>Symbol</vt:lpstr>
      <vt:lpstr>Times New Roman</vt:lpstr>
      <vt:lpstr>LiU - VIT</vt:lpstr>
      <vt:lpstr>LiU - ljusturkos</vt:lpstr>
      <vt:lpstr>Vita sidor</vt:lpstr>
      <vt:lpstr>  Tema 3. Hur ska vi bemöta och fråga en elev som vi misstänker är utsatt för våld?</vt:lpstr>
      <vt:lpstr>Vad ska vi göra idag?</vt:lpstr>
      <vt:lpstr>I tema 3 kommer du och dina kollegor att</vt:lpstr>
      <vt:lpstr>Det är aldrig farligt att ställa frågor om våld</vt:lpstr>
      <vt:lpstr>Det finns två syften med att bemöta genom att prata och fråga eleven om våld</vt:lpstr>
      <vt:lpstr>Fakta om att våga fråga, lyssna och bemöta en elev</vt:lpstr>
      <vt:lpstr>Få elever berättar självmant</vt:lpstr>
      <vt:lpstr>Vem eleven kan berätta för</vt:lpstr>
      <vt:lpstr>Skolundersökning om brott</vt:lpstr>
      <vt:lpstr>Ett par minuter om att våga fråga om våld</vt:lpstr>
      <vt:lpstr>PowerPoint-presentation</vt:lpstr>
      <vt:lpstr>Hur ska jag bemöta…</vt:lpstr>
      <vt:lpstr>…och vad ska jag fråga en elev om våld?</vt:lpstr>
      <vt:lpstr>Bra att tänka på innan och under mötet med eleven</vt:lpstr>
      <vt:lpstr>Att dokumentera är att visa omsorg</vt:lpstr>
      <vt:lpstr>PowerPoint-presentation</vt:lpstr>
      <vt:lpstr>Dags för rollspel!</vt:lpstr>
      <vt:lpstr>Diskutera</vt:lpstr>
      <vt:lpstr>Sammanfatta och utvärdera träffen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Välkomna till re-lansering av Basprogram om våld mot barn och unga!</dc:title>
  <dc:creator>Sofia Lindgren</dc:creator>
  <cp:lastModifiedBy>Eva Bökman</cp:lastModifiedBy>
  <cp:revision>22</cp:revision>
  <dcterms:created xsi:type="dcterms:W3CDTF">2022-09-27T12:16:30Z</dcterms:created>
  <dcterms:modified xsi:type="dcterms:W3CDTF">2026-08-14T09:22:42Z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0x010100BE7F55FCD5B5984DA6F632738BD7170A</vt:lpwstr>
  </property>
  <property fmtid="{D5CDD505-2E9C-101B-9397-08002B2CF9AE}" pid="3" name="MediaServiceImageTags">
    <vt:lpwstr/>
  </property>
</Properties>
</file>