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comments/modernComment_100_9184F28A.xml" ContentType="application/vnd.ms-powerpoint.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modernComment_131_CECE91AA.xml" ContentType="application/vnd.ms-powerpoint.comments+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modernComment_24A_31E39BCA.xml" ContentType="application/vnd.ms-powerpoint.comment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7" r:id="rId4"/>
    <p:sldMasterId id="2147483843" r:id="rId5"/>
    <p:sldMasterId id="2147483729" r:id="rId6"/>
  </p:sldMasterIdLst>
  <p:notesMasterIdLst>
    <p:notesMasterId r:id="rId26"/>
  </p:notesMasterIdLst>
  <p:handoutMasterIdLst>
    <p:handoutMasterId r:id="rId27"/>
  </p:handoutMasterIdLst>
  <p:sldIdLst>
    <p:sldId id="256" r:id="rId7"/>
    <p:sldId id="304" r:id="rId8"/>
    <p:sldId id="585" r:id="rId9"/>
    <p:sldId id="584" r:id="rId10"/>
    <p:sldId id="305" r:id="rId11"/>
    <p:sldId id="288" r:id="rId12"/>
    <p:sldId id="586" r:id="rId13"/>
    <p:sldId id="587" r:id="rId14"/>
    <p:sldId id="588" r:id="rId15"/>
    <p:sldId id="589" r:id="rId16"/>
    <p:sldId id="590" r:id="rId17"/>
    <p:sldId id="591" r:id="rId18"/>
    <p:sldId id="592" r:id="rId19"/>
    <p:sldId id="593" r:id="rId20"/>
    <p:sldId id="594" r:id="rId21"/>
    <p:sldId id="595" r:id="rId22"/>
    <p:sldId id="313" r:id="rId23"/>
    <p:sldId id="316" r:id="rId24"/>
    <p:sldId id="596" r:id="rId25"/>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rt / Välkommen" id="{922630E1-5094-4B7C-BF65-81BEFB62F53F}">
          <p14:sldIdLst>
            <p14:sldId id="256"/>
            <p14:sldId id="304"/>
            <p14:sldId id="585"/>
            <p14:sldId id="584"/>
            <p14:sldId id="305"/>
            <p14:sldId id="288"/>
            <p14:sldId id="586"/>
            <p14:sldId id="587"/>
            <p14:sldId id="588"/>
            <p14:sldId id="589"/>
            <p14:sldId id="590"/>
            <p14:sldId id="591"/>
            <p14:sldId id="592"/>
            <p14:sldId id="593"/>
            <p14:sldId id="594"/>
            <p14:sldId id="595"/>
            <p14:sldId id="313"/>
            <p14:sldId id="316"/>
            <p14:sldId id="596"/>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EBF231B-13AD-F206-60A1-CA45A2C72B32}" name="Ann-Charlotte Münger" initials="AM" userId="S::annmu17@liu.se::2cdf004b-741a-443b-b4bd-23275a60fed0" providerId="AD"/>
  <p188:author id="{CE831361-B16F-EDE1-E835-C8F276429700}" name="Elin Segerstedt" initials="ES" userId="S::elin.segerstedt@sprakkonsulterna.se::075b2758-5560-4c1f-8f04-f0cef040f12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48C8E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1100DB5-59F0-4018-BB3C-19A4D111E8B5}" v="5" dt="2026-07-09T11:27:33.927"/>
    <p1510:client id="{7A51D15B-BFCB-42FE-95EC-469A28D9F43B}" v="1" dt="2026-07-09T11:59:28.87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76755" autoAdjust="0"/>
  </p:normalViewPr>
  <p:slideViewPr>
    <p:cSldViewPr snapToGrid="0" showGuides="1">
      <p:cViewPr varScale="1">
        <p:scale>
          <a:sx n="108" d="100"/>
          <a:sy n="108" d="100"/>
        </p:scale>
        <p:origin x="126" y="94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3642"/>
    </p:cViewPr>
  </p:sorterViewPr>
  <p:notesViewPr>
    <p:cSldViewPr snapToGrid="0" showGuides="1">
      <p:cViewPr varScale="1">
        <p:scale>
          <a:sx n="171" d="100"/>
          <a:sy n="171" d="100"/>
        </p:scale>
        <p:origin x="5344" y="17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handoutMaster" Target="handoutMasters/handoutMaster1.xml"/><Relationship Id="rId30" Type="http://schemas.openxmlformats.org/officeDocument/2006/relationships/theme" Target="theme/theme1.xml"/><Relationship Id="rId8" Type="http://schemas.openxmlformats.org/officeDocument/2006/relationships/slide" Target="slides/slide2.xml"/></Relationships>
</file>

<file path=ppt/comments/modernComment_24A_31E39BCA.xml><?xml version="1.0" encoding="utf-8"?>
<p188:cmLst xmlns:a="http://schemas.openxmlformats.org/drawingml/2006/main" xmlns:r="http://schemas.openxmlformats.org/officeDocument/2006/relationships" xmlns:p188="http://schemas.microsoft.com/office/powerpoint/2018/8/main">
  <p188:cm id="{DED7DDA9-66AF-4B18-AC6E-D41A96E9DF66}" authorId="{AEBF231B-13AD-F206-60A1-CA45A2C72B32}" created="2026-07-09T09:04:06.680">
    <ac:deMkLst xmlns:ac="http://schemas.microsoft.com/office/drawing/2013/main/command">
      <pc:docMk xmlns:pc="http://schemas.microsoft.com/office/powerpoint/2013/main/command"/>
      <pc:sldMk xmlns:pc="http://schemas.microsoft.com/office/powerpoint/2013/main/command" cId="826741365" sldId="308"/>
      <ac:spMk id="3" creationId="{4685325E-553B-CF2E-6647-AED2C58ECB2F}"/>
    </ac:deMkLst>
    <p188:txBody>
      <a:bodyPr/>
      <a:lstStyle/>
      <a:p>
        <a:r>
          <a:rPr lang="sv-SE"/>
          <a:t>Den här filmen heter behandling men är fel titel. Ändrade den i länken så hoppas det fungerar</a:t>
        </a:r>
      </a:p>
    </p188:txBody>
  </p188:cm>
  <p188:cm id="{BC97382D-34A0-40E2-9DC5-56776D3A04F7}" authorId="{AEBF231B-13AD-F206-60A1-CA45A2C72B32}" created="2026-07-09T10:11:24.420">
    <ac:txMkLst xmlns:ac="http://schemas.microsoft.com/office/drawing/2013/main/command">
      <pc:docMk xmlns:pc="http://schemas.microsoft.com/office/powerpoint/2013/main/command"/>
      <pc:sldMk xmlns:pc="http://schemas.microsoft.com/office/powerpoint/2013/main/command" cId="826741365" sldId="308"/>
      <ac:spMk id="3" creationId="{4685325E-553B-CF2E-6647-AED2C58ECB2F}"/>
      <ac:txMk cp="324" len="57">
        <ac:context len="385" hash="2760680661"/>
      </ac:txMk>
    </ac:txMkLst>
    <p188:txBody>
      <a:bodyPr/>
      <a:lstStyle/>
      <a:p>
        <a:r>
          <a:rPr lang="sv-SE"/>
          <a:t>Ändrade från pedagogers till skolpersonals</a:t>
        </a:r>
      </a:p>
    </p188:txBody>
  </p188:cm>
</p188:cmLst>
</file>

<file path=ppt/comments/modernComment_100_9184F28A.xml><?xml version="1.0" encoding="utf-8"?>
<p188:cmLst xmlns:a="http://schemas.openxmlformats.org/drawingml/2006/main" xmlns:r="http://schemas.openxmlformats.org/officeDocument/2006/relationships" xmlns:p188="http://schemas.microsoft.com/office/powerpoint/2018/8/main">
  <p188:cm id="{6CDF4770-94C1-48A3-AC85-E3846C03B1DB}" authorId="{AEBF231B-13AD-F206-60A1-CA45A2C72B32}" created="2026-07-09T09:55:04.024">
    <pc:sldMkLst xmlns:pc="http://schemas.microsoft.com/office/powerpoint/2013/main/command">
      <pc:docMk/>
      <pc:sldMk cId="2441409162" sldId="256"/>
    </pc:sldMkLst>
    <p188:txBody>
      <a:bodyPr/>
      <a:lstStyle/>
      <a:p>
        <a:r>
          <a:rPr lang="sv-SE"/>
          <a:t>Ändrade bild eftersom den andra var ett äldre barn, passar bra till högstadium.
Glöm inte att ändra på inflygningssidan😉</a:t>
        </a:r>
      </a:p>
    </p188:txBody>
  </p188:cm>
</p188:cmLst>
</file>

<file path=ppt/comments/modernComment_131_CECE91AA.xml><?xml version="1.0" encoding="utf-8"?>
<p188:cmLst xmlns:a="http://schemas.openxmlformats.org/drawingml/2006/main" xmlns:r="http://schemas.openxmlformats.org/officeDocument/2006/relationships" xmlns:p188="http://schemas.microsoft.com/office/powerpoint/2018/8/main">
  <p188:cm id="{7408711B-C295-422B-8F56-77666559203B}" authorId="{AEBF231B-13AD-F206-60A1-CA45A2C72B32}" created="2026-07-09T09:56:52.116">
    <ac:deMkLst xmlns:ac="http://schemas.microsoft.com/office/drawing/2013/main/command">
      <pc:docMk xmlns:pc="http://schemas.microsoft.com/office/powerpoint/2013/main/command"/>
      <pc:sldMk xmlns:pc="http://schemas.microsoft.com/office/powerpoint/2013/main/command" cId="3469644202" sldId="305"/>
      <ac:picMk id="5" creationId="{125C40AA-C781-262B-215A-1F2B71F34F5F}"/>
    </ac:deMkLst>
    <p188:txBody>
      <a:bodyPr/>
      <a:lstStyle/>
      <a:p>
        <a:r>
          <a:rPr lang="sv-SE"/>
          <a:t>Ändra så det är rätt bild</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2D951DE-4340-452E-ADF6-B97CCDD84C8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dirty="0">
              <a:latin typeface="Georgia" panose="02040502050405020303" pitchFamily="18" charset="0"/>
            </a:endParaRPr>
          </a:p>
        </p:txBody>
      </p:sp>
      <p:sp>
        <p:nvSpPr>
          <p:cNvPr id="4" name="Footer Placeholder 3">
            <a:extLst>
              <a:ext uri="{FF2B5EF4-FFF2-40B4-BE49-F238E27FC236}">
                <a16:creationId xmlns:a16="http://schemas.microsoft.com/office/drawing/2014/main" id="{F333FEFF-60F7-4479-B020-9A4DC055CAF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dirty="0">
              <a:latin typeface="Georgia" panose="02040502050405020303" pitchFamily="18" charset="0"/>
            </a:endParaRPr>
          </a:p>
        </p:txBody>
      </p:sp>
      <p:sp>
        <p:nvSpPr>
          <p:cNvPr id="5" name="Slide Number Placeholder 4">
            <a:extLst>
              <a:ext uri="{FF2B5EF4-FFF2-40B4-BE49-F238E27FC236}">
                <a16:creationId xmlns:a16="http://schemas.microsoft.com/office/drawing/2014/main" id="{90937437-CF6E-483B-BD85-D534E4871F0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35E7A50-C1A1-481A-BE2C-8F5D40F7AE39}" type="slidenum">
              <a:rPr lang="sv-SE" smtClean="0">
                <a:latin typeface="Georgia" panose="02040502050405020303" pitchFamily="18" charset="0"/>
              </a:rPr>
              <a:t>‹#›</a:t>
            </a:fld>
            <a:endParaRPr lang="sv-SE" dirty="0">
              <a:latin typeface="Georgia" panose="02040502050405020303" pitchFamily="18" charset="0"/>
            </a:endParaRPr>
          </a:p>
        </p:txBody>
      </p:sp>
    </p:spTree>
    <p:extLst>
      <p:ext uri="{BB962C8B-B14F-4D97-AF65-F5344CB8AC3E}">
        <p14:creationId xmlns:p14="http://schemas.microsoft.com/office/powerpoint/2010/main" val="27645061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Georgia" panose="02040502050405020303" pitchFamily="18" charset="0"/>
              </a:defRPr>
            </a:lvl1pPr>
          </a:lstStyle>
          <a:p>
            <a:endParaRPr lang="sv-SE"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Georgia" panose="02040502050405020303" pitchFamily="18" charset="0"/>
              </a:defRPr>
            </a:lvl1pPr>
          </a:lstStyle>
          <a:p>
            <a:fld id="{4689C00A-E98B-4D3D-966F-67E40EEA2846}" type="datetimeFigureOut">
              <a:rPr lang="sv-SE" smtClean="0"/>
              <a:pPr/>
              <a:t>2026-08-14</a:t>
            </a:fld>
            <a:endParaRPr lang="sv-SE"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Georgia" panose="02040502050405020303" pitchFamily="18" charset="0"/>
              </a:defRPr>
            </a:lvl1pPr>
          </a:lstStyle>
          <a:p>
            <a:endParaRPr lang="sv-SE"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Georgia" panose="02040502050405020303" pitchFamily="18" charset="0"/>
              </a:defRPr>
            </a:lvl1pPr>
          </a:lstStyle>
          <a:p>
            <a:fld id="{CDA9542A-FB14-4843-A197-824CFEAE5CFD}" type="slidenum">
              <a:rPr lang="sv-SE" smtClean="0"/>
              <a:pPr/>
              <a:t>‹#›</a:t>
            </a:fld>
            <a:endParaRPr lang="sv-SE" dirty="0"/>
          </a:p>
        </p:txBody>
      </p:sp>
    </p:spTree>
    <p:extLst>
      <p:ext uri="{BB962C8B-B14F-4D97-AF65-F5344CB8AC3E}">
        <p14:creationId xmlns:p14="http://schemas.microsoft.com/office/powerpoint/2010/main" val="4293529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Georgia" panose="02040502050405020303" pitchFamily="18" charset="0"/>
        <a:ea typeface="+mn-ea"/>
        <a:cs typeface="+mn-cs"/>
      </a:defRPr>
    </a:lvl1pPr>
    <a:lvl2pPr marL="457200" algn="l" defTabSz="914400" rtl="0" eaLnBrk="1" latinLnBrk="0" hangingPunct="1">
      <a:defRPr sz="1200" kern="1200">
        <a:solidFill>
          <a:schemeClr val="tx1"/>
        </a:solidFill>
        <a:latin typeface="Georgia" panose="02040502050405020303" pitchFamily="18" charset="0"/>
        <a:ea typeface="+mn-ea"/>
        <a:cs typeface="+mn-cs"/>
      </a:defRPr>
    </a:lvl2pPr>
    <a:lvl3pPr marL="914400" algn="l" defTabSz="914400" rtl="0" eaLnBrk="1" latinLnBrk="0" hangingPunct="1">
      <a:defRPr sz="1200" kern="1200">
        <a:solidFill>
          <a:schemeClr val="tx1"/>
        </a:solidFill>
        <a:latin typeface="Georgia" panose="02040502050405020303" pitchFamily="18" charset="0"/>
        <a:ea typeface="+mn-ea"/>
        <a:cs typeface="+mn-cs"/>
      </a:defRPr>
    </a:lvl3pPr>
    <a:lvl4pPr marL="1371600" algn="l" defTabSz="914400" rtl="0" eaLnBrk="1" latinLnBrk="0" hangingPunct="1">
      <a:defRPr sz="1200" kern="1200">
        <a:solidFill>
          <a:schemeClr val="tx1"/>
        </a:solidFill>
        <a:latin typeface="Georgia" panose="02040502050405020303" pitchFamily="18" charset="0"/>
        <a:ea typeface="+mn-ea"/>
        <a:cs typeface="+mn-cs"/>
      </a:defRPr>
    </a:lvl4pPr>
    <a:lvl5pPr marL="1828800" algn="l" defTabSz="914400" rtl="0" eaLnBrk="1" latinLnBrk="0" hangingPunct="1">
      <a:defRPr sz="1200" kern="1200">
        <a:solidFill>
          <a:schemeClr val="tx1"/>
        </a:solidFill>
        <a:latin typeface="Georgia" panose="02040502050405020303"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5"/>
          </p:nvPr>
        </p:nvSpPr>
        <p:spPr/>
        <p:txBody>
          <a:bodyPr/>
          <a:lstStyle/>
          <a:p>
            <a:fld id="{CDA9542A-FB14-4843-A197-824CFEAE5CFD}" type="slidenum">
              <a:rPr lang="sv-SE" smtClean="0"/>
              <a:t>1</a:t>
            </a:fld>
            <a:endParaRPr lang="sv-SE"/>
          </a:p>
        </p:txBody>
      </p:sp>
    </p:spTree>
    <p:extLst>
      <p:ext uri="{BB962C8B-B14F-4D97-AF65-F5344CB8AC3E}">
        <p14:creationId xmlns:p14="http://schemas.microsoft.com/office/powerpoint/2010/main" val="11383254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Det kan vara bra att följa upp förra tillfället, frågor och funderingar som väcktes vid förra tillfället? Någon som behöver lyftas, förtydligas och förklaras ytterligare.  </a:t>
            </a:r>
          </a:p>
          <a:p>
            <a:r>
              <a:rPr lang="sv-SE" dirty="0"/>
              <a:t>Övningen står här som punkt ferm men kan självklart läggas in när du anser den passar bäst. En tom PP-bild hittar du i bild 16 där du kan skriva ner anvisningar eller frågor till diskussionen.</a:t>
            </a:r>
          </a:p>
        </p:txBody>
      </p:sp>
      <p:sp>
        <p:nvSpPr>
          <p:cNvPr id="4" name="Platshållare för bildnummer 3"/>
          <p:cNvSpPr>
            <a:spLocks noGrp="1"/>
          </p:cNvSpPr>
          <p:nvPr>
            <p:ph type="sldNum" sz="quarter" idx="5"/>
          </p:nvPr>
        </p:nvSpPr>
        <p:spPr/>
        <p:txBody>
          <a:bodyPr/>
          <a:lstStyle/>
          <a:p>
            <a:fld id="{CDA9542A-FB14-4843-A197-824CFEAE5CFD}" type="slidenum">
              <a:rPr lang="sv-SE" smtClean="0"/>
              <a:pPr/>
              <a:t>2</a:t>
            </a:fld>
            <a:endParaRPr lang="sv-SE" dirty="0"/>
          </a:p>
        </p:txBody>
      </p:sp>
    </p:spTree>
    <p:extLst>
      <p:ext uri="{BB962C8B-B14F-4D97-AF65-F5344CB8AC3E}">
        <p14:creationId xmlns:p14="http://schemas.microsoft.com/office/powerpoint/2010/main" val="19661147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Det kan vara bra att följa upp förra tillfället, frågor och funderingar som väcktes vid förra tillfället? Någon som behöver lyftas, förtydligas och förklaras ytterligare.  </a:t>
            </a:r>
          </a:p>
          <a:p>
            <a:r>
              <a:rPr lang="sv-SE" dirty="0"/>
              <a:t>Övningen står här som punkt ferm men kan självklart läggas in när du anser den passar bäst. En tom PP-bild hittar du i bild 16 där du kan skriva ner anvisningar eller frågor till diskussionen.</a:t>
            </a:r>
          </a:p>
        </p:txBody>
      </p:sp>
      <p:sp>
        <p:nvSpPr>
          <p:cNvPr id="4" name="Platshållare för bildnummer 3"/>
          <p:cNvSpPr>
            <a:spLocks noGrp="1"/>
          </p:cNvSpPr>
          <p:nvPr>
            <p:ph type="sldNum" sz="quarter" idx="5"/>
          </p:nvPr>
        </p:nvSpPr>
        <p:spPr/>
        <p:txBody>
          <a:bodyPr/>
          <a:lstStyle/>
          <a:p>
            <a:fld id="{CDA9542A-FB14-4843-A197-824CFEAE5CFD}" type="slidenum">
              <a:rPr lang="sv-SE" smtClean="0"/>
              <a:pPr/>
              <a:t>3</a:t>
            </a:fld>
            <a:endParaRPr lang="sv-SE" dirty="0"/>
          </a:p>
        </p:txBody>
      </p:sp>
    </p:spTree>
    <p:extLst>
      <p:ext uri="{BB962C8B-B14F-4D97-AF65-F5344CB8AC3E}">
        <p14:creationId xmlns:p14="http://schemas.microsoft.com/office/powerpoint/2010/main" val="19661147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4</a:t>
            </a:fld>
            <a:endParaRPr lang="sv-SE" dirty="0"/>
          </a:p>
        </p:txBody>
      </p:sp>
    </p:spTree>
    <p:extLst>
      <p:ext uri="{BB962C8B-B14F-4D97-AF65-F5344CB8AC3E}">
        <p14:creationId xmlns:p14="http://schemas.microsoft.com/office/powerpoint/2010/main" val="22020265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PP-bilderna följer samma logik som faktabladet så om du anser att gruppen har inhämtat den teoretiska kunskap den behöver så behöver du inte fördjupa dig i alla bilder.</a:t>
            </a:r>
          </a:p>
          <a:p>
            <a:r>
              <a:rPr lang="sv-SE" dirty="0"/>
              <a:t>Ett alternativ är att du stannar vid en bild som du ser som särskilt viktig och låter gruppen diskutera.</a:t>
            </a:r>
          </a:p>
          <a:p>
            <a:endParaRPr lang="sv-SE" dirty="0"/>
          </a:p>
          <a:p>
            <a:r>
              <a:rPr lang="sv-SE" dirty="0"/>
              <a:t>I bild sex hittar du filmer som utgår från samma teoretiska kunskap som faktablad och PP-materialet men det kan vara bra att alternera läraktiviteterna.  </a:t>
            </a:r>
          </a:p>
          <a:p>
            <a:endParaRPr lang="sv-SE" dirty="0"/>
          </a:p>
          <a:p>
            <a:endParaRPr lang="sv-SE" dirty="0"/>
          </a:p>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5</a:t>
            </a:fld>
            <a:endParaRPr lang="sv-SE" dirty="0"/>
          </a:p>
        </p:txBody>
      </p:sp>
    </p:spTree>
    <p:extLst>
      <p:ext uri="{BB962C8B-B14F-4D97-AF65-F5344CB8AC3E}">
        <p14:creationId xmlns:p14="http://schemas.microsoft.com/office/powerpoint/2010/main" val="177577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Basprogrammet våld mot barn och unga, kapitel 10.2</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Ett förslag är att ta ut och dela ut förteckningen med symtom/signaler som ligger i kursmappen.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6</a:t>
            </a:fld>
            <a:endParaRPr lang="sv-SE" dirty="0"/>
          </a:p>
        </p:txBody>
      </p:sp>
    </p:spTree>
    <p:extLst>
      <p:ext uri="{BB962C8B-B14F-4D97-AF65-F5344CB8AC3E}">
        <p14:creationId xmlns:p14="http://schemas.microsoft.com/office/powerpoint/2010/main" val="3157108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Basprogrammet våld mot barn och unga, kapitel 10.2</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I den här bilden finns filmer som kan visas.</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Ett förslag är att du här delar ut listan med symtom/signaler och gör övningen där gruppen delas in i mindre grupper där pedagoger får dela med sig av egna erfarenheter av att tolka och förstå symptom och tecken på våld hos eleven.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7</a:t>
            </a:fld>
            <a:endParaRPr lang="sv-SE" dirty="0"/>
          </a:p>
        </p:txBody>
      </p:sp>
    </p:spTree>
    <p:extLst>
      <p:ext uri="{BB962C8B-B14F-4D97-AF65-F5344CB8AC3E}">
        <p14:creationId xmlns:p14="http://schemas.microsoft.com/office/powerpoint/2010/main" val="2551582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8</a:t>
            </a:fld>
            <a:endParaRPr lang="sv-SE" dirty="0"/>
          </a:p>
        </p:txBody>
      </p:sp>
    </p:spTree>
    <p:extLst>
      <p:ext uri="{BB962C8B-B14F-4D97-AF65-F5344CB8AC3E}">
        <p14:creationId xmlns:p14="http://schemas.microsoft.com/office/powerpoint/2010/main" val="25702996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9</a:t>
            </a:fld>
            <a:endParaRPr lang="sv-SE" dirty="0"/>
          </a:p>
        </p:txBody>
      </p:sp>
    </p:spTree>
    <p:extLst>
      <p:ext uri="{BB962C8B-B14F-4D97-AF65-F5344CB8AC3E}">
        <p14:creationId xmlns:p14="http://schemas.microsoft.com/office/powerpoint/2010/main" val="8540829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10</a:t>
            </a:fld>
            <a:endParaRPr lang="sv-SE" dirty="0"/>
          </a:p>
        </p:txBody>
      </p:sp>
    </p:spTree>
    <p:extLst>
      <p:ext uri="{BB962C8B-B14F-4D97-AF65-F5344CB8AC3E}">
        <p14:creationId xmlns:p14="http://schemas.microsoft.com/office/powerpoint/2010/main" val="30772368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Signaler kan komma vårdnadshavare exempelvis att de berättar om våld i hemmet för skolpersonal eller som i det här fallet där elevens mamma hade tydliga tecken på att vara utsatt.</a:t>
            </a:r>
          </a:p>
          <a:p>
            <a:r>
              <a:rPr lang="sv-SE" dirty="0"/>
              <a:t>Det kan vara bra att här också ta upp riskfaktorer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Citatet kommer från </a:t>
            </a:r>
            <a:r>
              <a:rPr lang="sv-SE" sz="800" dirty="0"/>
              <a:t>Markström, A-M &amp; Münger, A-C. (2020) Lyssna, reagera och agera. Förskolans, skolans och fritidshemmets möte med våld i nära relationer. Lund. Studentlitteratur. Se s. 138.</a:t>
            </a:r>
            <a:endParaRPr lang="sv-SE" dirty="0"/>
          </a:p>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11</a:t>
            </a:fld>
            <a:endParaRPr lang="sv-SE" dirty="0"/>
          </a:p>
        </p:txBody>
      </p:sp>
    </p:spTree>
    <p:extLst>
      <p:ext uri="{BB962C8B-B14F-4D97-AF65-F5344CB8AC3E}">
        <p14:creationId xmlns:p14="http://schemas.microsoft.com/office/powerpoint/2010/main" val="39654912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12</a:t>
            </a:fld>
            <a:endParaRPr lang="sv-SE" dirty="0"/>
          </a:p>
        </p:txBody>
      </p:sp>
    </p:spTree>
    <p:extLst>
      <p:ext uri="{BB962C8B-B14F-4D97-AF65-F5344CB8AC3E}">
        <p14:creationId xmlns:p14="http://schemas.microsoft.com/office/powerpoint/2010/main" val="33936551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Den här bilden kommer från Myndigheten för delaktighets utbildning om varför det finns en ökad risk för barn och unga med funktionsnedsättning att hamna i kriminalitet.</a:t>
            </a:r>
          </a:p>
          <a:p>
            <a:r>
              <a:rPr lang="sv-SE" dirty="0"/>
              <a:t>Utbildningen bygger på rapporten </a:t>
            </a:r>
            <a:r>
              <a:rPr lang="sv-SE" i="1" dirty="0"/>
              <a:t>Brottsförebyggande arbete för barn och unga med funktionsnedsättning</a:t>
            </a:r>
          </a:p>
          <a:p>
            <a:endParaRPr lang="sv-SE" dirty="0"/>
          </a:p>
          <a:p>
            <a:r>
              <a:rPr lang="sv-SE" dirty="0"/>
              <a:t>Den kan vara relevant att diskutera detta i samband med riskfaktorer.</a:t>
            </a:r>
          </a:p>
          <a:p>
            <a:pPr fontAlgn="base"/>
            <a:r>
              <a:rPr lang="sv-SE" dirty="0"/>
              <a:t> </a:t>
            </a:r>
          </a:p>
          <a:p>
            <a:pPr fontAlgn="base"/>
            <a:r>
              <a:rPr lang="sv-SE" sz="1200" b="0" i="0" kern="1200" dirty="0">
                <a:solidFill>
                  <a:schemeClr val="tx1"/>
                </a:solidFill>
                <a:effectLst/>
                <a:latin typeface="Georgia" panose="02040502050405020303" pitchFamily="18" charset="0"/>
                <a:ea typeface="+mn-ea"/>
                <a:cs typeface="+mn-cs"/>
              </a:rPr>
              <a:t>Barnafrid har också särskilt gruppspår som har fokus på barn och unga med funktionsnedsättning.</a:t>
            </a:r>
          </a:p>
          <a:p>
            <a:pPr fontAlgn="base"/>
            <a:r>
              <a:rPr lang="sv-SE" sz="1200" b="0" i="0" kern="1200" dirty="0">
                <a:solidFill>
                  <a:schemeClr val="tx1"/>
                </a:solidFill>
                <a:effectLst/>
                <a:latin typeface="Georgia" panose="02040502050405020303" pitchFamily="18" charset="0"/>
                <a:ea typeface="+mn-ea"/>
                <a:cs typeface="+mn-cs"/>
              </a:rPr>
              <a:t>Du hittar det i vår kunskapsportal/utbildningar:  </a:t>
            </a:r>
            <a:r>
              <a:rPr lang="sv-SE" sz="1200" b="0" i="1" kern="1200" dirty="0">
                <a:solidFill>
                  <a:schemeClr val="tx1"/>
                </a:solidFill>
                <a:effectLst/>
                <a:latin typeface="Georgia" panose="02040502050405020303" pitchFamily="18" charset="0"/>
                <a:ea typeface="+mn-ea"/>
                <a:cs typeface="+mn-cs"/>
              </a:rPr>
              <a:t>Basprogram– gruppspår barn och unga med funktionsnedsättning</a:t>
            </a:r>
          </a:p>
          <a:p>
            <a:pPr fontAlgn="base"/>
            <a:r>
              <a:rPr lang="sv-SE" sz="1200" b="0" i="1" kern="1200" dirty="0">
                <a:solidFill>
                  <a:schemeClr val="tx1"/>
                </a:solidFill>
                <a:effectLst/>
                <a:latin typeface="Georgia" panose="02040502050405020303" pitchFamily="18" charset="0"/>
                <a:ea typeface="+mn-ea"/>
                <a:cs typeface="+mn-cs"/>
              </a:rPr>
              <a:t>Utbildningen ger arbetsgrupper som möter barn och unga en gemensam kunskapsgrund för att förebygga, upptäcka och agera mot våld riktat mot barn och unga.</a:t>
            </a:r>
          </a:p>
          <a:p>
            <a:endParaRPr lang="sv-SE" dirty="0"/>
          </a:p>
          <a:p>
            <a:endParaRPr lang="sv-SE" dirty="0"/>
          </a:p>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13</a:t>
            </a:fld>
            <a:endParaRPr lang="sv-SE" dirty="0"/>
          </a:p>
        </p:txBody>
      </p:sp>
    </p:spTree>
    <p:extLst>
      <p:ext uri="{BB962C8B-B14F-4D97-AF65-F5344CB8AC3E}">
        <p14:creationId xmlns:p14="http://schemas.microsoft.com/office/powerpoint/2010/main" val="19666148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Brottsförebyggande rådet (Brå) genomför vartannat år </a:t>
            </a:r>
            <a:r>
              <a:rPr lang="sv-SE" i="1" dirty="0"/>
              <a:t>Skolundersökningen om brott</a:t>
            </a:r>
            <a:r>
              <a:rPr lang="sv-SE" dirty="0"/>
              <a:t> där niondeklassare tillfrågas om att bli utsatt och vara delaktig i brott.</a:t>
            </a:r>
          </a:p>
          <a:p>
            <a:r>
              <a:rPr lang="sv-SE" dirty="0"/>
              <a:t>Även om det gäller elever i högstadiet så kan det vara intressant att ta del av kunskapen som framkommer från undersökningen, exempelvis bakgrundsfaktors betydelse för att både utsättas som att utsätta någon annan för brott. </a:t>
            </a:r>
          </a:p>
          <a:p>
            <a:r>
              <a:rPr lang="sv-SE" dirty="0"/>
              <a:t>Du hittar Skolundersökningen om brott 2023 och Skolundersökningen om brott 2025 (publiceras under 8 oktober 2026) i referenslistan.</a:t>
            </a:r>
          </a:p>
          <a:p>
            <a:endParaRPr lang="sv-SE" dirty="0"/>
          </a:p>
          <a:p>
            <a:r>
              <a:rPr lang="sv-SE" dirty="0"/>
              <a:t>Du kan läsa en sammanfattning om undersökningen i Basprogrammet kap 3.5</a:t>
            </a:r>
          </a:p>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14</a:t>
            </a:fld>
            <a:endParaRPr lang="sv-SE" dirty="0"/>
          </a:p>
        </p:txBody>
      </p:sp>
    </p:spTree>
    <p:extLst>
      <p:ext uri="{BB962C8B-B14F-4D97-AF65-F5344CB8AC3E}">
        <p14:creationId xmlns:p14="http://schemas.microsoft.com/office/powerpoint/2010/main" val="20393837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15</a:t>
            </a:fld>
            <a:endParaRPr lang="sv-SE" dirty="0"/>
          </a:p>
        </p:txBody>
      </p:sp>
    </p:spTree>
    <p:extLst>
      <p:ext uri="{BB962C8B-B14F-4D97-AF65-F5344CB8AC3E}">
        <p14:creationId xmlns:p14="http://schemas.microsoft.com/office/powerpoint/2010/main" val="29053171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Här kan det vara bra att låta deltagarna diskutera och berätta om och hur de gör på sina respektive skolor.</a:t>
            </a:r>
          </a:p>
          <a:p>
            <a:r>
              <a:rPr lang="sv-SE" dirty="0"/>
              <a:t>Diskutera gärna vad som kan vara bra med en sådan dokumentation men också om det kan finnas etiska hinder eller andra problem?</a:t>
            </a:r>
          </a:p>
          <a:p>
            <a:endParaRPr lang="sv-SE" dirty="0"/>
          </a:p>
          <a:p>
            <a:r>
              <a:rPr lang="sv-SE" dirty="0"/>
              <a:t>Se skolverket för dokumentation https://www.skolverket.se/skolutveckling/inspiration-och-stod-i-arbetet/stod-i-arbetet/dokumentation-i-forskolan</a:t>
            </a:r>
          </a:p>
        </p:txBody>
      </p:sp>
      <p:sp>
        <p:nvSpPr>
          <p:cNvPr id="4" name="Platshållare för bildnummer 3"/>
          <p:cNvSpPr>
            <a:spLocks noGrp="1"/>
          </p:cNvSpPr>
          <p:nvPr>
            <p:ph type="sldNum" sz="quarter" idx="5"/>
          </p:nvPr>
        </p:nvSpPr>
        <p:spPr/>
        <p:txBody>
          <a:bodyPr/>
          <a:lstStyle/>
          <a:p>
            <a:fld id="{CDA9542A-FB14-4843-A197-824CFEAE5CFD}" type="slidenum">
              <a:rPr lang="sv-SE" smtClean="0"/>
              <a:pPr/>
              <a:t>16</a:t>
            </a:fld>
            <a:endParaRPr lang="sv-SE" dirty="0"/>
          </a:p>
        </p:txBody>
      </p:sp>
    </p:spTree>
    <p:extLst>
      <p:ext uri="{BB962C8B-B14F-4D97-AF65-F5344CB8AC3E}">
        <p14:creationId xmlns:p14="http://schemas.microsoft.com/office/powerpoint/2010/main" val="37962758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Se anvisningarna för scenariot i mappen Scenarioövning</a:t>
            </a:r>
          </a:p>
        </p:txBody>
      </p:sp>
      <p:sp>
        <p:nvSpPr>
          <p:cNvPr id="4" name="Platshållare för bildnummer 3"/>
          <p:cNvSpPr>
            <a:spLocks noGrp="1"/>
          </p:cNvSpPr>
          <p:nvPr>
            <p:ph type="sldNum" sz="quarter" idx="5"/>
          </p:nvPr>
        </p:nvSpPr>
        <p:spPr/>
        <p:txBody>
          <a:bodyPr/>
          <a:lstStyle/>
          <a:p>
            <a:fld id="{CDA9542A-FB14-4843-A197-824CFEAE5CFD}" type="slidenum">
              <a:rPr lang="sv-SE" smtClean="0"/>
              <a:pPr/>
              <a:t>17</a:t>
            </a:fld>
            <a:endParaRPr lang="sv-SE" dirty="0"/>
          </a:p>
        </p:txBody>
      </p:sp>
    </p:spTree>
    <p:extLst>
      <p:ext uri="{BB962C8B-B14F-4D97-AF65-F5344CB8AC3E}">
        <p14:creationId xmlns:p14="http://schemas.microsoft.com/office/powerpoint/2010/main" val="34102593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I kursledarmappen hittar du instruktioner till övningen.</a:t>
            </a:r>
          </a:p>
          <a:p>
            <a:r>
              <a:rPr lang="sv-SE" dirty="0"/>
              <a:t>Lägg gärna in de frågor du vill ha med i PP-presentationen eller skriv ut dem på papper och dela ut så grupperna har dem tillgängliga när de arbetar </a:t>
            </a:r>
          </a:p>
        </p:txBody>
      </p:sp>
      <p:sp>
        <p:nvSpPr>
          <p:cNvPr id="4" name="Platshållare för bildnummer 3"/>
          <p:cNvSpPr>
            <a:spLocks noGrp="1"/>
          </p:cNvSpPr>
          <p:nvPr>
            <p:ph type="sldNum" sz="quarter" idx="5"/>
          </p:nvPr>
        </p:nvSpPr>
        <p:spPr/>
        <p:txBody>
          <a:bodyPr/>
          <a:lstStyle/>
          <a:p>
            <a:fld id="{CDA9542A-FB14-4843-A197-824CFEAE5CFD}" type="slidenum">
              <a:rPr lang="sv-SE" smtClean="0"/>
              <a:pPr/>
              <a:t>18</a:t>
            </a:fld>
            <a:endParaRPr lang="sv-SE" dirty="0"/>
          </a:p>
        </p:txBody>
      </p:sp>
    </p:spTree>
    <p:extLst>
      <p:ext uri="{BB962C8B-B14F-4D97-AF65-F5344CB8AC3E}">
        <p14:creationId xmlns:p14="http://schemas.microsoft.com/office/powerpoint/2010/main" val="31782888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a:p>
            <a:r>
              <a:rPr lang="sv-SE" dirty="0"/>
              <a:t>Det finns olika sätt att avsluta dagen.</a:t>
            </a:r>
          </a:p>
          <a:p>
            <a:r>
              <a:rPr lang="sv-SE" dirty="0"/>
              <a:t>Fundera på om det ska ske muntligt eller skriftligt, om du vill ha svar på någon särskilt fråga eller om det är deltagarna som själva styr vad de vill ta upp.</a:t>
            </a:r>
          </a:p>
          <a:p>
            <a:pPr marL="0" indent="0">
              <a:buFont typeface="Arial" panose="020B0604020202020204" pitchFamily="34" charset="0"/>
              <a:buNone/>
            </a:pPr>
            <a:endParaRPr lang="sv-SE" dirty="0">
              <a:effectLst/>
              <a:latin typeface="Times New Roman" panose="02020603050405020304" pitchFamily="18" charset="0"/>
            </a:endParaRPr>
          </a:p>
          <a:p>
            <a:pPr marL="0" indent="0">
              <a:buFont typeface="Arial" panose="020B0604020202020204" pitchFamily="34" charset="0"/>
              <a:buNone/>
            </a:pPr>
            <a:r>
              <a:rPr lang="sv-SE" dirty="0">
                <a:effectLst/>
                <a:latin typeface="Times New Roman" panose="02020603050405020304" pitchFamily="18" charset="0"/>
              </a:rPr>
              <a:t>Läs mer i handledningen</a:t>
            </a:r>
            <a:endParaRPr lang="sv-SE" dirty="0"/>
          </a:p>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19</a:t>
            </a:fld>
            <a:endParaRPr lang="sv-SE" dirty="0"/>
          </a:p>
        </p:txBody>
      </p:sp>
    </p:spTree>
    <p:extLst>
      <p:ext uri="{BB962C8B-B14F-4D97-AF65-F5344CB8AC3E}">
        <p14:creationId xmlns:p14="http://schemas.microsoft.com/office/powerpoint/2010/main" val="304454108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DC8CC-6DA1-44E1-AA32-45B9D76EB5A8}"/>
              </a:ext>
            </a:extLst>
          </p:cNvPr>
          <p:cNvSpPr>
            <a:spLocks noGrp="1"/>
          </p:cNvSpPr>
          <p:nvPr>
            <p:ph type="ctrTitle"/>
          </p:nvPr>
        </p:nvSpPr>
        <p:spPr>
          <a:xfrm>
            <a:off x="1524000" y="1122373"/>
            <a:ext cx="9144000" cy="2306637"/>
          </a:xfrm>
        </p:spPr>
        <p:txBody>
          <a:bodyPr anchor="b">
            <a:normAutofit/>
          </a:bodyPr>
          <a:lstStyle>
            <a:lvl1pPr algn="l">
              <a:defRPr sz="6000"/>
            </a:lvl1pPr>
          </a:lstStyle>
          <a:p>
            <a:r>
              <a:rPr lang="sv-SE"/>
              <a:t>Klicka här för att ändra mall för rubrikformat</a:t>
            </a:r>
            <a:endParaRPr lang="sv-SE" dirty="0"/>
          </a:p>
        </p:txBody>
      </p:sp>
      <p:sp>
        <p:nvSpPr>
          <p:cNvPr id="3" name="Subtitle 2">
            <a:extLst>
              <a:ext uri="{FF2B5EF4-FFF2-40B4-BE49-F238E27FC236}">
                <a16:creationId xmlns:a16="http://schemas.microsoft.com/office/drawing/2014/main" id="{203186BF-7340-4334-86FF-20FAAF566CBC}"/>
              </a:ext>
            </a:extLst>
          </p:cNvPr>
          <p:cNvSpPr>
            <a:spLocks noGrp="1"/>
          </p:cNvSpPr>
          <p:nvPr>
            <p:ph type="subTitle" idx="1"/>
          </p:nvPr>
        </p:nvSpPr>
        <p:spPr>
          <a:xfrm>
            <a:off x="1524000" y="3502810"/>
            <a:ext cx="9144000" cy="1828801"/>
          </a:xfrm>
        </p:spPr>
        <p:txBody>
          <a:bodyPr>
            <a:noAutofit/>
          </a:bodyPr>
          <a:lstStyle>
            <a:lvl1pPr marL="0" indent="0" algn="l">
              <a:buNone/>
              <a:defRPr sz="2400">
                <a:latin typeface="+mj-lt"/>
              </a:defRPr>
            </a:lvl1pPr>
            <a:lvl2pPr marL="457167" indent="0" algn="ctr">
              <a:buNone/>
              <a:defRPr sz="2000"/>
            </a:lvl2pPr>
            <a:lvl3pPr marL="914332" indent="0" algn="ctr">
              <a:buNone/>
              <a:defRPr sz="1800"/>
            </a:lvl3pPr>
            <a:lvl4pPr marL="1371498" indent="0" algn="ctr">
              <a:buNone/>
              <a:defRPr sz="1600"/>
            </a:lvl4pPr>
            <a:lvl5pPr marL="1828664" indent="0" algn="ctr">
              <a:buNone/>
              <a:defRPr sz="1600"/>
            </a:lvl5pPr>
            <a:lvl6pPr marL="2285830" indent="0" algn="ctr">
              <a:buNone/>
              <a:defRPr sz="1600"/>
            </a:lvl6pPr>
            <a:lvl7pPr marL="2742994" indent="0" algn="ctr">
              <a:buNone/>
              <a:defRPr sz="1600"/>
            </a:lvl7pPr>
            <a:lvl8pPr marL="3200160" indent="0" algn="ctr">
              <a:buNone/>
              <a:defRPr sz="1600"/>
            </a:lvl8pPr>
            <a:lvl9pPr marL="3657327" indent="0" algn="ctr">
              <a:buNone/>
              <a:defRPr sz="1600"/>
            </a:lvl9pPr>
          </a:lstStyle>
          <a:p>
            <a:r>
              <a:rPr lang="sv-SE"/>
              <a:t>Klicka här för att ändra mall för underrubrikformat</a:t>
            </a:r>
            <a:endParaRPr lang="sv-SE" dirty="0"/>
          </a:p>
        </p:txBody>
      </p:sp>
      <p:pic>
        <p:nvPicPr>
          <p:cNvPr id="11" name="Picture 10" descr="Logotype">
            <a:extLst>
              <a:ext uri="{FF2B5EF4-FFF2-40B4-BE49-F238E27FC236}">
                <a16:creationId xmlns:a16="http://schemas.microsoft.com/office/drawing/2014/main" id="{2A675161-3D60-4934-8CDF-0E3D4A8D3D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773" y="5610253"/>
            <a:ext cx="3380235" cy="1195200"/>
          </a:xfrm>
          <a:prstGeom prst="rect">
            <a:avLst/>
          </a:prstGeom>
        </p:spPr>
      </p:pic>
    </p:spTree>
    <p:extLst>
      <p:ext uri="{BB962C8B-B14F-4D97-AF65-F5344CB8AC3E}">
        <p14:creationId xmlns:p14="http://schemas.microsoft.com/office/powerpoint/2010/main" val="38963440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Avsluts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DC8CC-6DA1-44E1-AA32-45B9D76EB5A8}"/>
              </a:ext>
            </a:extLst>
          </p:cNvPr>
          <p:cNvSpPr>
            <a:spLocks noGrp="1"/>
          </p:cNvSpPr>
          <p:nvPr>
            <p:ph type="ctrTitle"/>
          </p:nvPr>
        </p:nvSpPr>
        <p:spPr>
          <a:xfrm>
            <a:off x="1524000" y="1122373"/>
            <a:ext cx="9144000" cy="2306637"/>
          </a:xfrm>
        </p:spPr>
        <p:txBody>
          <a:bodyPr anchor="b">
            <a:normAutofit/>
          </a:bodyPr>
          <a:lstStyle>
            <a:lvl1pPr algn="ctr">
              <a:defRPr sz="2400"/>
            </a:lvl1pPr>
          </a:lstStyle>
          <a:p>
            <a:r>
              <a:rPr lang="sv-SE"/>
              <a:t>Klicka här för att ändra mall för rubrikformat</a:t>
            </a:r>
            <a:endParaRPr lang="sv-SE" dirty="0"/>
          </a:p>
        </p:txBody>
      </p:sp>
      <p:sp>
        <p:nvSpPr>
          <p:cNvPr id="3" name="Subtitle 2">
            <a:extLst>
              <a:ext uri="{FF2B5EF4-FFF2-40B4-BE49-F238E27FC236}">
                <a16:creationId xmlns:a16="http://schemas.microsoft.com/office/drawing/2014/main" id="{203186BF-7340-4334-86FF-20FAAF566CBC}"/>
              </a:ext>
            </a:extLst>
          </p:cNvPr>
          <p:cNvSpPr>
            <a:spLocks noGrp="1"/>
          </p:cNvSpPr>
          <p:nvPr>
            <p:ph type="subTitle" idx="1"/>
          </p:nvPr>
        </p:nvSpPr>
        <p:spPr>
          <a:xfrm>
            <a:off x="1524000" y="3502800"/>
            <a:ext cx="9144000" cy="1828800"/>
          </a:xfrm>
        </p:spPr>
        <p:txBody>
          <a:bodyPr>
            <a:noAutofit/>
          </a:bodyPr>
          <a:lstStyle>
            <a:lvl1pPr marL="0" indent="0" algn="ctr">
              <a:buNone/>
              <a:defRPr sz="6000">
                <a:latin typeface="+mj-lt"/>
              </a:defRPr>
            </a:lvl1pPr>
            <a:lvl2pPr marL="457167" indent="0" algn="ctr">
              <a:buNone/>
              <a:defRPr sz="2000"/>
            </a:lvl2pPr>
            <a:lvl3pPr marL="914332" indent="0" algn="ctr">
              <a:buNone/>
              <a:defRPr sz="1800"/>
            </a:lvl3pPr>
            <a:lvl4pPr marL="1371498" indent="0" algn="ctr">
              <a:buNone/>
              <a:defRPr sz="1600"/>
            </a:lvl4pPr>
            <a:lvl5pPr marL="1828664" indent="0" algn="ctr">
              <a:buNone/>
              <a:defRPr sz="1600"/>
            </a:lvl5pPr>
            <a:lvl6pPr marL="2285830" indent="0" algn="ctr">
              <a:buNone/>
              <a:defRPr sz="1600"/>
            </a:lvl6pPr>
            <a:lvl7pPr marL="2742994" indent="0" algn="ctr">
              <a:buNone/>
              <a:defRPr sz="1600"/>
            </a:lvl7pPr>
            <a:lvl8pPr marL="3200160" indent="0" algn="ctr">
              <a:buNone/>
              <a:defRPr sz="1600"/>
            </a:lvl8pPr>
            <a:lvl9pPr marL="3657327" indent="0" algn="ctr">
              <a:buNone/>
              <a:defRPr sz="1600"/>
            </a:lvl9pPr>
          </a:lstStyle>
          <a:p>
            <a:r>
              <a:rPr lang="sv-SE"/>
              <a:t>Klicka här för att ändra mall för underrubrikformat</a:t>
            </a:r>
            <a:endParaRPr lang="sv-SE" dirty="0"/>
          </a:p>
        </p:txBody>
      </p:sp>
      <p:pic>
        <p:nvPicPr>
          <p:cNvPr id="12" name="Picture 11" descr="Logotype">
            <a:extLst>
              <a:ext uri="{FF2B5EF4-FFF2-40B4-BE49-F238E27FC236}">
                <a16:creationId xmlns:a16="http://schemas.microsoft.com/office/drawing/2014/main" id="{C28FFEF4-4F3A-41C8-A52E-4FD1787D537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773" y="5610253"/>
            <a:ext cx="3380235" cy="1195200"/>
          </a:xfrm>
          <a:prstGeom prst="rect">
            <a:avLst/>
          </a:prstGeom>
        </p:spPr>
      </p:pic>
    </p:spTree>
    <p:extLst>
      <p:ext uri="{BB962C8B-B14F-4D97-AF65-F5344CB8AC3E}">
        <p14:creationId xmlns:p14="http://schemas.microsoft.com/office/powerpoint/2010/main" val="9979834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75322-5373-499E-AF2D-2170CC9A00DC}"/>
              </a:ext>
            </a:extLst>
          </p:cNvPr>
          <p:cNvSpPr>
            <a:spLocks noGrp="1"/>
          </p:cNvSpPr>
          <p:nvPr>
            <p:ph type="title"/>
          </p:nvPr>
        </p:nvSpPr>
        <p:spPr>
          <a:xfrm>
            <a:off x="831851" y="1519242"/>
            <a:ext cx="10515600" cy="1909758"/>
          </a:xfrm>
        </p:spPr>
        <p:txBody>
          <a:bodyPr anchor="b">
            <a:normAutofit/>
          </a:bodyPr>
          <a:lstStyle>
            <a:lvl1pPr>
              <a:defRPr sz="3600"/>
            </a:lvl1pPr>
          </a:lstStyle>
          <a:p>
            <a:r>
              <a:rPr lang="sv-SE"/>
              <a:t>Klicka här för att ändra mall för rubrikformat</a:t>
            </a:r>
            <a:endParaRPr lang="sv-SE" dirty="0"/>
          </a:p>
        </p:txBody>
      </p:sp>
      <p:sp>
        <p:nvSpPr>
          <p:cNvPr id="3" name="Text Placeholder 2">
            <a:extLst>
              <a:ext uri="{FF2B5EF4-FFF2-40B4-BE49-F238E27FC236}">
                <a16:creationId xmlns:a16="http://schemas.microsoft.com/office/drawing/2014/main" id="{380AD21B-931A-4064-8D73-165D96D916F3}"/>
              </a:ext>
            </a:extLst>
          </p:cNvPr>
          <p:cNvSpPr>
            <a:spLocks noGrp="1"/>
          </p:cNvSpPr>
          <p:nvPr>
            <p:ph type="body" idx="1"/>
          </p:nvPr>
        </p:nvSpPr>
        <p:spPr>
          <a:xfrm>
            <a:off x="831851" y="3502800"/>
            <a:ext cx="10515600" cy="2628000"/>
          </a:xfrm>
        </p:spPr>
        <p:txBody>
          <a:bodyPr/>
          <a:lstStyle>
            <a:lvl1pPr marL="0" indent="0">
              <a:lnSpc>
                <a:spcPct val="100000"/>
              </a:lnSpc>
              <a:buNone/>
              <a:defRPr sz="2400">
                <a:solidFill>
                  <a:schemeClr val="tx1"/>
                </a:solidFill>
              </a:defRPr>
            </a:lvl1pPr>
            <a:lvl2pPr marL="457167" indent="0">
              <a:buNone/>
              <a:defRPr sz="2000">
                <a:solidFill>
                  <a:schemeClr val="tx1">
                    <a:tint val="75000"/>
                  </a:schemeClr>
                </a:solidFill>
              </a:defRPr>
            </a:lvl2pPr>
            <a:lvl3pPr marL="914332" indent="0">
              <a:buNone/>
              <a:defRPr sz="1800">
                <a:solidFill>
                  <a:schemeClr val="tx1">
                    <a:tint val="75000"/>
                  </a:schemeClr>
                </a:solidFill>
              </a:defRPr>
            </a:lvl3pPr>
            <a:lvl4pPr marL="1371498" indent="0">
              <a:buNone/>
              <a:defRPr sz="1600">
                <a:solidFill>
                  <a:schemeClr val="tx1">
                    <a:tint val="75000"/>
                  </a:schemeClr>
                </a:solidFill>
              </a:defRPr>
            </a:lvl4pPr>
            <a:lvl5pPr marL="1828664" indent="0">
              <a:buNone/>
              <a:defRPr sz="1600">
                <a:solidFill>
                  <a:schemeClr val="tx1">
                    <a:tint val="75000"/>
                  </a:schemeClr>
                </a:solidFill>
              </a:defRPr>
            </a:lvl5pPr>
            <a:lvl6pPr marL="2285830" indent="0">
              <a:buNone/>
              <a:defRPr sz="1600">
                <a:solidFill>
                  <a:schemeClr val="tx1">
                    <a:tint val="75000"/>
                  </a:schemeClr>
                </a:solidFill>
              </a:defRPr>
            </a:lvl6pPr>
            <a:lvl7pPr marL="2742994" indent="0">
              <a:buNone/>
              <a:defRPr sz="1600">
                <a:solidFill>
                  <a:schemeClr val="tx1">
                    <a:tint val="75000"/>
                  </a:schemeClr>
                </a:solidFill>
              </a:defRPr>
            </a:lvl7pPr>
            <a:lvl8pPr marL="3200160" indent="0">
              <a:buNone/>
              <a:defRPr sz="1600">
                <a:solidFill>
                  <a:schemeClr val="tx1">
                    <a:tint val="75000"/>
                  </a:schemeClr>
                </a:solidFill>
              </a:defRPr>
            </a:lvl8pPr>
            <a:lvl9pPr marL="3657327" indent="0">
              <a:buNone/>
              <a:defRPr sz="1600">
                <a:solidFill>
                  <a:schemeClr val="tx1">
                    <a:tint val="75000"/>
                  </a:schemeClr>
                </a:solidFill>
              </a:defRPr>
            </a:lvl9pPr>
          </a:lstStyle>
          <a:p>
            <a:pPr lvl="0"/>
            <a:r>
              <a:rPr lang="sv-SE"/>
              <a:t>Klicka här för att ändra format på bakgrundstexten</a:t>
            </a:r>
          </a:p>
        </p:txBody>
      </p:sp>
      <p:sp>
        <p:nvSpPr>
          <p:cNvPr id="4" name="Date Placeholder 3">
            <a:extLst>
              <a:ext uri="{FF2B5EF4-FFF2-40B4-BE49-F238E27FC236}">
                <a16:creationId xmlns:a16="http://schemas.microsoft.com/office/drawing/2014/main" id="{9BD9D274-9D58-4C59-BF24-08319E8A8277}"/>
              </a:ext>
            </a:extLst>
          </p:cNvPr>
          <p:cNvSpPr>
            <a:spLocks noGrp="1"/>
          </p:cNvSpPr>
          <p:nvPr>
            <p:ph type="dt" sz="half" idx="10"/>
          </p:nvPr>
        </p:nvSpPr>
        <p:spPr/>
        <p:txBody>
          <a:bodyPr/>
          <a:lstStyle/>
          <a:p>
            <a:fld id="{1130E869-33E5-AA47-9215-FFB6D21BF7C7}" type="datetime1">
              <a:rPr lang="sv-SE" smtClean="0"/>
              <a:t>2026-08-14</a:t>
            </a:fld>
            <a:endParaRPr lang="sv-SE" dirty="0"/>
          </a:p>
        </p:txBody>
      </p:sp>
      <p:sp>
        <p:nvSpPr>
          <p:cNvPr id="5" name="Footer Placeholder 4">
            <a:extLst>
              <a:ext uri="{FF2B5EF4-FFF2-40B4-BE49-F238E27FC236}">
                <a16:creationId xmlns:a16="http://schemas.microsoft.com/office/drawing/2014/main" id="{A0AFF1B3-BEF7-476C-9C24-6F6824C23A59}"/>
              </a:ext>
            </a:extLst>
          </p:cNvPr>
          <p:cNvSpPr>
            <a:spLocks noGrp="1"/>
          </p:cNvSpPr>
          <p:nvPr>
            <p:ph type="ftr" sz="quarter" idx="11"/>
          </p:nvPr>
        </p:nvSpPr>
        <p:spPr/>
        <p:txBody>
          <a:bodyPr/>
          <a:lstStyle/>
          <a:p>
            <a:r>
              <a:rPr lang="sv-SE" dirty="0" err="1"/>
              <a:t>LiU</a:t>
            </a:r>
            <a:r>
              <a:rPr lang="sv-SE" dirty="0"/>
              <a:t> PowerPoint-mall</a:t>
            </a:r>
          </a:p>
        </p:txBody>
      </p:sp>
      <p:sp>
        <p:nvSpPr>
          <p:cNvPr id="6" name="Slide Number Placeholder 5">
            <a:extLst>
              <a:ext uri="{FF2B5EF4-FFF2-40B4-BE49-F238E27FC236}">
                <a16:creationId xmlns:a16="http://schemas.microsoft.com/office/drawing/2014/main" id="{85ADCECA-8742-4DDD-8038-0C0682EA7913}"/>
              </a:ext>
            </a:extLst>
          </p:cNvPr>
          <p:cNvSpPr>
            <a:spLocks noGrp="1"/>
          </p:cNvSpPr>
          <p:nvPr>
            <p:ph type="sldNum" sz="quarter" idx="12"/>
          </p:nvPr>
        </p:nvSpPr>
        <p:spPr/>
        <p:txBody>
          <a:bodyPr/>
          <a:lstStyle/>
          <a:p>
            <a:fld id="{1D05C8B6-EC5E-42D9-8D75-1E05D6428564}" type="slidenum">
              <a:rPr lang="sv-SE" smtClean="0"/>
              <a:t>‹#›</a:t>
            </a:fld>
            <a:endParaRPr lang="sv-SE"/>
          </a:p>
        </p:txBody>
      </p:sp>
      <p:pic>
        <p:nvPicPr>
          <p:cNvPr id="9" name="Picture 8">
            <a:extLst>
              <a:ext uri="{FF2B5EF4-FFF2-40B4-BE49-F238E27FC236}">
                <a16:creationId xmlns:a16="http://schemas.microsoft.com/office/drawing/2014/main" id="{FCFA31B6-BC02-4354-A1DB-49F7B0C933D9}"/>
              </a:ext>
            </a:extLst>
          </p:cNvPr>
          <p:cNvPicPr>
            <a:picLocks noChangeAspect="1"/>
          </p:cNvPicPr>
          <p:nvPr userDrawn="1"/>
        </p:nvPicPr>
        <p:blipFill>
          <a:blip r:embed="rId2">
            <a:lum bright="100000" contrast="100000"/>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pic>
        <p:nvPicPr>
          <p:cNvPr id="11" name="Picture 10" descr="Logotype">
            <a:extLst>
              <a:ext uri="{FF2B5EF4-FFF2-40B4-BE49-F238E27FC236}">
                <a16:creationId xmlns:a16="http://schemas.microsoft.com/office/drawing/2014/main" id="{7ABB9FFA-9B21-4C8C-AC48-62DD981503E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15740335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D5F28-9CA8-4998-8631-C03E7886FE15}"/>
              </a:ext>
            </a:extLst>
          </p:cNvPr>
          <p:cNvSpPr>
            <a:spLocks noGrp="1"/>
          </p:cNvSpPr>
          <p:nvPr>
            <p:ph type="title"/>
          </p:nvPr>
        </p:nvSpPr>
        <p:spPr/>
        <p:txBody>
          <a:bodyPr/>
          <a:lstStyle/>
          <a:p>
            <a:r>
              <a:rPr lang="sv-SE"/>
              <a:t>Klicka här för att ändra mall för rubrikformat</a:t>
            </a:r>
            <a:endParaRPr lang="sv-SE" dirty="0"/>
          </a:p>
        </p:txBody>
      </p:sp>
      <p:sp>
        <p:nvSpPr>
          <p:cNvPr id="3" name="Content Placeholder 2">
            <a:extLst>
              <a:ext uri="{FF2B5EF4-FFF2-40B4-BE49-F238E27FC236}">
                <a16:creationId xmlns:a16="http://schemas.microsoft.com/office/drawing/2014/main" id="{F83CC860-BB16-4E0C-B870-8B2366E75AF0}"/>
              </a:ext>
            </a:extLst>
          </p:cNvPr>
          <p:cNvSpPr>
            <a:spLocks noGrp="1"/>
          </p:cNvSpPr>
          <p:nvPr>
            <p:ph idx="1"/>
          </p:nvPr>
        </p:nvSpPr>
        <p:spPr>
          <a:xfrm>
            <a:off x="838200" y="1825626"/>
            <a:ext cx="10515600" cy="4254337"/>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Date Placeholder 3">
            <a:extLst>
              <a:ext uri="{FF2B5EF4-FFF2-40B4-BE49-F238E27FC236}">
                <a16:creationId xmlns:a16="http://schemas.microsoft.com/office/drawing/2014/main" id="{FB2F96C9-5579-4CED-A338-A836AEE06E7E}"/>
              </a:ext>
            </a:extLst>
          </p:cNvPr>
          <p:cNvSpPr>
            <a:spLocks noGrp="1"/>
          </p:cNvSpPr>
          <p:nvPr>
            <p:ph type="dt" sz="half" idx="10"/>
          </p:nvPr>
        </p:nvSpPr>
        <p:spPr>
          <a:xfrm>
            <a:off x="8292263" y="0"/>
            <a:ext cx="2520000" cy="360000"/>
          </a:xfrm>
        </p:spPr>
        <p:txBody>
          <a:bodyPr/>
          <a:lstStyle/>
          <a:p>
            <a:fld id="{A0D3A54C-EB03-A244-88F0-70D5D8782B1B}" type="datetime1">
              <a:rPr lang="sv-SE" smtClean="0"/>
              <a:t>2026-08-14</a:t>
            </a:fld>
            <a:endParaRPr lang="sv-SE"/>
          </a:p>
        </p:txBody>
      </p:sp>
      <p:sp>
        <p:nvSpPr>
          <p:cNvPr id="5" name="Footer Placeholder 4">
            <a:extLst>
              <a:ext uri="{FF2B5EF4-FFF2-40B4-BE49-F238E27FC236}">
                <a16:creationId xmlns:a16="http://schemas.microsoft.com/office/drawing/2014/main" id="{835A41CD-1A6A-456B-BCAE-4B73471B30D0}"/>
              </a:ext>
            </a:extLst>
          </p:cNvPr>
          <p:cNvSpPr>
            <a:spLocks noGrp="1"/>
          </p:cNvSpPr>
          <p:nvPr>
            <p:ph type="ftr" sz="quarter" idx="11"/>
          </p:nvPr>
        </p:nvSpPr>
        <p:spPr/>
        <p:txBody>
          <a:bodyPr/>
          <a:lstStyle/>
          <a:p>
            <a:r>
              <a:rPr lang="sv-SE"/>
              <a:t>LiU PowerPoint-mall</a:t>
            </a:r>
          </a:p>
        </p:txBody>
      </p:sp>
      <p:sp>
        <p:nvSpPr>
          <p:cNvPr id="6" name="Slide Number Placeholder 5">
            <a:extLst>
              <a:ext uri="{FF2B5EF4-FFF2-40B4-BE49-F238E27FC236}">
                <a16:creationId xmlns:a16="http://schemas.microsoft.com/office/drawing/2014/main" id="{9E8AF9EE-7694-4BC1-BDBC-514D317EEE90}"/>
              </a:ext>
            </a:extLst>
          </p:cNvPr>
          <p:cNvSpPr>
            <a:spLocks noGrp="1"/>
          </p:cNvSpPr>
          <p:nvPr>
            <p:ph type="sldNum" sz="quarter" idx="12"/>
          </p:nvPr>
        </p:nvSpPr>
        <p:spPr>
          <a:xfrm>
            <a:off x="10812263" y="0"/>
            <a:ext cx="432000" cy="360000"/>
          </a:xfrm>
        </p:spPr>
        <p:txBody>
          <a:bodyPr/>
          <a:lstStyle/>
          <a:p>
            <a:fld id="{1D05C8B6-EC5E-42D9-8D75-1E05D6428564}" type="slidenum">
              <a:rPr lang="sv-SE" smtClean="0"/>
              <a:t>‹#›</a:t>
            </a:fld>
            <a:endParaRPr lang="sv-SE"/>
          </a:p>
        </p:txBody>
      </p:sp>
      <p:cxnSp>
        <p:nvCxnSpPr>
          <p:cNvPr id="9" name="Rak 5">
            <a:extLst>
              <a:ext uri="{FF2B5EF4-FFF2-40B4-BE49-F238E27FC236}">
                <a16:creationId xmlns:a16="http://schemas.microsoft.com/office/drawing/2014/main" id="{D2B6CEC0-7FA1-4DD6-9711-E98236C44181}"/>
              </a:ext>
            </a:extLst>
          </p:cNvPr>
          <p:cNvCxnSpPr>
            <a:cxnSpLocks/>
          </p:cNvCxnSpPr>
          <p:nvPr/>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20" name="Picture 19" descr="Logotype">
            <a:extLst>
              <a:ext uri="{FF2B5EF4-FFF2-40B4-BE49-F238E27FC236}">
                <a16:creationId xmlns:a16="http://schemas.microsoft.com/office/drawing/2014/main" id="{38E76754-54E4-4E46-A42B-165CB1D0435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25908974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E5D60-9FEA-4061-AE29-F7A1A0AE668D}"/>
              </a:ext>
            </a:extLst>
          </p:cNvPr>
          <p:cNvSpPr>
            <a:spLocks noGrp="1"/>
          </p:cNvSpPr>
          <p:nvPr>
            <p:ph type="title"/>
          </p:nvPr>
        </p:nvSpPr>
        <p:spPr/>
        <p:txBody>
          <a:bodyPr/>
          <a:lstStyle/>
          <a:p>
            <a:r>
              <a:rPr lang="sv-SE"/>
              <a:t>Klicka här för att ändra mall för rubrikformat</a:t>
            </a:r>
            <a:endParaRPr lang="sv-SE" dirty="0"/>
          </a:p>
        </p:txBody>
      </p:sp>
      <p:sp>
        <p:nvSpPr>
          <p:cNvPr id="3" name="Content Placeholder 2">
            <a:extLst>
              <a:ext uri="{FF2B5EF4-FFF2-40B4-BE49-F238E27FC236}">
                <a16:creationId xmlns:a16="http://schemas.microsoft.com/office/drawing/2014/main" id="{79AD652D-D723-4261-9B8C-661B6699F950}"/>
              </a:ext>
            </a:extLst>
          </p:cNvPr>
          <p:cNvSpPr>
            <a:spLocks noGrp="1"/>
          </p:cNvSpPr>
          <p:nvPr>
            <p:ph sz="half" idx="1"/>
          </p:nvPr>
        </p:nvSpPr>
        <p:spPr>
          <a:xfrm>
            <a:off x="838200" y="1825629"/>
            <a:ext cx="5181600" cy="4241481"/>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Content Placeholder 3">
            <a:extLst>
              <a:ext uri="{FF2B5EF4-FFF2-40B4-BE49-F238E27FC236}">
                <a16:creationId xmlns:a16="http://schemas.microsoft.com/office/drawing/2014/main" id="{8D72E162-7D8A-446C-B6C3-D85896811443}"/>
              </a:ext>
            </a:extLst>
          </p:cNvPr>
          <p:cNvSpPr>
            <a:spLocks noGrp="1"/>
          </p:cNvSpPr>
          <p:nvPr>
            <p:ph sz="half" idx="2"/>
          </p:nvPr>
        </p:nvSpPr>
        <p:spPr>
          <a:xfrm>
            <a:off x="6172200" y="1825626"/>
            <a:ext cx="5181600" cy="4254337"/>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5" name="Date Placeholder 4">
            <a:extLst>
              <a:ext uri="{FF2B5EF4-FFF2-40B4-BE49-F238E27FC236}">
                <a16:creationId xmlns:a16="http://schemas.microsoft.com/office/drawing/2014/main" id="{C6CCDECF-AB46-421A-B3EA-954167E551C6}"/>
              </a:ext>
            </a:extLst>
          </p:cNvPr>
          <p:cNvSpPr>
            <a:spLocks noGrp="1"/>
          </p:cNvSpPr>
          <p:nvPr>
            <p:ph type="dt" sz="half" idx="10"/>
          </p:nvPr>
        </p:nvSpPr>
        <p:spPr/>
        <p:txBody>
          <a:bodyPr/>
          <a:lstStyle/>
          <a:p>
            <a:fld id="{8799C4C0-6F97-2E48-B093-E07FB97419C9}" type="datetime1">
              <a:rPr lang="sv-SE" smtClean="0"/>
              <a:t>2026-08-14</a:t>
            </a:fld>
            <a:endParaRPr lang="sv-SE"/>
          </a:p>
        </p:txBody>
      </p:sp>
      <p:sp>
        <p:nvSpPr>
          <p:cNvPr id="6" name="Footer Placeholder 5">
            <a:extLst>
              <a:ext uri="{FF2B5EF4-FFF2-40B4-BE49-F238E27FC236}">
                <a16:creationId xmlns:a16="http://schemas.microsoft.com/office/drawing/2014/main" id="{20FFB67D-8CC2-4E5B-BF93-6B7E5BF4B2AC}"/>
              </a:ext>
            </a:extLst>
          </p:cNvPr>
          <p:cNvSpPr>
            <a:spLocks noGrp="1"/>
          </p:cNvSpPr>
          <p:nvPr>
            <p:ph type="ftr" sz="quarter" idx="11"/>
          </p:nvPr>
        </p:nvSpPr>
        <p:spPr/>
        <p:txBody>
          <a:bodyPr/>
          <a:lstStyle/>
          <a:p>
            <a:r>
              <a:rPr lang="sv-SE"/>
              <a:t>LiU PowerPoint-mall</a:t>
            </a:r>
          </a:p>
        </p:txBody>
      </p:sp>
      <p:sp>
        <p:nvSpPr>
          <p:cNvPr id="7" name="Slide Number Placeholder 6">
            <a:extLst>
              <a:ext uri="{FF2B5EF4-FFF2-40B4-BE49-F238E27FC236}">
                <a16:creationId xmlns:a16="http://schemas.microsoft.com/office/drawing/2014/main" id="{3CAF80C1-A5DA-4E08-8CAE-B47DD97A3975}"/>
              </a:ext>
            </a:extLst>
          </p:cNvPr>
          <p:cNvSpPr>
            <a:spLocks noGrp="1"/>
          </p:cNvSpPr>
          <p:nvPr>
            <p:ph type="sldNum" sz="quarter" idx="12"/>
          </p:nvPr>
        </p:nvSpPr>
        <p:spPr/>
        <p:txBody>
          <a:bodyPr/>
          <a:lstStyle/>
          <a:p>
            <a:fld id="{1D05C8B6-EC5E-42D9-8D75-1E05D6428564}" type="slidenum">
              <a:rPr lang="sv-SE" smtClean="0"/>
              <a:t>‹#›</a:t>
            </a:fld>
            <a:endParaRPr lang="sv-SE"/>
          </a:p>
        </p:txBody>
      </p:sp>
      <p:cxnSp>
        <p:nvCxnSpPr>
          <p:cNvPr id="11" name="Rak 5">
            <a:extLst>
              <a:ext uri="{FF2B5EF4-FFF2-40B4-BE49-F238E27FC236}">
                <a16:creationId xmlns:a16="http://schemas.microsoft.com/office/drawing/2014/main" id="{1DBCDB3C-6D20-4691-BDE2-381FEEBC114C}"/>
              </a:ext>
            </a:extLst>
          </p:cNvPr>
          <p:cNvCxnSpPr>
            <a:cxnSpLocks/>
          </p:cNvCxnSpPr>
          <p:nvPr userDrawn="1"/>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12" name="Picture 11" descr="Logotype">
            <a:extLst>
              <a:ext uri="{FF2B5EF4-FFF2-40B4-BE49-F238E27FC236}">
                <a16:creationId xmlns:a16="http://schemas.microsoft.com/office/drawing/2014/main" id="{09F3A704-4A19-43BE-95E7-C2EE1D44AE9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38100090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AC1DA-1DF7-4806-9BFE-693752D8E5AA}"/>
              </a:ext>
            </a:extLst>
          </p:cNvPr>
          <p:cNvSpPr>
            <a:spLocks noGrp="1"/>
          </p:cNvSpPr>
          <p:nvPr>
            <p:ph type="title"/>
          </p:nvPr>
        </p:nvSpPr>
        <p:spPr>
          <a:xfrm>
            <a:off x="839788" y="365129"/>
            <a:ext cx="10515600" cy="1325563"/>
          </a:xfrm>
        </p:spPr>
        <p:txBody>
          <a:bodyPr/>
          <a:lstStyle/>
          <a:p>
            <a:r>
              <a:rPr lang="sv-SE"/>
              <a:t>Klicka här för att ändra mall för rubrikformat</a:t>
            </a:r>
            <a:endParaRPr lang="sv-SE" dirty="0"/>
          </a:p>
        </p:txBody>
      </p:sp>
      <p:sp>
        <p:nvSpPr>
          <p:cNvPr id="3" name="Text Placeholder 2">
            <a:extLst>
              <a:ext uri="{FF2B5EF4-FFF2-40B4-BE49-F238E27FC236}">
                <a16:creationId xmlns:a16="http://schemas.microsoft.com/office/drawing/2014/main" id="{4E0AEAAB-6C1D-4159-B092-4584A8886AC8}"/>
              </a:ext>
            </a:extLst>
          </p:cNvPr>
          <p:cNvSpPr>
            <a:spLocks noGrp="1"/>
          </p:cNvSpPr>
          <p:nvPr>
            <p:ph type="body" idx="1"/>
          </p:nvPr>
        </p:nvSpPr>
        <p:spPr>
          <a:xfrm>
            <a:off x="839789" y="1681163"/>
            <a:ext cx="5157787" cy="823912"/>
          </a:xfrm>
        </p:spPr>
        <p:txBody>
          <a:bodyPr anchor="b">
            <a:normAutofit/>
          </a:bodyPr>
          <a:lstStyle>
            <a:lvl1pPr marL="0" indent="0">
              <a:buNone/>
              <a:defRPr sz="2800" b="1">
                <a:latin typeface="+mj-lt"/>
              </a:defRPr>
            </a:lvl1pPr>
            <a:lvl2pPr marL="457167" indent="0">
              <a:buNone/>
              <a:defRPr sz="2000" b="1"/>
            </a:lvl2pPr>
            <a:lvl3pPr marL="914332"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sv-SE"/>
              <a:t>Klicka här för att ändra format på bakgrundstexten</a:t>
            </a:r>
          </a:p>
        </p:txBody>
      </p:sp>
      <p:sp>
        <p:nvSpPr>
          <p:cNvPr id="4" name="Content Placeholder 3">
            <a:extLst>
              <a:ext uri="{FF2B5EF4-FFF2-40B4-BE49-F238E27FC236}">
                <a16:creationId xmlns:a16="http://schemas.microsoft.com/office/drawing/2014/main" id="{7B835E44-E48F-4B64-BC38-36AE1423EEC3}"/>
              </a:ext>
            </a:extLst>
          </p:cNvPr>
          <p:cNvSpPr>
            <a:spLocks noGrp="1"/>
          </p:cNvSpPr>
          <p:nvPr>
            <p:ph sz="half" idx="2"/>
          </p:nvPr>
        </p:nvSpPr>
        <p:spPr>
          <a:xfrm>
            <a:off x="839789" y="2505085"/>
            <a:ext cx="5157787" cy="3571673"/>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5" name="Text Placeholder 4">
            <a:extLst>
              <a:ext uri="{FF2B5EF4-FFF2-40B4-BE49-F238E27FC236}">
                <a16:creationId xmlns:a16="http://schemas.microsoft.com/office/drawing/2014/main" id="{CF40FBBF-9493-4795-A84B-B36E22050892}"/>
              </a:ext>
            </a:extLst>
          </p:cNvPr>
          <p:cNvSpPr>
            <a:spLocks noGrp="1"/>
          </p:cNvSpPr>
          <p:nvPr>
            <p:ph type="body" sz="quarter" idx="3"/>
          </p:nvPr>
        </p:nvSpPr>
        <p:spPr>
          <a:xfrm>
            <a:off x="6172203" y="1681163"/>
            <a:ext cx="5183188" cy="823912"/>
          </a:xfrm>
        </p:spPr>
        <p:txBody>
          <a:bodyPr anchor="b">
            <a:normAutofit/>
          </a:bodyPr>
          <a:lstStyle>
            <a:lvl1pPr marL="0" indent="0">
              <a:buNone/>
              <a:defRPr sz="2800" b="1">
                <a:latin typeface="+mj-lt"/>
              </a:defRPr>
            </a:lvl1pPr>
            <a:lvl2pPr marL="457167" indent="0">
              <a:buNone/>
              <a:defRPr sz="2000" b="1"/>
            </a:lvl2pPr>
            <a:lvl3pPr marL="914332"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sv-SE"/>
              <a:t>Klicka här för att ändra format på bakgrundstexten</a:t>
            </a:r>
          </a:p>
        </p:txBody>
      </p:sp>
      <p:sp>
        <p:nvSpPr>
          <p:cNvPr id="6" name="Content Placeholder 5">
            <a:extLst>
              <a:ext uri="{FF2B5EF4-FFF2-40B4-BE49-F238E27FC236}">
                <a16:creationId xmlns:a16="http://schemas.microsoft.com/office/drawing/2014/main" id="{BD7B4785-7E60-4E95-8686-807938974191}"/>
              </a:ext>
            </a:extLst>
          </p:cNvPr>
          <p:cNvSpPr>
            <a:spLocks noGrp="1"/>
          </p:cNvSpPr>
          <p:nvPr>
            <p:ph sz="quarter" idx="4"/>
          </p:nvPr>
        </p:nvSpPr>
        <p:spPr>
          <a:xfrm>
            <a:off x="6172203" y="2505085"/>
            <a:ext cx="5183188" cy="3568459"/>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7" name="Date Placeholder 6">
            <a:extLst>
              <a:ext uri="{FF2B5EF4-FFF2-40B4-BE49-F238E27FC236}">
                <a16:creationId xmlns:a16="http://schemas.microsoft.com/office/drawing/2014/main" id="{7352B86A-85B7-4456-A609-BB084D0B26B0}"/>
              </a:ext>
            </a:extLst>
          </p:cNvPr>
          <p:cNvSpPr>
            <a:spLocks noGrp="1"/>
          </p:cNvSpPr>
          <p:nvPr>
            <p:ph type="dt" sz="half" idx="10"/>
          </p:nvPr>
        </p:nvSpPr>
        <p:spPr/>
        <p:txBody>
          <a:bodyPr/>
          <a:lstStyle/>
          <a:p>
            <a:fld id="{6910F6FE-1EF1-3543-A93C-A13D5DBCD153}" type="datetime1">
              <a:rPr lang="sv-SE" smtClean="0"/>
              <a:t>2026-08-14</a:t>
            </a:fld>
            <a:endParaRPr lang="sv-SE"/>
          </a:p>
        </p:txBody>
      </p:sp>
      <p:sp>
        <p:nvSpPr>
          <p:cNvPr id="8" name="Footer Placeholder 7">
            <a:extLst>
              <a:ext uri="{FF2B5EF4-FFF2-40B4-BE49-F238E27FC236}">
                <a16:creationId xmlns:a16="http://schemas.microsoft.com/office/drawing/2014/main" id="{91C08846-8A71-4321-93F6-BFCE99CB4A5E}"/>
              </a:ext>
            </a:extLst>
          </p:cNvPr>
          <p:cNvSpPr>
            <a:spLocks noGrp="1"/>
          </p:cNvSpPr>
          <p:nvPr>
            <p:ph type="ftr" sz="quarter" idx="11"/>
          </p:nvPr>
        </p:nvSpPr>
        <p:spPr/>
        <p:txBody>
          <a:bodyPr/>
          <a:lstStyle/>
          <a:p>
            <a:r>
              <a:rPr lang="sv-SE"/>
              <a:t>LiU PowerPoint-mall</a:t>
            </a:r>
          </a:p>
        </p:txBody>
      </p:sp>
      <p:sp>
        <p:nvSpPr>
          <p:cNvPr id="9" name="Slide Number Placeholder 8">
            <a:extLst>
              <a:ext uri="{FF2B5EF4-FFF2-40B4-BE49-F238E27FC236}">
                <a16:creationId xmlns:a16="http://schemas.microsoft.com/office/drawing/2014/main" id="{3AB0CCA9-80F4-4FE7-B4FD-9FB654545F31}"/>
              </a:ext>
            </a:extLst>
          </p:cNvPr>
          <p:cNvSpPr>
            <a:spLocks noGrp="1"/>
          </p:cNvSpPr>
          <p:nvPr>
            <p:ph type="sldNum" sz="quarter" idx="12"/>
          </p:nvPr>
        </p:nvSpPr>
        <p:spPr/>
        <p:txBody>
          <a:bodyPr/>
          <a:lstStyle/>
          <a:p>
            <a:fld id="{1D05C8B6-EC5E-42D9-8D75-1E05D6428564}" type="slidenum">
              <a:rPr lang="sv-SE" smtClean="0"/>
              <a:t>‹#›</a:t>
            </a:fld>
            <a:endParaRPr lang="sv-SE"/>
          </a:p>
        </p:txBody>
      </p:sp>
      <p:cxnSp>
        <p:nvCxnSpPr>
          <p:cNvPr id="13" name="Rak 5">
            <a:extLst>
              <a:ext uri="{FF2B5EF4-FFF2-40B4-BE49-F238E27FC236}">
                <a16:creationId xmlns:a16="http://schemas.microsoft.com/office/drawing/2014/main" id="{EC927C92-6210-4B4D-895A-19AADBEF8F6E}"/>
              </a:ext>
            </a:extLst>
          </p:cNvPr>
          <p:cNvCxnSpPr>
            <a:cxnSpLocks/>
          </p:cNvCxnSpPr>
          <p:nvPr userDrawn="1"/>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14" name="Picture 13" descr="Logotype">
            <a:extLst>
              <a:ext uri="{FF2B5EF4-FFF2-40B4-BE49-F238E27FC236}">
                <a16:creationId xmlns:a16="http://schemas.microsoft.com/office/drawing/2014/main" id="{16070C61-E474-42D9-94A1-967A6D1BE7D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5462565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C3FE9-5F5B-413D-B4E8-BD7E2968FF45}"/>
              </a:ext>
            </a:extLst>
          </p:cNvPr>
          <p:cNvSpPr>
            <a:spLocks noGrp="1"/>
          </p:cNvSpPr>
          <p:nvPr>
            <p:ph type="title"/>
          </p:nvPr>
        </p:nvSpPr>
        <p:spPr/>
        <p:txBody>
          <a:bodyPr/>
          <a:lstStyle/>
          <a:p>
            <a:r>
              <a:rPr lang="sv-SE"/>
              <a:t>Klicka här för att ändra mall för rubrikformat</a:t>
            </a:r>
            <a:endParaRPr lang="sv-SE" dirty="0"/>
          </a:p>
        </p:txBody>
      </p:sp>
      <p:sp>
        <p:nvSpPr>
          <p:cNvPr id="3" name="Date Placeholder 2">
            <a:extLst>
              <a:ext uri="{FF2B5EF4-FFF2-40B4-BE49-F238E27FC236}">
                <a16:creationId xmlns:a16="http://schemas.microsoft.com/office/drawing/2014/main" id="{55082EEB-76C9-46A2-8992-24100BBA5F96}"/>
              </a:ext>
            </a:extLst>
          </p:cNvPr>
          <p:cNvSpPr>
            <a:spLocks noGrp="1"/>
          </p:cNvSpPr>
          <p:nvPr>
            <p:ph type="dt" sz="half" idx="10"/>
          </p:nvPr>
        </p:nvSpPr>
        <p:spPr/>
        <p:txBody>
          <a:bodyPr/>
          <a:lstStyle/>
          <a:p>
            <a:fld id="{DC60EFBD-E0CA-9D4E-9724-19DA9E74433A}" type="datetime1">
              <a:rPr lang="sv-SE" smtClean="0"/>
              <a:t>2026-08-14</a:t>
            </a:fld>
            <a:endParaRPr lang="sv-SE"/>
          </a:p>
        </p:txBody>
      </p:sp>
      <p:sp>
        <p:nvSpPr>
          <p:cNvPr id="4" name="Footer Placeholder 3">
            <a:extLst>
              <a:ext uri="{FF2B5EF4-FFF2-40B4-BE49-F238E27FC236}">
                <a16:creationId xmlns:a16="http://schemas.microsoft.com/office/drawing/2014/main" id="{771F3176-8332-460F-839F-8C36305CF839}"/>
              </a:ext>
            </a:extLst>
          </p:cNvPr>
          <p:cNvSpPr>
            <a:spLocks noGrp="1"/>
          </p:cNvSpPr>
          <p:nvPr>
            <p:ph type="ftr" sz="quarter" idx="11"/>
          </p:nvPr>
        </p:nvSpPr>
        <p:spPr/>
        <p:txBody>
          <a:bodyPr/>
          <a:lstStyle/>
          <a:p>
            <a:r>
              <a:rPr lang="sv-SE"/>
              <a:t>LiU PowerPoint-mall</a:t>
            </a:r>
          </a:p>
        </p:txBody>
      </p:sp>
      <p:sp>
        <p:nvSpPr>
          <p:cNvPr id="5" name="Slide Number Placeholder 4">
            <a:extLst>
              <a:ext uri="{FF2B5EF4-FFF2-40B4-BE49-F238E27FC236}">
                <a16:creationId xmlns:a16="http://schemas.microsoft.com/office/drawing/2014/main" id="{470BA3FD-78E6-4451-96E1-12B31AC3BAD8}"/>
              </a:ext>
            </a:extLst>
          </p:cNvPr>
          <p:cNvSpPr>
            <a:spLocks noGrp="1"/>
          </p:cNvSpPr>
          <p:nvPr>
            <p:ph type="sldNum" sz="quarter" idx="12"/>
          </p:nvPr>
        </p:nvSpPr>
        <p:spPr/>
        <p:txBody>
          <a:bodyPr/>
          <a:lstStyle/>
          <a:p>
            <a:fld id="{1D05C8B6-EC5E-42D9-8D75-1E05D6428564}" type="slidenum">
              <a:rPr lang="sv-SE" smtClean="0"/>
              <a:t>‹#›</a:t>
            </a:fld>
            <a:endParaRPr lang="sv-SE"/>
          </a:p>
        </p:txBody>
      </p:sp>
      <p:cxnSp>
        <p:nvCxnSpPr>
          <p:cNvPr id="9" name="Rak 5">
            <a:extLst>
              <a:ext uri="{FF2B5EF4-FFF2-40B4-BE49-F238E27FC236}">
                <a16:creationId xmlns:a16="http://schemas.microsoft.com/office/drawing/2014/main" id="{95DA7626-B115-4C4F-9B3C-FE5B663044E7}"/>
              </a:ext>
            </a:extLst>
          </p:cNvPr>
          <p:cNvCxnSpPr>
            <a:cxnSpLocks/>
          </p:cNvCxnSpPr>
          <p:nvPr userDrawn="1"/>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10" name="Picture 9" descr="Logotype">
            <a:extLst>
              <a:ext uri="{FF2B5EF4-FFF2-40B4-BE49-F238E27FC236}">
                <a16:creationId xmlns:a16="http://schemas.microsoft.com/office/drawing/2014/main" id="{981D80BE-49D3-48FC-AC64-622528B8A17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2198443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F96CBC0-C319-4952-8F5C-99292872E293}"/>
              </a:ext>
            </a:extLst>
          </p:cNvPr>
          <p:cNvSpPr>
            <a:spLocks noGrp="1"/>
          </p:cNvSpPr>
          <p:nvPr>
            <p:ph type="dt" sz="half" idx="10"/>
          </p:nvPr>
        </p:nvSpPr>
        <p:spPr/>
        <p:txBody>
          <a:bodyPr/>
          <a:lstStyle/>
          <a:p>
            <a:fld id="{350CEA87-5627-084D-AE08-C5534DC614BD}" type="datetime1">
              <a:rPr lang="sv-SE" smtClean="0"/>
              <a:t>2026-08-14</a:t>
            </a:fld>
            <a:endParaRPr lang="sv-SE"/>
          </a:p>
        </p:txBody>
      </p:sp>
      <p:sp>
        <p:nvSpPr>
          <p:cNvPr id="3" name="Footer Placeholder 2">
            <a:extLst>
              <a:ext uri="{FF2B5EF4-FFF2-40B4-BE49-F238E27FC236}">
                <a16:creationId xmlns:a16="http://schemas.microsoft.com/office/drawing/2014/main" id="{EC66394A-EC6D-4B1F-8267-B06B10136441}"/>
              </a:ext>
            </a:extLst>
          </p:cNvPr>
          <p:cNvSpPr>
            <a:spLocks noGrp="1"/>
          </p:cNvSpPr>
          <p:nvPr>
            <p:ph type="ftr" sz="quarter" idx="11"/>
          </p:nvPr>
        </p:nvSpPr>
        <p:spPr/>
        <p:txBody>
          <a:bodyPr/>
          <a:lstStyle/>
          <a:p>
            <a:r>
              <a:rPr lang="sv-SE"/>
              <a:t>LiU PowerPoint-mall</a:t>
            </a:r>
          </a:p>
        </p:txBody>
      </p:sp>
      <p:sp>
        <p:nvSpPr>
          <p:cNvPr id="4" name="Slide Number Placeholder 3">
            <a:extLst>
              <a:ext uri="{FF2B5EF4-FFF2-40B4-BE49-F238E27FC236}">
                <a16:creationId xmlns:a16="http://schemas.microsoft.com/office/drawing/2014/main" id="{BD7DF935-E895-4D21-A182-6E15EDC728FD}"/>
              </a:ext>
            </a:extLst>
          </p:cNvPr>
          <p:cNvSpPr>
            <a:spLocks noGrp="1"/>
          </p:cNvSpPr>
          <p:nvPr>
            <p:ph type="sldNum" sz="quarter" idx="12"/>
          </p:nvPr>
        </p:nvSpPr>
        <p:spPr/>
        <p:txBody>
          <a:bodyPr/>
          <a:lstStyle/>
          <a:p>
            <a:fld id="{1D05C8B6-EC5E-42D9-8D75-1E05D6428564}" type="slidenum">
              <a:rPr lang="sv-SE" smtClean="0"/>
              <a:t>‹#›</a:t>
            </a:fld>
            <a:endParaRPr lang="sv-SE"/>
          </a:p>
        </p:txBody>
      </p:sp>
      <p:cxnSp>
        <p:nvCxnSpPr>
          <p:cNvPr id="8" name="Rak 5">
            <a:extLst>
              <a:ext uri="{FF2B5EF4-FFF2-40B4-BE49-F238E27FC236}">
                <a16:creationId xmlns:a16="http://schemas.microsoft.com/office/drawing/2014/main" id="{97E9F04A-B552-451B-920C-ED4546809656}"/>
              </a:ext>
            </a:extLst>
          </p:cNvPr>
          <p:cNvCxnSpPr>
            <a:cxnSpLocks/>
          </p:cNvCxnSpPr>
          <p:nvPr userDrawn="1"/>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9" name="Picture 8" descr="Logotype">
            <a:extLst>
              <a:ext uri="{FF2B5EF4-FFF2-40B4-BE49-F238E27FC236}">
                <a16:creationId xmlns:a16="http://schemas.microsoft.com/office/drawing/2014/main" id="{2EB1136A-B5C1-474E-856C-5B6E55AECA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24539346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980A2-67AA-45AE-A4A3-02C24D5D2D10}"/>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endParaRPr lang="sv-SE" dirty="0"/>
          </a:p>
        </p:txBody>
      </p:sp>
      <p:sp>
        <p:nvSpPr>
          <p:cNvPr id="3" name="Content Placeholder 2">
            <a:extLst>
              <a:ext uri="{FF2B5EF4-FFF2-40B4-BE49-F238E27FC236}">
                <a16:creationId xmlns:a16="http://schemas.microsoft.com/office/drawing/2014/main" id="{9B3FC7A9-016D-4F8D-95F8-AE268FFCD56E}"/>
              </a:ext>
            </a:extLst>
          </p:cNvPr>
          <p:cNvSpPr>
            <a:spLocks noGrp="1"/>
          </p:cNvSpPr>
          <p:nvPr>
            <p:ph idx="1"/>
          </p:nvPr>
        </p:nvSpPr>
        <p:spPr>
          <a:xfrm>
            <a:off x="5183188" y="987429"/>
            <a:ext cx="6172200" cy="5092533"/>
          </a:xfrm>
        </p:spPr>
        <p:txBody>
          <a:bodyPr/>
          <a:lstStyle>
            <a:lvl1pPr>
              <a:lnSpc>
                <a:spcPct val="100000"/>
              </a:lnSpc>
              <a:defRPr sz="2800"/>
            </a:lvl1pPr>
            <a:lvl2pPr>
              <a:lnSpc>
                <a:spcPct val="100000"/>
              </a:lnSpc>
              <a:defRPr sz="2400"/>
            </a:lvl2pPr>
            <a:lvl3pPr>
              <a:lnSpc>
                <a:spcPct val="100000"/>
              </a:lnSpc>
              <a:defRPr sz="2000"/>
            </a:lvl3pPr>
            <a:lvl4pPr>
              <a:lnSpc>
                <a:spcPct val="100000"/>
              </a:lnSpc>
              <a:defRPr sz="1800"/>
            </a:lvl4pPr>
            <a:lvl5pPr>
              <a:lnSpc>
                <a:spcPct val="100000"/>
              </a:lnSpc>
              <a:defRPr sz="18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Text Placeholder 3">
            <a:extLst>
              <a:ext uri="{FF2B5EF4-FFF2-40B4-BE49-F238E27FC236}">
                <a16:creationId xmlns:a16="http://schemas.microsoft.com/office/drawing/2014/main" id="{1B9E2521-9433-4ED7-A38E-EB976F0B35CD}"/>
              </a:ext>
            </a:extLst>
          </p:cNvPr>
          <p:cNvSpPr>
            <a:spLocks noGrp="1"/>
          </p:cNvSpPr>
          <p:nvPr>
            <p:ph type="body" sz="half" idx="2"/>
          </p:nvPr>
        </p:nvSpPr>
        <p:spPr>
          <a:xfrm>
            <a:off x="839788" y="2057402"/>
            <a:ext cx="3932237" cy="4022563"/>
          </a:xfrm>
        </p:spPr>
        <p:txBody>
          <a:bodyPr/>
          <a:lstStyle>
            <a:lvl1pPr marL="0" indent="0">
              <a:lnSpc>
                <a:spcPct val="100000"/>
              </a:lnSpc>
              <a:buNone/>
              <a:defRPr sz="1600"/>
            </a:lvl1pPr>
            <a:lvl2pPr marL="457167" indent="0">
              <a:buNone/>
              <a:defRPr sz="1400"/>
            </a:lvl2pPr>
            <a:lvl3pPr marL="914332" indent="0">
              <a:buNone/>
              <a:defRPr sz="1200"/>
            </a:lvl3pPr>
            <a:lvl4pPr marL="1371498" indent="0">
              <a:buNone/>
              <a:defRPr sz="1000"/>
            </a:lvl4pPr>
            <a:lvl5pPr marL="1828664" indent="0">
              <a:buNone/>
              <a:defRPr sz="1000"/>
            </a:lvl5pPr>
            <a:lvl6pPr marL="2285830" indent="0">
              <a:buNone/>
              <a:defRPr sz="1000"/>
            </a:lvl6pPr>
            <a:lvl7pPr marL="2742994" indent="0">
              <a:buNone/>
              <a:defRPr sz="1000"/>
            </a:lvl7pPr>
            <a:lvl8pPr marL="3200160" indent="0">
              <a:buNone/>
              <a:defRPr sz="1000"/>
            </a:lvl8pPr>
            <a:lvl9pPr marL="3657327" indent="0">
              <a:buNone/>
              <a:defRPr sz="1000"/>
            </a:lvl9pPr>
          </a:lstStyle>
          <a:p>
            <a:pPr lvl="0"/>
            <a:r>
              <a:rPr lang="sv-SE"/>
              <a:t>Klicka här för att ändra format på bakgrundstexten</a:t>
            </a:r>
          </a:p>
        </p:txBody>
      </p:sp>
      <p:sp>
        <p:nvSpPr>
          <p:cNvPr id="5" name="Date Placeholder 4">
            <a:extLst>
              <a:ext uri="{FF2B5EF4-FFF2-40B4-BE49-F238E27FC236}">
                <a16:creationId xmlns:a16="http://schemas.microsoft.com/office/drawing/2014/main" id="{3ADAEBBB-5F59-4CE5-8F95-88A1C1885396}"/>
              </a:ext>
            </a:extLst>
          </p:cNvPr>
          <p:cNvSpPr>
            <a:spLocks noGrp="1"/>
          </p:cNvSpPr>
          <p:nvPr>
            <p:ph type="dt" sz="half" idx="10"/>
          </p:nvPr>
        </p:nvSpPr>
        <p:spPr/>
        <p:txBody>
          <a:bodyPr/>
          <a:lstStyle/>
          <a:p>
            <a:fld id="{87AB5AB5-DF39-3E46-90CF-6EF276B06A93}" type="datetime1">
              <a:rPr lang="sv-SE" smtClean="0"/>
              <a:t>2026-08-14</a:t>
            </a:fld>
            <a:endParaRPr lang="sv-SE"/>
          </a:p>
        </p:txBody>
      </p:sp>
      <p:sp>
        <p:nvSpPr>
          <p:cNvPr id="6" name="Footer Placeholder 5">
            <a:extLst>
              <a:ext uri="{FF2B5EF4-FFF2-40B4-BE49-F238E27FC236}">
                <a16:creationId xmlns:a16="http://schemas.microsoft.com/office/drawing/2014/main" id="{052D4F3F-4FD6-423B-8630-8675366330DD}"/>
              </a:ext>
            </a:extLst>
          </p:cNvPr>
          <p:cNvSpPr>
            <a:spLocks noGrp="1"/>
          </p:cNvSpPr>
          <p:nvPr>
            <p:ph type="ftr" sz="quarter" idx="11"/>
          </p:nvPr>
        </p:nvSpPr>
        <p:spPr/>
        <p:txBody>
          <a:bodyPr/>
          <a:lstStyle/>
          <a:p>
            <a:r>
              <a:rPr lang="sv-SE"/>
              <a:t>LiU PowerPoint-mall</a:t>
            </a:r>
          </a:p>
        </p:txBody>
      </p:sp>
      <p:sp>
        <p:nvSpPr>
          <p:cNvPr id="7" name="Slide Number Placeholder 6">
            <a:extLst>
              <a:ext uri="{FF2B5EF4-FFF2-40B4-BE49-F238E27FC236}">
                <a16:creationId xmlns:a16="http://schemas.microsoft.com/office/drawing/2014/main" id="{BFE6012F-A692-4BBB-B0E2-A40D6C39170B}"/>
              </a:ext>
            </a:extLst>
          </p:cNvPr>
          <p:cNvSpPr>
            <a:spLocks noGrp="1"/>
          </p:cNvSpPr>
          <p:nvPr>
            <p:ph type="sldNum" sz="quarter" idx="12"/>
          </p:nvPr>
        </p:nvSpPr>
        <p:spPr/>
        <p:txBody>
          <a:bodyPr/>
          <a:lstStyle/>
          <a:p>
            <a:fld id="{1D05C8B6-EC5E-42D9-8D75-1E05D6428564}" type="slidenum">
              <a:rPr lang="sv-SE" smtClean="0"/>
              <a:t>‹#›</a:t>
            </a:fld>
            <a:endParaRPr lang="sv-SE"/>
          </a:p>
        </p:txBody>
      </p:sp>
      <p:cxnSp>
        <p:nvCxnSpPr>
          <p:cNvPr id="26" name="Rak 5">
            <a:extLst>
              <a:ext uri="{FF2B5EF4-FFF2-40B4-BE49-F238E27FC236}">
                <a16:creationId xmlns:a16="http://schemas.microsoft.com/office/drawing/2014/main" id="{125440BF-FF8E-4F55-AC91-862AB2B62D8D}"/>
              </a:ext>
            </a:extLst>
          </p:cNvPr>
          <p:cNvCxnSpPr>
            <a:cxnSpLocks/>
          </p:cNvCxnSpPr>
          <p:nvPr userDrawn="1"/>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27" name="Picture 26" descr="Logotype">
            <a:extLst>
              <a:ext uri="{FF2B5EF4-FFF2-40B4-BE49-F238E27FC236}">
                <a16:creationId xmlns:a16="http://schemas.microsoft.com/office/drawing/2014/main" id="{D90BB542-B2DE-4722-88B8-0ED2E3A963B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420427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B48F90-6F0B-4082-A03A-25C0D0EEE64B}"/>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endParaRPr lang="sv-SE" dirty="0"/>
          </a:p>
        </p:txBody>
      </p:sp>
      <p:sp>
        <p:nvSpPr>
          <p:cNvPr id="3" name="Picture Placeholder 2">
            <a:extLst>
              <a:ext uri="{FF2B5EF4-FFF2-40B4-BE49-F238E27FC236}">
                <a16:creationId xmlns:a16="http://schemas.microsoft.com/office/drawing/2014/main" id="{1BBE1322-944E-410B-A503-071D16B244F1}"/>
              </a:ext>
            </a:extLst>
          </p:cNvPr>
          <p:cNvSpPr>
            <a:spLocks noGrp="1"/>
          </p:cNvSpPr>
          <p:nvPr>
            <p:ph type="pic" idx="1"/>
          </p:nvPr>
        </p:nvSpPr>
        <p:spPr>
          <a:xfrm>
            <a:off x="5183188" y="987429"/>
            <a:ext cx="6172200" cy="5092533"/>
          </a:xfrm>
        </p:spPr>
        <p:txBody>
          <a:bodyPr>
            <a:normAutofit/>
          </a:bodyPr>
          <a:lstStyle>
            <a:lvl1pPr marL="0" indent="0">
              <a:buNone/>
              <a:defRPr sz="2800"/>
            </a:lvl1pPr>
            <a:lvl2pPr marL="457167" indent="0">
              <a:buNone/>
              <a:defRPr sz="2800"/>
            </a:lvl2pPr>
            <a:lvl3pPr marL="914332" indent="0">
              <a:buNone/>
              <a:defRPr sz="2400"/>
            </a:lvl3pPr>
            <a:lvl4pPr marL="1371498" indent="0">
              <a:buNone/>
              <a:defRPr sz="2000"/>
            </a:lvl4pPr>
            <a:lvl5pPr marL="1828664" indent="0">
              <a:buNone/>
              <a:defRPr sz="2000"/>
            </a:lvl5pPr>
            <a:lvl6pPr marL="2285830" indent="0">
              <a:buNone/>
              <a:defRPr sz="2000"/>
            </a:lvl6pPr>
            <a:lvl7pPr marL="2742994" indent="0">
              <a:buNone/>
              <a:defRPr sz="2000"/>
            </a:lvl7pPr>
            <a:lvl8pPr marL="3200160" indent="0">
              <a:buNone/>
              <a:defRPr sz="2000"/>
            </a:lvl8pPr>
            <a:lvl9pPr marL="3657327" indent="0">
              <a:buNone/>
              <a:defRPr sz="2000"/>
            </a:lvl9pPr>
          </a:lstStyle>
          <a:p>
            <a:r>
              <a:rPr lang="sv-SE"/>
              <a:t>Klicka på ikonen för att lägga till en bild</a:t>
            </a:r>
            <a:endParaRPr lang="sv-SE" dirty="0"/>
          </a:p>
        </p:txBody>
      </p:sp>
      <p:sp>
        <p:nvSpPr>
          <p:cNvPr id="4" name="Text Placeholder 3">
            <a:extLst>
              <a:ext uri="{FF2B5EF4-FFF2-40B4-BE49-F238E27FC236}">
                <a16:creationId xmlns:a16="http://schemas.microsoft.com/office/drawing/2014/main" id="{D396F69F-E2CD-4CAC-B28E-04F7F59CDF7B}"/>
              </a:ext>
            </a:extLst>
          </p:cNvPr>
          <p:cNvSpPr>
            <a:spLocks noGrp="1"/>
          </p:cNvSpPr>
          <p:nvPr>
            <p:ph type="body" sz="half" idx="2"/>
          </p:nvPr>
        </p:nvSpPr>
        <p:spPr>
          <a:xfrm>
            <a:off x="839788" y="2057402"/>
            <a:ext cx="3932237" cy="4022563"/>
          </a:xfrm>
        </p:spPr>
        <p:txBody>
          <a:bodyPr/>
          <a:lstStyle>
            <a:lvl1pPr marL="0" indent="0">
              <a:lnSpc>
                <a:spcPct val="100000"/>
              </a:lnSpc>
              <a:buNone/>
              <a:defRPr sz="1600"/>
            </a:lvl1pPr>
            <a:lvl2pPr marL="457167" indent="0">
              <a:buNone/>
              <a:defRPr sz="1400"/>
            </a:lvl2pPr>
            <a:lvl3pPr marL="914332" indent="0">
              <a:buNone/>
              <a:defRPr sz="1200"/>
            </a:lvl3pPr>
            <a:lvl4pPr marL="1371498" indent="0">
              <a:buNone/>
              <a:defRPr sz="1000"/>
            </a:lvl4pPr>
            <a:lvl5pPr marL="1828664" indent="0">
              <a:buNone/>
              <a:defRPr sz="1000"/>
            </a:lvl5pPr>
            <a:lvl6pPr marL="2285830" indent="0">
              <a:buNone/>
              <a:defRPr sz="1000"/>
            </a:lvl6pPr>
            <a:lvl7pPr marL="2742994" indent="0">
              <a:buNone/>
              <a:defRPr sz="1000"/>
            </a:lvl7pPr>
            <a:lvl8pPr marL="3200160" indent="0">
              <a:buNone/>
              <a:defRPr sz="1000"/>
            </a:lvl8pPr>
            <a:lvl9pPr marL="3657327" indent="0">
              <a:buNone/>
              <a:defRPr sz="1000"/>
            </a:lvl9pPr>
          </a:lstStyle>
          <a:p>
            <a:pPr lvl="0"/>
            <a:r>
              <a:rPr lang="sv-SE"/>
              <a:t>Klicka här för att ändra format på bakgrundstexten</a:t>
            </a:r>
          </a:p>
        </p:txBody>
      </p:sp>
      <p:sp>
        <p:nvSpPr>
          <p:cNvPr id="5" name="Date Placeholder 4">
            <a:extLst>
              <a:ext uri="{FF2B5EF4-FFF2-40B4-BE49-F238E27FC236}">
                <a16:creationId xmlns:a16="http://schemas.microsoft.com/office/drawing/2014/main" id="{D0D6119C-D6E1-438D-B01E-CF6E63D023A2}"/>
              </a:ext>
            </a:extLst>
          </p:cNvPr>
          <p:cNvSpPr>
            <a:spLocks noGrp="1"/>
          </p:cNvSpPr>
          <p:nvPr>
            <p:ph type="dt" sz="half" idx="10"/>
          </p:nvPr>
        </p:nvSpPr>
        <p:spPr/>
        <p:txBody>
          <a:bodyPr/>
          <a:lstStyle/>
          <a:p>
            <a:fld id="{F12634F6-C518-8447-9BCD-875F25BBAC2E}" type="datetime1">
              <a:rPr lang="sv-SE" smtClean="0"/>
              <a:t>2026-08-14</a:t>
            </a:fld>
            <a:endParaRPr lang="sv-SE"/>
          </a:p>
        </p:txBody>
      </p:sp>
      <p:sp>
        <p:nvSpPr>
          <p:cNvPr id="6" name="Footer Placeholder 5">
            <a:extLst>
              <a:ext uri="{FF2B5EF4-FFF2-40B4-BE49-F238E27FC236}">
                <a16:creationId xmlns:a16="http://schemas.microsoft.com/office/drawing/2014/main" id="{F0D2FECA-0FDF-4E93-B1B1-6CF623CF2A1B}"/>
              </a:ext>
            </a:extLst>
          </p:cNvPr>
          <p:cNvSpPr>
            <a:spLocks noGrp="1"/>
          </p:cNvSpPr>
          <p:nvPr>
            <p:ph type="ftr" sz="quarter" idx="11"/>
          </p:nvPr>
        </p:nvSpPr>
        <p:spPr/>
        <p:txBody>
          <a:bodyPr/>
          <a:lstStyle/>
          <a:p>
            <a:r>
              <a:rPr lang="sv-SE"/>
              <a:t>LiU PowerPoint-mall</a:t>
            </a:r>
          </a:p>
        </p:txBody>
      </p:sp>
      <p:sp>
        <p:nvSpPr>
          <p:cNvPr id="7" name="Slide Number Placeholder 6">
            <a:extLst>
              <a:ext uri="{FF2B5EF4-FFF2-40B4-BE49-F238E27FC236}">
                <a16:creationId xmlns:a16="http://schemas.microsoft.com/office/drawing/2014/main" id="{86155D90-D9E3-425D-B3DC-406845F9C0F6}"/>
              </a:ext>
            </a:extLst>
          </p:cNvPr>
          <p:cNvSpPr>
            <a:spLocks noGrp="1"/>
          </p:cNvSpPr>
          <p:nvPr>
            <p:ph type="sldNum" sz="quarter" idx="12"/>
          </p:nvPr>
        </p:nvSpPr>
        <p:spPr/>
        <p:txBody>
          <a:bodyPr/>
          <a:lstStyle/>
          <a:p>
            <a:fld id="{1D05C8B6-EC5E-42D9-8D75-1E05D6428564}" type="slidenum">
              <a:rPr lang="sv-SE" smtClean="0"/>
              <a:t>‹#›</a:t>
            </a:fld>
            <a:endParaRPr lang="sv-SE"/>
          </a:p>
        </p:txBody>
      </p:sp>
      <p:cxnSp>
        <p:nvCxnSpPr>
          <p:cNvPr id="8" name="Rak 5">
            <a:extLst>
              <a:ext uri="{FF2B5EF4-FFF2-40B4-BE49-F238E27FC236}">
                <a16:creationId xmlns:a16="http://schemas.microsoft.com/office/drawing/2014/main" id="{65E233A8-C457-415A-B25B-AC4916975090}"/>
              </a:ext>
            </a:extLst>
          </p:cNvPr>
          <p:cNvCxnSpPr>
            <a:cxnSpLocks/>
          </p:cNvCxnSpPr>
          <p:nvPr userDrawn="1"/>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9" name="Picture 8" descr="Logotype">
            <a:extLst>
              <a:ext uri="{FF2B5EF4-FFF2-40B4-BE49-F238E27FC236}">
                <a16:creationId xmlns:a16="http://schemas.microsoft.com/office/drawing/2014/main" id="{C1102840-461E-4176-9749-A28A0655AFC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13764772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37040-A9FD-4D9F-927E-3D89FFE81C35}"/>
              </a:ext>
            </a:extLst>
          </p:cNvPr>
          <p:cNvSpPr>
            <a:spLocks noGrp="1"/>
          </p:cNvSpPr>
          <p:nvPr>
            <p:ph type="title"/>
          </p:nvPr>
        </p:nvSpPr>
        <p:spPr/>
        <p:txBody>
          <a:bodyPr/>
          <a:lstStyle/>
          <a:p>
            <a:r>
              <a:rPr lang="sv-SE"/>
              <a:t>Klicka här för att ändra mall för rubrikformat</a:t>
            </a:r>
            <a:endParaRPr lang="sv-SE" dirty="0"/>
          </a:p>
        </p:txBody>
      </p:sp>
      <p:sp>
        <p:nvSpPr>
          <p:cNvPr id="3" name="Vertical Text Placeholder 2">
            <a:extLst>
              <a:ext uri="{FF2B5EF4-FFF2-40B4-BE49-F238E27FC236}">
                <a16:creationId xmlns:a16="http://schemas.microsoft.com/office/drawing/2014/main" id="{303F4497-9EDB-4DEA-8405-69C17F3ABC86}"/>
              </a:ext>
            </a:extLst>
          </p:cNvPr>
          <p:cNvSpPr>
            <a:spLocks noGrp="1"/>
          </p:cNvSpPr>
          <p:nvPr>
            <p:ph type="body" orient="vert" idx="1"/>
          </p:nvPr>
        </p:nvSpPr>
        <p:spPr/>
        <p:txBody>
          <a:bodyPr vert="eaVert"/>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Date Placeholder 3">
            <a:extLst>
              <a:ext uri="{FF2B5EF4-FFF2-40B4-BE49-F238E27FC236}">
                <a16:creationId xmlns:a16="http://schemas.microsoft.com/office/drawing/2014/main" id="{E02985C7-46FC-4066-B9D3-B0D0DB8037A9}"/>
              </a:ext>
            </a:extLst>
          </p:cNvPr>
          <p:cNvSpPr>
            <a:spLocks noGrp="1"/>
          </p:cNvSpPr>
          <p:nvPr>
            <p:ph type="dt" sz="half" idx="10"/>
          </p:nvPr>
        </p:nvSpPr>
        <p:spPr/>
        <p:txBody>
          <a:bodyPr/>
          <a:lstStyle/>
          <a:p>
            <a:fld id="{2517F516-837E-3C40-BC80-453250E5C1D6}" type="datetime1">
              <a:rPr lang="sv-SE" smtClean="0"/>
              <a:t>2026-08-14</a:t>
            </a:fld>
            <a:endParaRPr lang="sv-SE"/>
          </a:p>
        </p:txBody>
      </p:sp>
      <p:sp>
        <p:nvSpPr>
          <p:cNvPr id="5" name="Footer Placeholder 4">
            <a:extLst>
              <a:ext uri="{FF2B5EF4-FFF2-40B4-BE49-F238E27FC236}">
                <a16:creationId xmlns:a16="http://schemas.microsoft.com/office/drawing/2014/main" id="{CCD83B8B-54A4-4A15-BB63-FCDC3A44F50E}"/>
              </a:ext>
            </a:extLst>
          </p:cNvPr>
          <p:cNvSpPr>
            <a:spLocks noGrp="1"/>
          </p:cNvSpPr>
          <p:nvPr>
            <p:ph type="ftr" sz="quarter" idx="11"/>
          </p:nvPr>
        </p:nvSpPr>
        <p:spPr/>
        <p:txBody>
          <a:bodyPr/>
          <a:lstStyle/>
          <a:p>
            <a:r>
              <a:rPr lang="sv-SE"/>
              <a:t>LiU PowerPoint-mall</a:t>
            </a:r>
          </a:p>
        </p:txBody>
      </p:sp>
      <p:sp>
        <p:nvSpPr>
          <p:cNvPr id="6" name="Slide Number Placeholder 5">
            <a:extLst>
              <a:ext uri="{FF2B5EF4-FFF2-40B4-BE49-F238E27FC236}">
                <a16:creationId xmlns:a16="http://schemas.microsoft.com/office/drawing/2014/main" id="{18F9CEAC-1427-4BEA-8982-30CAE04DC3CA}"/>
              </a:ext>
            </a:extLst>
          </p:cNvPr>
          <p:cNvSpPr>
            <a:spLocks noGrp="1"/>
          </p:cNvSpPr>
          <p:nvPr>
            <p:ph type="sldNum" sz="quarter" idx="12"/>
          </p:nvPr>
        </p:nvSpPr>
        <p:spPr/>
        <p:txBody>
          <a:bodyPr/>
          <a:lstStyle/>
          <a:p>
            <a:fld id="{1D05C8B6-EC5E-42D9-8D75-1E05D6428564}" type="slidenum">
              <a:rPr lang="sv-SE" smtClean="0"/>
              <a:t>‹#›</a:t>
            </a:fld>
            <a:endParaRPr lang="sv-SE"/>
          </a:p>
        </p:txBody>
      </p:sp>
    </p:spTree>
    <p:extLst>
      <p:ext uri="{BB962C8B-B14F-4D97-AF65-F5344CB8AC3E}">
        <p14:creationId xmlns:p14="http://schemas.microsoft.com/office/powerpoint/2010/main" val="3377098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AB31E45-D6F3-4F73-BEDF-5BEDAFC5A51E}"/>
              </a:ext>
            </a:extLst>
          </p:cNvPr>
          <p:cNvSpPr>
            <a:spLocks noGrp="1"/>
          </p:cNvSpPr>
          <p:nvPr>
            <p:ph type="title" orient="vert"/>
          </p:nvPr>
        </p:nvSpPr>
        <p:spPr>
          <a:xfrm>
            <a:off x="8724902" y="365125"/>
            <a:ext cx="2628900" cy="5811838"/>
          </a:xfrm>
        </p:spPr>
        <p:txBody>
          <a:bodyPr vert="eaVert"/>
          <a:lstStyle/>
          <a:p>
            <a:r>
              <a:rPr lang="sv-SE"/>
              <a:t>Klicka här för att ändra mall för rubrikformat</a:t>
            </a:r>
          </a:p>
        </p:txBody>
      </p:sp>
      <p:sp>
        <p:nvSpPr>
          <p:cNvPr id="3" name="Vertical Text Placeholder 2">
            <a:extLst>
              <a:ext uri="{FF2B5EF4-FFF2-40B4-BE49-F238E27FC236}">
                <a16:creationId xmlns:a16="http://schemas.microsoft.com/office/drawing/2014/main" id="{237266AE-17DB-428F-A2F6-8D0CA1386FDC}"/>
              </a:ext>
            </a:extLst>
          </p:cNvPr>
          <p:cNvSpPr>
            <a:spLocks noGrp="1"/>
          </p:cNvSpPr>
          <p:nvPr>
            <p:ph type="body" orient="vert" idx="1"/>
          </p:nvPr>
        </p:nvSpPr>
        <p:spPr>
          <a:xfrm>
            <a:off x="838203" y="365125"/>
            <a:ext cx="7734300" cy="5811838"/>
          </a:xfrm>
        </p:spPr>
        <p:txBody>
          <a:bodyPr vert="eaVert"/>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Date Placeholder 3">
            <a:extLst>
              <a:ext uri="{FF2B5EF4-FFF2-40B4-BE49-F238E27FC236}">
                <a16:creationId xmlns:a16="http://schemas.microsoft.com/office/drawing/2014/main" id="{AEF4654A-FDE6-4601-9D75-FA956B136DD2}"/>
              </a:ext>
            </a:extLst>
          </p:cNvPr>
          <p:cNvSpPr>
            <a:spLocks noGrp="1"/>
          </p:cNvSpPr>
          <p:nvPr>
            <p:ph type="dt" sz="half" idx="10"/>
          </p:nvPr>
        </p:nvSpPr>
        <p:spPr>
          <a:xfrm rot="5400000">
            <a:off x="11103000" y="5049000"/>
            <a:ext cx="1818000" cy="360000"/>
          </a:xfrm>
        </p:spPr>
        <p:txBody>
          <a:bodyPr/>
          <a:lstStyle/>
          <a:p>
            <a:fld id="{EE4A903A-F2D3-A242-8BFD-1882D26C2CAA}" type="datetime1">
              <a:rPr lang="sv-SE" smtClean="0"/>
              <a:t>2026-08-14</a:t>
            </a:fld>
            <a:endParaRPr lang="sv-SE"/>
          </a:p>
        </p:txBody>
      </p:sp>
      <p:sp>
        <p:nvSpPr>
          <p:cNvPr id="5" name="Footer Placeholder 4">
            <a:extLst>
              <a:ext uri="{FF2B5EF4-FFF2-40B4-BE49-F238E27FC236}">
                <a16:creationId xmlns:a16="http://schemas.microsoft.com/office/drawing/2014/main" id="{74C8F030-2FCB-40E4-B64D-2629C80F11C6}"/>
              </a:ext>
            </a:extLst>
          </p:cNvPr>
          <p:cNvSpPr>
            <a:spLocks noGrp="1"/>
          </p:cNvSpPr>
          <p:nvPr>
            <p:ph type="ftr" sz="quarter" idx="11"/>
          </p:nvPr>
        </p:nvSpPr>
        <p:spPr>
          <a:xfrm rot="5400000">
            <a:off x="9852000" y="1980000"/>
            <a:ext cx="4320000" cy="360000"/>
          </a:xfrm>
        </p:spPr>
        <p:txBody>
          <a:bodyPr lIns="180000"/>
          <a:lstStyle/>
          <a:p>
            <a:r>
              <a:rPr lang="sv-SE"/>
              <a:t>LiU PowerPoint-mall</a:t>
            </a:r>
          </a:p>
        </p:txBody>
      </p:sp>
      <p:sp>
        <p:nvSpPr>
          <p:cNvPr id="6" name="Slide Number Placeholder 5">
            <a:extLst>
              <a:ext uri="{FF2B5EF4-FFF2-40B4-BE49-F238E27FC236}">
                <a16:creationId xmlns:a16="http://schemas.microsoft.com/office/drawing/2014/main" id="{906C8C35-D10B-42B0-92F4-58D676FE1049}"/>
              </a:ext>
            </a:extLst>
          </p:cNvPr>
          <p:cNvSpPr>
            <a:spLocks noGrp="1"/>
          </p:cNvSpPr>
          <p:nvPr>
            <p:ph type="sldNum" sz="quarter" idx="12"/>
          </p:nvPr>
        </p:nvSpPr>
        <p:spPr>
          <a:xfrm rot="5400000">
            <a:off x="11652000" y="6318000"/>
            <a:ext cx="720000" cy="360000"/>
          </a:xfrm>
        </p:spPr>
        <p:txBody>
          <a:bodyPr rIns="180000"/>
          <a:lstStyle/>
          <a:p>
            <a:fld id="{1D05C8B6-EC5E-42D9-8D75-1E05D6428564}" type="slidenum">
              <a:rPr lang="sv-SE" smtClean="0"/>
              <a:t>‹#›</a:t>
            </a:fld>
            <a:endParaRPr lang="sv-SE"/>
          </a:p>
        </p:txBody>
      </p:sp>
    </p:spTree>
    <p:extLst>
      <p:ext uri="{BB962C8B-B14F-4D97-AF65-F5344CB8AC3E}">
        <p14:creationId xmlns:p14="http://schemas.microsoft.com/office/powerpoint/2010/main" val="6661388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DC8CC-6DA1-44E1-AA32-45B9D76EB5A8}"/>
              </a:ext>
            </a:extLst>
          </p:cNvPr>
          <p:cNvSpPr>
            <a:spLocks noGrp="1"/>
          </p:cNvSpPr>
          <p:nvPr>
            <p:ph type="ctrTitle"/>
          </p:nvPr>
        </p:nvSpPr>
        <p:spPr>
          <a:xfrm>
            <a:off x="1524000" y="1122373"/>
            <a:ext cx="9144000" cy="2306637"/>
          </a:xfrm>
        </p:spPr>
        <p:txBody>
          <a:bodyPr anchor="b">
            <a:normAutofit/>
          </a:bodyPr>
          <a:lstStyle>
            <a:lvl1pPr algn="l">
              <a:defRPr sz="6000">
                <a:solidFill>
                  <a:schemeClr val="bg1"/>
                </a:solidFill>
              </a:defRPr>
            </a:lvl1pPr>
          </a:lstStyle>
          <a:p>
            <a:r>
              <a:rPr lang="en-US" dirty="0"/>
              <a:t>Click to edit Master title style</a:t>
            </a:r>
            <a:endParaRPr lang="sv-SE" dirty="0"/>
          </a:p>
        </p:txBody>
      </p:sp>
      <p:sp>
        <p:nvSpPr>
          <p:cNvPr id="3" name="Subtitle 2">
            <a:extLst>
              <a:ext uri="{FF2B5EF4-FFF2-40B4-BE49-F238E27FC236}">
                <a16:creationId xmlns:a16="http://schemas.microsoft.com/office/drawing/2014/main" id="{203186BF-7340-4334-86FF-20FAAF566CBC}"/>
              </a:ext>
            </a:extLst>
          </p:cNvPr>
          <p:cNvSpPr>
            <a:spLocks noGrp="1"/>
          </p:cNvSpPr>
          <p:nvPr>
            <p:ph type="subTitle" idx="1"/>
          </p:nvPr>
        </p:nvSpPr>
        <p:spPr>
          <a:xfrm>
            <a:off x="1524000" y="3502810"/>
            <a:ext cx="9144000" cy="1828801"/>
          </a:xfrm>
        </p:spPr>
        <p:txBody>
          <a:bodyPr>
            <a:noAutofit/>
          </a:bodyPr>
          <a:lstStyle>
            <a:lvl1pPr marL="0" indent="0" algn="l">
              <a:buNone/>
              <a:defRPr sz="2400">
                <a:solidFill>
                  <a:schemeClr val="bg1"/>
                </a:solidFill>
                <a:latin typeface="+mj-lt"/>
              </a:defRPr>
            </a:lvl1pPr>
            <a:lvl2pPr marL="457167" indent="0" algn="ctr">
              <a:buNone/>
              <a:defRPr sz="2000"/>
            </a:lvl2pPr>
            <a:lvl3pPr marL="914332" indent="0" algn="ctr">
              <a:buNone/>
              <a:defRPr sz="1800"/>
            </a:lvl3pPr>
            <a:lvl4pPr marL="1371498" indent="0" algn="ctr">
              <a:buNone/>
              <a:defRPr sz="1600"/>
            </a:lvl4pPr>
            <a:lvl5pPr marL="1828664" indent="0" algn="ctr">
              <a:buNone/>
              <a:defRPr sz="1600"/>
            </a:lvl5pPr>
            <a:lvl6pPr marL="2285830" indent="0" algn="ctr">
              <a:buNone/>
              <a:defRPr sz="1600"/>
            </a:lvl6pPr>
            <a:lvl7pPr marL="2742994" indent="0" algn="ctr">
              <a:buNone/>
              <a:defRPr sz="1600"/>
            </a:lvl7pPr>
            <a:lvl8pPr marL="3200160" indent="0" algn="ctr">
              <a:buNone/>
              <a:defRPr sz="1600"/>
            </a:lvl8pPr>
            <a:lvl9pPr marL="3657327" indent="0" algn="ctr">
              <a:buNone/>
              <a:defRPr sz="1600"/>
            </a:lvl9pPr>
          </a:lstStyle>
          <a:p>
            <a:r>
              <a:rPr lang="en-US" dirty="0"/>
              <a:t>Click to edit Master subtitle style</a:t>
            </a:r>
            <a:endParaRPr lang="sv-SE" dirty="0"/>
          </a:p>
        </p:txBody>
      </p:sp>
      <p:pic>
        <p:nvPicPr>
          <p:cNvPr id="5" name="Picture 4" descr="Logotype">
            <a:extLst>
              <a:ext uri="{FF2B5EF4-FFF2-40B4-BE49-F238E27FC236}">
                <a16:creationId xmlns:a16="http://schemas.microsoft.com/office/drawing/2014/main" id="{34C1FC9A-6C84-107E-0F26-9E68CB57F6A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773" y="5610253"/>
            <a:ext cx="3380235" cy="1195200"/>
          </a:xfrm>
          <a:prstGeom prst="rect">
            <a:avLst/>
          </a:prstGeom>
        </p:spPr>
      </p:pic>
    </p:spTree>
    <p:extLst>
      <p:ext uri="{BB962C8B-B14F-4D97-AF65-F5344CB8AC3E}">
        <p14:creationId xmlns:p14="http://schemas.microsoft.com/office/powerpoint/2010/main" val="35055502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Avsluts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DC8CC-6DA1-44E1-AA32-45B9D76EB5A8}"/>
              </a:ext>
            </a:extLst>
          </p:cNvPr>
          <p:cNvSpPr>
            <a:spLocks noGrp="1"/>
          </p:cNvSpPr>
          <p:nvPr>
            <p:ph type="ctrTitle"/>
          </p:nvPr>
        </p:nvSpPr>
        <p:spPr>
          <a:xfrm>
            <a:off x="1524000" y="1122373"/>
            <a:ext cx="9144000" cy="2306637"/>
          </a:xfrm>
        </p:spPr>
        <p:txBody>
          <a:bodyPr anchor="b">
            <a:normAutofit/>
          </a:bodyPr>
          <a:lstStyle>
            <a:lvl1pPr algn="ctr">
              <a:defRPr sz="2400">
                <a:solidFill>
                  <a:schemeClr val="bg1"/>
                </a:solidFill>
              </a:defRPr>
            </a:lvl1pPr>
          </a:lstStyle>
          <a:p>
            <a:r>
              <a:rPr lang="en-US"/>
              <a:t>Click to edit Master title style</a:t>
            </a:r>
            <a:endParaRPr lang="sv-SE" dirty="0"/>
          </a:p>
        </p:txBody>
      </p:sp>
      <p:sp>
        <p:nvSpPr>
          <p:cNvPr id="3" name="Subtitle 2">
            <a:extLst>
              <a:ext uri="{FF2B5EF4-FFF2-40B4-BE49-F238E27FC236}">
                <a16:creationId xmlns:a16="http://schemas.microsoft.com/office/drawing/2014/main" id="{203186BF-7340-4334-86FF-20FAAF566CBC}"/>
              </a:ext>
            </a:extLst>
          </p:cNvPr>
          <p:cNvSpPr>
            <a:spLocks noGrp="1"/>
          </p:cNvSpPr>
          <p:nvPr>
            <p:ph type="subTitle" idx="1"/>
          </p:nvPr>
        </p:nvSpPr>
        <p:spPr>
          <a:xfrm>
            <a:off x="1524000" y="3502800"/>
            <a:ext cx="9144000" cy="1828800"/>
          </a:xfrm>
        </p:spPr>
        <p:txBody>
          <a:bodyPr>
            <a:noAutofit/>
          </a:bodyPr>
          <a:lstStyle>
            <a:lvl1pPr marL="0" indent="0" algn="ctr">
              <a:buNone/>
              <a:defRPr sz="6000">
                <a:solidFill>
                  <a:schemeClr val="bg1"/>
                </a:solidFill>
                <a:latin typeface="+mj-lt"/>
              </a:defRPr>
            </a:lvl1pPr>
            <a:lvl2pPr marL="457167" indent="0" algn="ctr">
              <a:buNone/>
              <a:defRPr sz="2000"/>
            </a:lvl2pPr>
            <a:lvl3pPr marL="914332" indent="0" algn="ctr">
              <a:buNone/>
              <a:defRPr sz="1800"/>
            </a:lvl3pPr>
            <a:lvl4pPr marL="1371498" indent="0" algn="ctr">
              <a:buNone/>
              <a:defRPr sz="1600"/>
            </a:lvl4pPr>
            <a:lvl5pPr marL="1828664" indent="0" algn="ctr">
              <a:buNone/>
              <a:defRPr sz="1600"/>
            </a:lvl5pPr>
            <a:lvl6pPr marL="2285830" indent="0" algn="ctr">
              <a:buNone/>
              <a:defRPr sz="1600"/>
            </a:lvl6pPr>
            <a:lvl7pPr marL="2742994" indent="0" algn="ctr">
              <a:buNone/>
              <a:defRPr sz="1600"/>
            </a:lvl7pPr>
            <a:lvl8pPr marL="3200160" indent="0" algn="ctr">
              <a:buNone/>
              <a:defRPr sz="1600"/>
            </a:lvl8pPr>
            <a:lvl9pPr marL="3657327" indent="0" algn="ctr">
              <a:buNone/>
              <a:defRPr sz="1600"/>
            </a:lvl9pPr>
          </a:lstStyle>
          <a:p>
            <a:r>
              <a:rPr lang="en-US" dirty="0"/>
              <a:t>Click to edit Master subtitle style</a:t>
            </a:r>
            <a:endParaRPr lang="sv-SE" dirty="0"/>
          </a:p>
        </p:txBody>
      </p:sp>
      <p:pic>
        <p:nvPicPr>
          <p:cNvPr id="5" name="Picture 4" descr="Logotype">
            <a:extLst>
              <a:ext uri="{FF2B5EF4-FFF2-40B4-BE49-F238E27FC236}">
                <a16:creationId xmlns:a16="http://schemas.microsoft.com/office/drawing/2014/main" id="{8674C3A8-D7CB-602F-3EB9-B06964A978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773" y="5610253"/>
            <a:ext cx="3380235" cy="1195200"/>
          </a:xfrm>
          <a:prstGeom prst="rect">
            <a:avLst/>
          </a:prstGeom>
        </p:spPr>
      </p:pic>
    </p:spTree>
    <p:extLst>
      <p:ext uri="{BB962C8B-B14F-4D97-AF65-F5344CB8AC3E}">
        <p14:creationId xmlns:p14="http://schemas.microsoft.com/office/powerpoint/2010/main" val="34790929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75322-5373-499E-AF2D-2170CC9A00DC}"/>
              </a:ext>
            </a:extLst>
          </p:cNvPr>
          <p:cNvSpPr>
            <a:spLocks noGrp="1"/>
          </p:cNvSpPr>
          <p:nvPr>
            <p:ph type="title"/>
          </p:nvPr>
        </p:nvSpPr>
        <p:spPr>
          <a:xfrm>
            <a:off x="831851" y="1519242"/>
            <a:ext cx="10515600" cy="1909758"/>
          </a:xfrm>
        </p:spPr>
        <p:txBody>
          <a:bodyPr anchor="b">
            <a:normAutofit/>
          </a:bodyPr>
          <a:lstStyle>
            <a:lvl1pPr>
              <a:defRPr sz="3600">
                <a:solidFill>
                  <a:schemeClr val="bg1"/>
                </a:solidFill>
              </a:defRPr>
            </a:lvl1pPr>
          </a:lstStyle>
          <a:p>
            <a:r>
              <a:rPr lang="en-US" dirty="0"/>
              <a:t>Click to edit Master title style</a:t>
            </a:r>
            <a:endParaRPr lang="sv-SE" dirty="0"/>
          </a:p>
        </p:txBody>
      </p:sp>
      <p:sp>
        <p:nvSpPr>
          <p:cNvPr id="3" name="Text Placeholder 2">
            <a:extLst>
              <a:ext uri="{FF2B5EF4-FFF2-40B4-BE49-F238E27FC236}">
                <a16:creationId xmlns:a16="http://schemas.microsoft.com/office/drawing/2014/main" id="{380AD21B-931A-4064-8D73-165D96D916F3}"/>
              </a:ext>
            </a:extLst>
          </p:cNvPr>
          <p:cNvSpPr>
            <a:spLocks noGrp="1"/>
          </p:cNvSpPr>
          <p:nvPr>
            <p:ph type="body" idx="1"/>
          </p:nvPr>
        </p:nvSpPr>
        <p:spPr>
          <a:xfrm>
            <a:off x="831851" y="3502800"/>
            <a:ext cx="10515600" cy="2628000"/>
          </a:xfrm>
        </p:spPr>
        <p:txBody>
          <a:bodyPr/>
          <a:lstStyle>
            <a:lvl1pPr marL="0" indent="0">
              <a:buNone/>
              <a:defRPr sz="2400">
                <a:solidFill>
                  <a:schemeClr val="bg1"/>
                </a:solidFill>
              </a:defRPr>
            </a:lvl1pPr>
            <a:lvl2pPr marL="457167" indent="0">
              <a:buNone/>
              <a:defRPr sz="2000">
                <a:solidFill>
                  <a:schemeClr val="tx1">
                    <a:tint val="75000"/>
                  </a:schemeClr>
                </a:solidFill>
              </a:defRPr>
            </a:lvl2pPr>
            <a:lvl3pPr marL="914332" indent="0">
              <a:buNone/>
              <a:defRPr sz="1800">
                <a:solidFill>
                  <a:schemeClr val="tx1">
                    <a:tint val="75000"/>
                  </a:schemeClr>
                </a:solidFill>
              </a:defRPr>
            </a:lvl3pPr>
            <a:lvl4pPr marL="1371498" indent="0">
              <a:buNone/>
              <a:defRPr sz="1600">
                <a:solidFill>
                  <a:schemeClr val="tx1">
                    <a:tint val="75000"/>
                  </a:schemeClr>
                </a:solidFill>
              </a:defRPr>
            </a:lvl4pPr>
            <a:lvl5pPr marL="1828664" indent="0">
              <a:buNone/>
              <a:defRPr sz="1600">
                <a:solidFill>
                  <a:schemeClr val="tx1">
                    <a:tint val="75000"/>
                  </a:schemeClr>
                </a:solidFill>
              </a:defRPr>
            </a:lvl5pPr>
            <a:lvl6pPr marL="2285830" indent="0">
              <a:buNone/>
              <a:defRPr sz="1600">
                <a:solidFill>
                  <a:schemeClr val="tx1">
                    <a:tint val="75000"/>
                  </a:schemeClr>
                </a:solidFill>
              </a:defRPr>
            </a:lvl6pPr>
            <a:lvl7pPr marL="2742994" indent="0">
              <a:buNone/>
              <a:defRPr sz="1600">
                <a:solidFill>
                  <a:schemeClr val="tx1">
                    <a:tint val="75000"/>
                  </a:schemeClr>
                </a:solidFill>
              </a:defRPr>
            </a:lvl7pPr>
            <a:lvl8pPr marL="3200160" indent="0">
              <a:buNone/>
              <a:defRPr sz="1600">
                <a:solidFill>
                  <a:schemeClr val="tx1">
                    <a:tint val="75000"/>
                  </a:schemeClr>
                </a:solidFill>
              </a:defRPr>
            </a:lvl8pPr>
            <a:lvl9pPr marL="3657327"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9BD9D274-9D58-4C59-BF24-08319E8A8277}"/>
              </a:ext>
            </a:extLst>
          </p:cNvPr>
          <p:cNvSpPr>
            <a:spLocks noGrp="1"/>
          </p:cNvSpPr>
          <p:nvPr>
            <p:ph type="dt" sz="half" idx="10"/>
          </p:nvPr>
        </p:nvSpPr>
        <p:spPr/>
        <p:txBody>
          <a:bodyPr/>
          <a:lstStyle>
            <a:lvl1pPr>
              <a:defRPr>
                <a:solidFill>
                  <a:schemeClr val="bg1"/>
                </a:solidFill>
              </a:defRPr>
            </a:lvl1pPr>
          </a:lstStyle>
          <a:p>
            <a:fld id="{DCCF291D-8549-BC44-8F4B-AC830741645B}" type="datetime1">
              <a:rPr lang="sv-SE" smtClean="0"/>
              <a:pPr/>
              <a:t>2026-08-14</a:t>
            </a:fld>
            <a:endParaRPr lang="sv-SE"/>
          </a:p>
        </p:txBody>
      </p:sp>
      <p:sp>
        <p:nvSpPr>
          <p:cNvPr id="5" name="Footer Placeholder 4">
            <a:extLst>
              <a:ext uri="{FF2B5EF4-FFF2-40B4-BE49-F238E27FC236}">
                <a16:creationId xmlns:a16="http://schemas.microsoft.com/office/drawing/2014/main" id="{A0AFF1B3-BEF7-476C-9C24-6F6824C23A59}"/>
              </a:ext>
            </a:extLst>
          </p:cNvPr>
          <p:cNvSpPr>
            <a:spLocks noGrp="1"/>
          </p:cNvSpPr>
          <p:nvPr>
            <p:ph type="ftr" sz="quarter" idx="11"/>
          </p:nvPr>
        </p:nvSpPr>
        <p:spPr/>
        <p:txBody>
          <a:bodyPr/>
          <a:lstStyle>
            <a:lvl1pPr>
              <a:defRPr>
                <a:solidFill>
                  <a:schemeClr val="bg1"/>
                </a:solidFill>
              </a:defRPr>
            </a:lvl1pPr>
          </a:lstStyle>
          <a:p>
            <a:r>
              <a:rPr lang="sv-SE"/>
              <a:t>LiU PowerPoint-mall</a:t>
            </a:r>
            <a:endParaRPr lang="sv-SE" dirty="0"/>
          </a:p>
        </p:txBody>
      </p:sp>
      <p:sp>
        <p:nvSpPr>
          <p:cNvPr id="6" name="Slide Number Placeholder 5">
            <a:extLst>
              <a:ext uri="{FF2B5EF4-FFF2-40B4-BE49-F238E27FC236}">
                <a16:creationId xmlns:a16="http://schemas.microsoft.com/office/drawing/2014/main" id="{85ADCECA-8742-4DDD-8038-0C0682EA7913}"/>
              </a:ext>
            </a:extLst>
          </p:cNvPr>
          <p:cNvSpPr>
            <a:spLocks noGrp="1"/>
          </p:cNvSpPr>
          <p:nvPr>
            <p:ph type="sldNum" sz="quarter" idx="12"/>
          </p:nvPr>
        </p:nvSpPr>
        <p:spPr/>
        <p:txBody>
          <a:bodyPr/>
          <a:lstStyle>
            <a:lvl1pPr>
              <a:defRPr>
                <a:solidFill>
                  <a:schemeClr val="bg1"/>
                </a:solidFill>
              </a:defRPr>
            </a:lvl1pPr>
          </a:lstStyle>
          <a:p>
            <a:fld id="{1D05C8B6-EC5E-42D9-8D75-1E05D6428564}" type="slidenum">
              <a:rPr lang="sv-SE" smtClean="0"/>
              <a:pPr/>
              <a:t>‹#›</a:t>
            </a:fld>
            <a:endParaRPr lang="sv-SE"/>
          </a:p>
        </p:txBody>
      </p:sp>
      <p:pic>
        <p:nvPicPr>
          <p:cNvPr id="10" name="Picture 9" descr="Logotype">
            <a:extLst>
              <a:ext uri="{FF2B5EF4-FFF2-40B4-BE49-F238E27FC236}">
                <a16:creationId xmlns:a16="http://schemas.microsoft.com/office/drawing/2014/main" id="{3AC6F900-E366-65E7-DE08-C99A4EC5F6F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38976212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elsida Blå">
    <p:bg>
      <p:bgPr>
        <a:solidFill>
          <a:srgbClr val="00B9E7"/>
        </a:solidFill>
        <a:effectLst/>
      </p:bgPr>
    </p:bg>
    <p:spTree>
      <p:nvGrpSpPr>
        <p:cNvPr id="1" name=""/>
        <p:cNvGrpSpPr/>
        <p:nvPr/>
      </p:nvGrpSpPr>
      <p:grpSpPr>
        <a:xfrm>
          <a:off x="0" y="0"/>
          <a:ext cx="0" cy="0"/>
          <a:chOff x="0" y="0"/>
          <a:chExt cx="0" cy="0"/>
        </a:xfrm>
      </p:grpSpPr>
      <p:sp>
        <p:nvSpPr>
          <p:cNvPr id="6" name="Rubrik 1"/>
          <p:cNvSpPr>
            <a:spLocks noGrp="1"/>
          </p:cNvSpPr>
          <p:nvPr>
            <p:ph type="ctrTitle" hasCustomPrompt="1"/>
          </p:nvPr>
        </p:nvSpPr>
        <p:spPr>
          <a:xfrm>
            <a:off x="1401513" y="1812904"/>
            <a:ext cx="9716255" cy="1470025"/>
          </a:xfrm>
          <a:prstGeom prst="rect">
            <a:avLst/>
          </a:prstGeom>
        </p:spPr>
        <p:txBody>
          <a:bodyPr anchor="b">
            <a:normAutofit/>
          </a:bodyPr>
          <a:lstStyle>
            <a:lvl1pPr algn="l">
              <a:defRPr sz="4500" b="0" i="0">
                <a:solidFill>
                  <a:srgbClr val="FFFFFF"/>
                </a:solidFill>
                <a:latin typeface="KorolevLiU Medium" charset="0"/>
                <a:ea typeface="KorolevLiU Medium" charset="0"/>
                <a:cs typeface="KorolevLiU Medium" charset="0"/>
              </a:defRPr>
            </a:lvl1pPr>
          </a:lstStyle>
          <a:p>
            <a:r>
              <a:rPr lang="sv-SE" dirty="0"/>
              <a:t>Presentationens</a:t>
            </a:r>
            <a:br>
              <a:rPr lang="sv-SE" dirty="0"/>
            </a:br>
            <a:r>
              <a:rPr lang="sv-SE" dirty="0"/>
              <a:t>titel/rubrik</a:t>
            </a:r>
          </a:p>
        </p:txBody>
      </p:sp>
      <p:sp>
        <p:nvSpPr>
          <p:cNvPr id="7" name="Underrubrik 2"/>
          <p:cNvSpPr>
            <a:spLocks noGrp="1"/>
          </p:cNvSpPr>
          <p:nvPr>
            <p:ph type="subTitle" idx="1" hasCustomPrompt="1"/>
          </p:nvPr>
        </p:nvSpPr>
        <p:spPr>
          <a:xfrm>
            <a:off x="1401511" y="3493964"/>
            <a:ext cx="9716256" cy="1949709"/>
          </a:xfrm>
          <a:prstGeom prst="rect">
            <a:avLst/>
          </a:prstGeom>
        </p:spPr>
        <p:txBody>
          <a:bodyPr>
            <a:normAutofit/>
          </a:bodyPr>
          <a:lstStyle>
            <a:lvl1pPr marL="0" indent="0" algn="l">
              <a:buNone/>
              <a:defRPr sz="2100" b="1" i="0">
                <a:solidFill>
                  <a:srgbClr val="FFFFFF"/>
                </a:solidFill>
                <a:latin typeface="KorolevLiU Medium" charset="0"/>
                <a:ea typeface="KorolevLiU Medium" charset="0"/>
                <a:cs typeface="KorolevLiU Medium"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sv-SE" dirty="0"/>
              <a:t>Underrubrik/namn på talare e.d.</a:t>
            </a:r>
          </a:p>
        </p:txBody>
      </p:sp>
    </p:spTree>
    <p:extLst>
      <p:ext uri="{BB962C8B-B14F-4D97-AF65-F5344CB8AC3E}">
        <p14:creationId xmlns:p14="http://schemas.microsoft.com/office/powerpoint/2010/main" val="42906028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theme" Target="../theme/theme3.xml"/><Relationship Id="rId1"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1C40FA7-E471-44B9-9D5D-7D0B44EE4279}"/>
              </a:ext>
            </a:extLst>
          </p:cNvPr>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sv-SE"/>
              <a:t>Klicka här för att ändra mall för rubrikformat</a:t>
            </a:r>
            <a:endParaRPr lang="sv-SE" dirty="0"/>
          </a:p>
        </p:txBody>
      </p:sp>
      <p:sp>
        <p:nvSpPr>
          <p:cNvPr id="3" name="Text Placeholder 2">
            <a:extLst>
              <a:ext uri="{FF2B5EF4-FFF2-40B4-BE49-F238E27FC236}">
                <a16:creationId xmlns:a16="http://schemas.microsoft.com/office/drawing/2014/main" id="{27A0C30D-C99C-4CD5-B7FD-541C85BFE0FC}"/>
              </a:ext>
            </a:extLst>
          </p:cNvPr>
          <p:cNvSpPr>
            <a:spLocks noGrp="1"/>
          </p:cNvSpPr>
          <p:nvPr>
            <p:ph type="body" idx="1"/>
          </p:nvPr>
        </p:nvSpPr>
        <p:spPr>
          <a:xfrm>
            <a:off x="838200" y="1825625"/>
            <a:ext cx="10515600" cy="4305174"/>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Date Placeholder 3">
            <a:extLst>
              <a:ext uri="{FF2B5EF4-FFF2-40B4-BE49-F238E27FC236}">
                <a16:creationId xmlns:a16="http://schemas.microsoft.com/office/drawing/2014/main" id="{93DC0C72-79A0-4655-B207-9739A684267D}"/>
              </a:ext>
            </a:extLst>
          </p:cNvPr>
          <p:cNvSpPr>
            <a:spLocks noGrp="1"/>
          </p:cNvSpPr>
          <p:nvPr>
            <p:ph type="dt" sz="half" idx="2"/>
          </p:nvPr>
        </p:nvSpPr>
        <p:spPr>
          <a:xfrm>
            <a:off x="8292263" y="-5129"/>
            <a:ext cx="2520000" cy="360000"/>
          </a:xfrm>
          <a:prstGeom prst="rect">
            <a:avLst/>
          </a:prstGeom>
        </p:spPr>
        <p:txBody>
          <a:bodyPr vert="horz" wrap="none" lIns="0" tIns="180000" rIns="0" bIns="0" rtlCol="0" anchor="t" anchorCtr="0"/>
          <a:lstStyle>
            <a:lvl1pPr algn="r">
              <a:defRPr sz="1100">
                <a:solidFill>
                  <a:schemeClr val="tx1"/>
                </a:solidFill>
                <a:latin typeface="+mj-lt"/>
              </a:defRPr>
            </a:lvl1pPr>
          </a:lstStyle>
          <a:p>
            <a:fld id="{41FF40AD-5146-EC40-B555-0F748959FBB7}" type="datetime1">
              <a:rPr lang="sv-SE" smtClean="0"/>
              <a:t>2026-08-14</a:t>
            </a:fld>
            <a:endParaRPr lang="sv-SE" dirty="0"/>
          </a:p>
        </p:txBody>
      </p:sp>
      <p:sp>
        <p:nvSpPr>
          <p:cNvPr id="5" name="Footer Placeholder 4">
            <a:extLst>
              <a:ext uri="{FF2B5EF4-FFF2-40B4-BE49-F238E27FC236}">
                <a16:creationId xmlns:a16="http://schemas.microsoft.com/office/drawing/2014/main" id="{2AC00D10-5EE3-4AEB-8900-1A07916BEF49}"/>
              </a:ext>
            </a:extLst>
          </p:cNvPr>
          <p:cNvSpPr>
            <a:spLocks noGrp="1"/>
          </p:cNvSpPr>
          <p:nvPr>
            <p:ph type="ftr" sz="quarter" idx="3"/>
          </p:nvPr>
        </p:nvSpPr>
        <p:spPr>
          <a:xfrm>
            <a:off x="944563" y="0"/>
            <a:ext cx="4320000" cy="360000"/>
          </a:xfrm>
          <a:prstGeom prst="rect">
            <a:avLst/>
          </a:prstGeom>
        </p:spPr>
        <p:txBody>
          <a:bodyPr vert="horz" wrap="none" lIns="0" tIns="180000" rIns="0" bIns="0" rtlCol="0" anchor="t" anchorCtr="0"/>
          <a:lstStyle>
            <a:lvl1pPr algn="l">
              <a:defRPr sz="1100">
                <a:solidFill>
                  <a:schemeClr val="tx1"/>
                </a:solidFill>
                <a:latin typeface="+mj-lt"/>
              </a:defRPr>
            </a:lvl1pPr>
          </a:lstStyle>
          <a:p>
            <a:r>
              <a:rPr lang="sv-SE"/>
              <a:t>LiU PowerPoint-mall</a:t>
            </a:r>
            <a:endParaRPr lang="sv-SE" dirty="0"/>
          </a:p>
        </p:txBody>
      </p:sp>
      <p:sp>
        <p:nvSpPr>
          <p:cNvPr id="6" name="Slide Number Placeholder 5">
            <a:extLst>
              <a:ext uri="{FF2B5EF4-FFF2-40B4-BE49-F238E27FC236}">
                <a16:creationId xmlns:a16="http://schemas.microsoft.com/office/drawing/2014/main" id="{70FA2BB8-8F26-4AF0-AE95-D41EE971F007}"/>
              </a:ext>
            </a:extLst>
          </p:cNvPr>
          <p:cNvSpPr>
            <a:spLocks noGrp="1"/>
          </p:cNvSpPr>
          <p:nvPr>
            <p:ph type="sldNum" sz="quarter" idx="4"/>
          </p:nvPr>
        </p:nvSpPr>
        <p:spPr>
          <a:xfrm>
            <a:off x="10812263" y="0"/>
            <a:ext cx="432000" cy="360000"/>
          </a:xfrm>
          <a:prstGeom prst="rect">
            <a:avLst/>
          </a:prstGeom>
        </p:spPr>
        <p:txBody>
          <a:bodyPr vert="horz" wrap="none" lIns="0" tIns="180000" rIns="0" bIns="0" rtlCol="0" anchor="t" anchorCtr="0"/>
          <a:lstStyle>
            <a:lvl1pPr algn="r">
              <a:defRPr sz="1100">
                <a:solidFill>
                  <a:schemeClr val="tx1"/>
                </a:solidFill>
                <a:latin typeface="+mj-lt"/>
              </a:defRPr>
            </a:lvl1pPr>
          </a:lstStyle>
          <a:p>
            <a:fld id="{1D05C8B6-EC5E-42D9-8D75-1E05D6428564}" type="slidenum">
              <a:rPr lang="sv-SE" smtClean="0"/>
              <a:pPr/>
              <a:t>‹#›</a:t>
            </a:fld>
            <a:endParaRPr lang="sv-SE" dirty="0"/>
          </a:p>
        </p:txBody>
      </p:sp>
    </p:spTree>
    <p:extLst>
      <p:ext uri="{BB962C8B-B14F-4D97-AF65-F5344CB8AC3E}">
        <p14:creationId xmlns:p14="http://schemas.microsoft.com/office/powerpoint/2010/main" val="4173241017"/>
      </p:ext>
    </p:extLst>
  </p:cSld>
  <p:clrMap bg1="lt1" tx1="dk1" bg2="lt2" tx2="dk2" accent1="accent1" accent2="accent2" accent3="accent3" accent4="accent4" accent5="accent5" accent6="accent6" hlink="hlink" folHlink="folHlink"/>
  <p:sldLayoutIdLst>
    <p:sldLayoutId id="2147483858" r:id="rId1"/>
    <p:sldLayoutId id="2147483859" r:id="rId2"/>
    <p:sldLayoutId id="2147483860" r:id="rId3"/>
    <p:sldLayoutId id="2147483821" r:id="rId4"/>
    <p:sldLayoutId id="2147483822" r:id="rId5"/>
    <p:sldLayoutId id="2147483823" r:id="rId6"/>
    <p:sldLayoutId id="2147483824" r:id="rId7"/>
    <p:sldLayoutId id="2147483825" r:id="rId8"/>
    <p:sldLayoutId id="2147483826" r:id="rId9"/>
    <p:sldLayoutId id="2147483827" r:id="rId10"/>
    <p:sldLayoutId id="2147483828" r:id="rId11"/>
    <p:sldLayoutId id="2147483829" r:id="rId12"/>
  </p:sldLayoutIdLst>
  <p:hf sldNum="0" hdr="0" ftr="0" dt="0"/>
  <p:txStyles>
    <p:titleStyle>
      <a:lvl1pPr algn="l" defTabSz="914332"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4" indent="-228584" algn="l" defTabSz="914332"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750" indent="-228584" algn="l" defTabSz="914332"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14" indent="-228584" algn="l" defTabSz="914332"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80"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47"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12"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4"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10"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1" pos="595" userDrawn="1">
          <p15:clr>
            <a:srgbClr val="F26B43"/>
          </p15:clr>
        </p15:guide>
        <p15:guide id="12" pos="7083" userDrawn="1">
          <p15:clr>
            <a:srgbClr val="F26B43"/>
          </p15:clr>
        </p15:guide>
        <p15:guide id="13" orient="horz" pos="216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8BE3E9"/>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1C40FA7-E471-44B9-9D5D-7D0B44EE4279}"/>
              </a:ext>
            </a:extLst>
          </p:cNvPr>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dirty="0"/>
              <a:t>Click to edit Master title style</a:t>
            </a:r>
            <a:endParaRPr lang="sv-SE" dirty="0"/>
          </a:p>
        </p:txBody>
      </p:sp>
      <p:sp>
        <p:nvSpPr>
          <p:cNvPr id="3" name="Text Placeholder 2">
            <a:extLst>
              <a:ext uri="{FF2B5EF4-FFF2-40B4-BE49-F238E27FC236}">
                <a16:creationId xmlns:a16="http://schemas.microsoft.com/office/drawing/2014/main" id="{27A0C30D-C99C-4CD5-B7FD-541C85BFE0FC}"/>
              </a:ext>
            </a:extLst>
          </p:cNvPr>
          <p:cNvSpPr>
            <a:spLocks noGrp="1"/>
          </p:cNvSpPr>
          <p:nvPr>
            <p:ph type="body" idx="1"/>
          </p:nvPr>
        </p:nvSpPr>
        <p:spPr>
          <a:xfrm>
            <a:off x="838200" y="1825625"/>
            <a:ext cx="10515600" cy="430517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
        <p:nvSpPr>
          <p:cNvPr id="4" name="Date Placeholder 3">
            <a:extLst>
              <a:ext uri="{FF2B5EF4-FFF2-40B4-BE49-F238E27FC236}">
                <a16:creationId xmlns:a16="http://schemas.microsoft.com/office/drawing/2014/main" id="{93DC0C72-79A0-4655-B207-9739A684267D}"/>
              </a:ext>
            </a:extLst>
          </p:cNvPr>
          <p:cNvSpPr>
            <a:spLocks noGrp="1"/>
          </p:cNvSpPr>
          <p:nvPr>
            <p:ph type="dt" sz="half" idx="2"/>
          </p:nvPr>
        </p:nvSpPr>
        <p:spPr>
          <a:xfrm>
            <a:off x="8292263" y="0"/>
            <a:ext cx="2520000" cy="360000"/>
          </a:xfrm>
          <a:prstGeom prst="rect">
            <a:avLst/>
          </a:prstGeom>
        </p:spPr>
        <p:txBody>
          <a:bodyPr vert="horz" wrap="none" lIns="0" tIns="180000" rIns="0" bIns="0" rtlCol="0" anchor="t" anchorCtr="0"/>
          <a:lstStyle>
            <a:lvl1pPr algn="r">
              <a:defRPr sz="1100">
                <a:solidFill>
                  <a:schemeClr val="bg1"/>
                </a:solidFill>
                <a:latin typeface="+mj-lt"/>
              </a:defRPr>
            </a:lvl1pPr>
          </a:lstStyle>
          <a:p>
            <a:fld id="{E8DAB5D5-9384-7346-9FE2-4836DD070881}" type="datetime1">
              <a:rPr lang="sv-SE" smtClean="0"/>
              <a:pPr/>
              <a:t>2026-08-14</a:t>
            </a:fld>
            <a:endParaRPr lang="sv-SE" dirty="0"/>
          </a:p>
        </p:txBody>
      </p:sp>
      <p:sp>
        <p:nvSpPr>
          <p:cNvPr id="5" name="Footer Placeholder 4">
            <a:extLst>
              <a:ext uri="{FF2B5EF4-FFF2-40B4-BE49-F238E27FC236}">
                <a16:creationId xmlns:a16="http://schemas.microsoft.com/office/drawing/2014/main" id="{2AC00D10-5EE3-4AEB-8900-1A07916BEF49}"/>
              </a:ext>
            </a:extLst>
          </p:cNvPr>
          <p:cNvSpPr>
            <a:spLocks noGrp="1"/>
          </p:cNvSpPr>
          <p:nvPr>
            <p:ph type="ftr" sz="quarter" idx="3"/>
          </p:nvPr>
        </p:nvSpPr>
        <p:spPr>
          <a:xfrm>
            <a:off x="944563" y="0"/>
            <a:ext cx="4320000" cy="360000"/>
          </a:xfrm>
          <a:prstGeom prst="rect">
            <a:avLst/>
          </a:prstGeom>
        </p:spPr>
        <p:txBody>
          <a:bodyPr vert="horz" wrap="none" lIns="0" tIns="180000" rIns="0" bIns="0" rtlCol="0" anchor="t" anchorCtr="0"/>
          <a:lstStyle>
            <a:lvl1pPr algn="l">
              <a:defRPr sz="1100">
                <a:solidFill>
                  <a:schemeClr val="bg1"/>
                </a:solidFill>
                <a:latin typeface="+mj-lt"/>
              </a:defRPr>
            </a:lvl1pPr>
          </a:lstStyle>
          <a:p>
            <a:r>
              <a:rPr lang="sv-SE"/>
              <a:t>LiU PowerPoint-mall</a:t>
            </a:r>
            <a:endParaRPr lang="sv-SE" dirty="0"/>
          </a:p>
        </p:txBody>
      </p:sp>
      <p:sp>
        <p:nvSpPr>
          <p:cNvPr id="6" name="Slide Number Placeholder 5">
            <a:extLst>
              <a:ext uri="{FF2B5EF4-FFF2-40B4-BE49-F238E27FC236}">
                <a16:creationId xmlns:a16="http://schemas.microsoft.com/office/drawing/2014/main" id="{70FA2BB8-8F26-4AF0-AE95-D41EE971F007}"/>
              </a:ext>
            </a:extLst>
          </p:cNvPr>
          <p:cNvSpPr>
            <a:spLocks noGrp="1"/>
          </p:cNvSpPr>
          <p:nvPr>
            <p:ph type="sldNum" sz="quarter" idx="4"/>
          </p:nvPr>
        </p:nvSpPr>
        <p:spPr>
          <a:xfrm>
            <a:off x="10812263" y="0"/>
            <a:ext cx="432000" cy="360000"/>
          </a:xfrm>
          <a:prstGeom prst="rect">
            <a:avLst/>
          </a:prstGeom>
        </p:spPr>
        <p:txBody>
          <a:bodyPr vert="horz" wrap="none" lIns="0" tIns="180000" rIns="0" bIns="0" rtlCol="0" anchor="t" anchorCtr="0"/>
          <a:lstStyle>
            <a:lvl1pPr algn="r">
              <a:defRPr sz="1100">
                <a:solidFill>
                  <a:schemeClr val="bg1"/>
                </a:solidFill>
                <a:latin typeface="+mj-lt"/>
              </a:defRPr>
            </a:lvl1pPr>
          </a:lstStyle>
          <a:p>
            <a:fld id="{1D05C8B6-EC5E-42D9-8D75-1E05D6428564}" type="slidenum">
              <a:rPr lang="sv-SE" smtClean="0"/>
              <a:pPr/>
              <a:t>‹#›</a:t>
            </a:fld>
            <a:endParaRPr lang="sv-SE" dirty="0"/>
          </a:p>
        </p:txBody>
      </p:sp>
    </p:spTree>
    <p:extLst>
      <p:ext uri="{BB962C8B-B14F-4D97-AF65-F5344CB8AC3E}">
        <p14:creationId xmlns:p14="http://schemas.microsoft.com/office/powerpoint/2010/main" val="4067912700"/>
      </p:ext>
    </p:extLst>
  </p:cSld>
  <p:clrMap bg1="dk1" tx1="lt1" bg2="dk2" tx2="lt2" accent1="accent1" accent2="accent2" accent3="accent3" accent4="accent4" accent5="accent5" accent6="accent6" hlink="hlink" folHlink="folHlink"/>
  <p:sldLayoutIdLst>
    <p:sldLayoutId id="2147483844" r:id="rId1"/>
    <p:sldLayoutId id="2147483845" r:id="rId2"/>
    <p:sldLayoutId id="2147483846" r:id="rId3"/>
  </p:sldLayoutIdLst>
  <p:hf sldNum="0" hdr="0" ftr="0" dt="0"/>
  <p:txStyles>
    <p:titleStyle>
      <a:lvl1pPr algn="l" defTabSz="914332"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584" indent="-228584" algn="l" defTabSz="914332" rtl="0" eaLnBrk="1" latinLnBrk="0" hangingPunct="1">
        <a:lnSpc>
          <a:spcPct val="100000"/>
        </a:lnSpc>
        <a:spcBef>
          <a:spcPts val="1000"/>
        </a:spcBef>
        <a:buFont typeface="Arial" panose="020B0604020202020204" pitchFamily="34" charset="0"/>
        <a:buChar char="•"/>
        <a:defRPr sz="2400" kern="1200">
          <a:solidFill>
            <a:schemeClr val="bg1"/>
          </a:solidFill>
          <a:latin typeface="+mn-lt"/>
          <a:ea typeface="+mn-ea"/>
          <a:cs typeface="+mn-cs"/>
        </a:defRPr>
      </a:lvl1pPr>
      <a:lvl2pPr marL="685750" indent="-228584" algn="l" defTabSz="914332" rtl="0" eaLnBrk="1" latinLnBrk="0" hangingPunct="1">
        <a:lnSpc>
          <a:spcPct val="100000"/>
        </a:lnSpc>
        <a:spcBef>
          <a:spcPts val="500"/>
        </a:spcBef>
        <a:buFont typeface="Arial" panose="020B0604020202020204" pitchFamily="34" charset="0"/>
        <a:buChar char="•"/>
        <a:defRPr sz="2400" kern="1200">
          <a:solidFill>
            <a:schemeClr val="bg1"/>
          </a:solidFill>
          <a:latin typeface="+mn-lt"/>
          <a:ea typeface="+mn-ea"/>
          <a:cs typeface="+mn-cs"/>
        </a:defRPr>
      </a:lvl2pPr>
      <a:lvl3pPr marL="1142914" indent="-228584" algn="l" defTabSz="914332" rtl="0" eaLnBrk="1" latinLnBrk="0" hangingPunct="1">
        <a:lnSpc>
          <a:spcPct val="10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080" indent="-228584" algn="l" defTabSz="914332" rtl="0" eaLnBrk="1" latinLnBrk="0" hangingPunct="1">
        <a:lnSpc>
          <a:spcPct val="10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247" indent="-228584" algn="l" defTabSz="914332" rtl="0" eaLnBrk="1" latinLnBrk="0" hangingPunct="1">
        <a:lnSpc>
          <a:spcPct val="10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412"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4"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10"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1" pos="595" userDrawn="1">
          <p15:clr>
            <a:srgbClr val="F26B43"/>
          </p15:clr>
        </p15:guide>
        <p15:guide id="12" pos="7083" userDrawn="1">
          <p15:clr>
            <a:srgbClr val="F26B43"/>
          </p15:clr>
        </p15:guide>
        <p15:guide id="13" orient="horz" pos="216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812BBA00-23D5-DE4E-BCC4-470704FFE84A}"/>
              </a:ext>
            </a:extLst>
          </p:cNvPr>
          <p:cNvPicPr>
            <a:picLocks noChangeAspect="1"/>
          </p:cNvPicPr>
          <p:nvPr userDrawn="1"/>
        </p:nvPicPr>
        <p:blipFill>
          <a:blip r:embed="rId3"/>
          <a:stretch>
            <a:fillRect/>
          </a:stretch>
        </p:blipFill>
        <p:spPr>
          <a:xfrm>
            <a:off x="196994" y="5759452"/>
            <a:ext cx="2710492" cy="955675"/>
          </a:xfrm>
          <a:prstGeom prst="rect">
            <a:avLst/>
          </a:prstGeom>
        </p:spPr>
      </p:pic>
    </p:spTree>
    <p:extLst>
      <p:ext uri="{BB962C8B-B14F-4D97-AF65-F5344CB8AC3E}">
        <p14:creationId xmlns:p14="http://schemas.microsoft.com/office/powerpoint/2010/main" val="767833921"/>
      </p:ext>
    </p:extLst>
  </p:cSld>
  <p:clrMap bg1="lt1" tx1="dk1" bg2="lt2" tx2="dk2" accent1="accent1" accent2="accent2" accent3="accent3" accent4="accent4" accent5="accent5" accent6="accent6" hlink="hlink" folHlink="folHlink"/>
  <p:sldLayoutIdLst>
    <p:sldLayoutId id="2147483649" r:id="rId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18/10/relationships/comments" Target="../comments/modernComment_100_9184F28A.xml"/><Relationship Id="rId2" Type="http://schemas.openxmlformats.org/officeDocument/2006/relationships/notesSlide" Target="../notesSlides/notesSlide1.xml"/><Relationship Id="rId1" Type="http://schemas.openxmlformats.org/officeDocument/2006/relationships/slideLayout" Target="../slideLayouts/slideLayout13.xml"/><Relationship Id="rId5" Type="http://schemas.openxmlformats.org/officeDocument/2006/relationships/image" Target="../media/image4.pn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microsoft.com/office/2018/10/relationships/comments" Target="../comments/modernComment_131_CECE91AA.xml"/><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3.svg"/><Relationship Id="rId5" Type="http://schemas.openxmlformats.org/officeDocument/2006/relationships/image" Target="../media/image5.jpg"/><Relationship Id="rId4" Type="http://schemas.openxmlformats.org/officeDocument/2006/relationships/hyperlink" Target="https://barnafrid.se/kunskapsportal/wp-content/uploads/2026/08/faktablad-tema-2-grundskola-hogstadiet.pdf"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3.svg"/></Relationships>
</file>

<file path=ppt/slides/_rels/slide7.xml.rels><?xml version="1.0" encoding="UTF-8" standalone="yes"?>
<Relationships xmlns="http://schemas.openxmlformats.org/package/2006/relationships"><Relationship Id="rId8" Type="http://schemas.openxmlformats.org/officeDocument/2006/relationships/hyperlink" Target="/kunskapsportal/wp-content/uploads/2026/08/ovning-tecken-tema-2-grundskola-hogstadiet.pdf" TargetMode="External"/><Relationship Id="rId3" Type="http://schemas.microsoft.com/office/2018/10/relationships/comments" Target="../comments/modernComment_24A_31E39BCA.xml"/><Relationship Id="rId7" Type="http://schemas.openxmlformats.org/officeDocument/2006/relationships/hyperlink" Target="https://vimeo.com/790349090/1cf8b97092" TargetMode="External"/><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hyperlink" Target="https://vimeo.com/415878843/3904eacd0d" TargetMode="External"/><Relationship Id="rId5" Type="http://schemas.openxmlformats.org/officeDocument/2006/relationships/hyperlink" Target="https://vimeo.com/830466872" TargetMode="External"/><Relationship Id="rId4" Type="http://schemas.openxmlformats.org/officeDocument/2006/relationships/image" Target="../media/image3.svg"/></Relationships>
</file>

<file path=ppt/slides/_rels/slide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hyperlink" Target="https://mfd.grade.se/LuvitPortal/education/luvitcontentfiles/5100/content/dcb94eff-0e3e-422f-a327-7bba4b0c4636/player.htm?p=true&amp;st=page1770758235105_image1765984912242#page1770758235105" TargetMode="External"/><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3.svg"/></Relationships>
</file>

<file path=ppt/slides/_rels/slide1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4.xml"/><Relationship Id="rId1" Type="http://schemas.openxmlformats.org/officeDocument/2006/relationships/video" Target="https://player.vimeo.com/video/1204217636?app_id=122963" TargetMode="External"/><Relationship Id="rId5" Type="http://schemas.openxmlformats.org/officeDocument/2006/relationships/image" Target="../media/image3.svg"/><Relationship Id="rId4" Type="http://schemas.openxmlformats.org/officeDocument/2006/relationships/image" Target="../media/image7.jpeg"/></Relationships>
</file>

<file path=ppt/slides/_rels/slide18.xml.rels><?xml version="1.0" encoding="UTF-8" standalone="yes"?>
<Relationships xmlns="http://schemas.openxmlformats.org/package/2006/relationships"><Relationship Id="rId3" Type="http://schemas.openxmlformats.org/officeDocument/2006/relationships/hyperlink" Target="https://barnafrid.se/kunskapsportal/wp-content/uploads/2026/08/ovning-tecken-tema-2-grundskola-hogstadiet.pdf" TargetMode="External"/><Relationship Id="rId2" Type="http://schemas.openxmlformats.org/officeDocument/2006/relationships/notesSlide" Target="../notesSlides/notesSlide18.xml"/><Relationship Id="rId1" Type="http://schemas.openxmlformats.org/officeDocument/2006/relationships/slideLayout" Target="../slideLayouts/slideLayout4.xml"/><Relationship Id="rId5" Type="http://schemas.openxmlformats.org/officeDocument/2006/relationships/image" Target="../media/image8.jpg"/><Relationship Id="rId4" Type="http://schemas.openxmlformats.org/officeDocument/2006/relationships/image" Target="../media/image3.svg"/></Relationships>
</file>

<file path=ppt/slides/_rels/slide1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B3F1E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84524-60A5-48A6-A802-464B7F63B120}"/>
              </a:ext>
            </a:extLst>
          </p:cNvPr>
          <p:cNvSpPr>
            <a:spLocks noGrp="1"/>
          </p:cNvSpPr>
          <p:nvPr>
            <p:ph type="ctrTitle"/>
          </p:nvPr>
        </p:nvSpPr>
        <p:spPr>
          <a:xfrm>
            <a:off x="895349" y="2034074"/>
            <a:ext cx="7406467" cy="2306637"/>
          </a:xfrm>
        </p:spPr>
        <p:txBody>
          <a:bodyPr>
            <a:normAutofit fontScale="90000"/>
          </a:bodyPr>
          <a:lstStyle/>
          <a:p>
            <a:r>
              <a:rPr lang="sv-SE" dirty="0"/>
              <a:t>Tema 2. </a:t>
            </a:r>
            <a:r>
              <a:rPr lang="sv-SE" dirty="0">
                <a:effectLst/>
              </a:rPr>
              <a:t>Hur kan </a:t>
            </a:r>
            <a:r>
              <a:rPr lang="sv-SE" dirty="0"/>
              <a:t>skolan</a:t>
            </a:r>
            <a:r>
              <a:rPr lang="sv-SE" dirty="0">
                <a:effectLst/>
              </a:rPr>
              <a:t> upptäcka att </a:t>
            </a:r>
            <a:r>
              <a:rPr lang="sv-SE" dirty="0"/>
              <a:t>en elev</a:t>
            </a:r>
            <a:r>
              <a:rPr lang="sv-SE" dirty="0">
                <a:effectLst/>
              </a:rPr>
              <a:t> är utsatt för våld?</a:t>
            </a:r>
            <a:endParaRPr lang="sv-SE" dirty="0"/>
          </a:p>
        </p:txBody>
      </p:sp>
      <p:pic>
        <p:nvPicPr>
          <p:cNvPr id="4" name="Bild 3">
            <a:extLst>
              <a:ext uri="{FF2B5EF4-FFF2-40B4-BE49-F238E27FC236}">
                <a16:creationId xmlns:a16="http://schemas.microsoft.com/office/drawing/2014/main" id="{095B5021-EB63-31C5-9056-75CF7184A8C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581400" y="5874536"/>
            <a:ext cx="2514600" cy="781050"/>
          </a:xfrm>
          <a:prstGeom prst="rect">
            <a:avLst/>
          </a:prstGeom>
        </p:spPr>
      </p:pic>
      <p:pic>
        <p:nvPicPr>
          <p:cNvPr id="7" name="Bildobjekt 6" descr="Person med rödbrunt hår, mörkgrön tröja och händerna placerade framför magen, tecknad med tunna svarta linjer och akvarellfärg. Illustration.">
            <a:extLst>
              <a:ext uri="{FF2B5EF4-FFF2-40B4-BE49-F238E27FC236}">
                <a16:creationId xmlns:a16="http://schemas.microsoft.com/office/drawing/2014/main" id="{4B910369-27A0-D2F2-345B-7C00F85268F3}"/>
              </a:ext>
            </a:extLst>
          </p:cNvPr>
          <p:cNvPicPr>
            <a:picLocks noChangeAspect="1"/>
          </p:cNvPicPr>
          <p:nvPr/>
        </p:nvPicPr>
        <p:blipFill>
          <a:blip r:embed="rId5"/>
          <a:stretch>
            <a:fillRect/>
          </a:stretch>
        </p:blipFill>
        <p:spPr>
          <a:xfrm flipH="1">
            <a:off x="8709358" y="1759375"/>
            <a:ext cx="2856033" cy="2856033"/>
          </a:xfrm>
          <a:prstGeom prst="rect">
            <a:avLst/>
          </a:prstGeom>
        </p:spPr>
      </p:pic>
    </p:spTree>
    <p:extLst>
      <p:ext uri="{BB962C8B-B14F-4D97-AF65-F5344CB8AC3E}">
        <p14:creationId xmlns:p14="http://schemas.microsoft.com/office/powerpoint/2010/main" val="2441409162"/>
      </p:ext>
    </p:extLst>
  </p:cSld>
  <p:clrMapOvr>
    <a:masterClrMapping/>
  </p:clrMapOvr>
  <mc:AlternateContent xmlns:mc="http://schemas.openxmlformats.org/markup-compatibility/2006" xmlns:p14="http://schemas.microsoft.com/office/powerpoint/2010/main">
    <mc:Choice Requires="p14">
      <p:transition spd="slow" p14:dur="2000" advTm="40080"/>
    </mc:Choice>
    <mc:Fallback xmlns="">
      <p:transition spd="slow" advTm="40080"/>
    </mc:Fallback>
  </mc:AlternateContent>
  <p:extLst>
    <p:ext uri="{6950BFC3-D8DA-4A85-94F7-54DA5524770B}">
      <p188:commentRel xmlns:p188="http://schemas.microsoft.com/office/powerpoint/2018/8/main" r:id="rId3"/>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54CC685-5FD6-9013-0D21-ABA5138F5FF2}"/>
              </a:ext>
            </a:extLst>
          </p:cNvPr>
          <p:cNvSpPr>
            <a:spLocks noGrp="1"/>
          </p:cNvSpPr>
          <p:nvPr>
            <p:ph type="title"/>
          </p:nvPr>
        </p:nvSpPr>
        <p:spPr>
          <a:xfrm>
            <a:off x="838200" y="116355"/>
            <a:ext cx="10515600" cy="1325563"/>
          </a:xfrm>
        </p:spPr>
        <p:txBody>
          <a:bodyPr/>
          <a:lstStyle/>
          <a:p>
            <a:r>
              <a:rPr lang="sv-SE" dirty="0"/>
              <a:t>Vad ska vi göra idag?</a:t>
            </a:r>
          </a:p>
        </p:txBody>
      </p:sp>
      <p:sp>
        <p:nvSpPr>
          <p:cNvPr id="3" name="Platshållare för innehåll 2">
            <a:extLst>
              <a:ext uri="{FF2B5EF4-FFF2-40B4-BE49-F238E27FC236}">
                <a16:creationId xmlns:a16="http://schemas.microsoft.com/office/drawing/2014/main" id="{9F056C3F-DB53-069E-6A37-018AC73D20E7}"/>
              </a:ext>
            </a:extLst>
          </p:cNvPr>
          <p:cNvSpPr>
            <a:spLocks noGrp="1"/>
          </p:cNvSpPr>
          <p:nvPr>
            <p:ph idx="1"/>
          </p:nvPr>
        </p:nvSpPr>
        <p:spPr>
          <a:xfrm>
            <a:off x="838199" y="1611199"/>
            <a:ext cx="10861431" cy="4254337"/>
          </a:xfrm>
        </p:spPr>
        <p:txBody>
          <a:bodyPr>
            <a:normAutofit/>
          </a:bodyPr>
          <a:lstStyle/>
          <a:p>
            <a:pPr marL="0" indent="0">
              <a:lnSpc>
                <a:spcPct val="150000"/>
              </a:lnSpc>
              <a:buNone/>
            </a:pPr>
            <a:r>
              <a:rPr lang="sv-SE" sz="2000" dirty="0"/>
              <a:t>1. Följa upp förra temat: Skolans roll när elever far illa</a:t>
            </a:r>
          </a:p>
          <a:p>
            <a:pPr marL="0" indent="0">
              <a:lnSpc>
                <a:spcPct val="150000"/>
              </a:lnSpc>
              <a:buNone/>
            </a:pPr>
            <a:r>
              <a:rPr lang="sv-SE" sz="2000" dirty="0"/>
              <a:t>2. Arbeta med tema 2: Hur kan vi upptäcka att en elev är utsatt för våld?</a:t>
            </a:r>
          </a:p>
          <a:p>
            <a:pPr marL="0" indent="0">
              <a:lnSpc>
                <a:spcPct val="150000"/>
              </a:lnSpc>
              <a:buNone/>
            </a:pPr>
            <a:r>
              <a:rPr lang="sv-SE" sz="2000" dirty="0"/>
              <a:t>3. Ta del av faktabladet</a:t>
            </a:r>
          </a:p>
          <a:p>
            <a:pPr marL="0" indent="0">
              <a:lnSpc>
                <a:spcPct val="150000"/>
              </a:lnSpc>
              <a:buNone/>
            </a:pPr>
            <a:r>
              <a:rPr lang="sv-SE" sz="2000" dirty="0"/>
              <a:t>4. Följa upp och fördjupa innehållet i faktabladet</a:t>
            </a:r>
          </a:p>
          <a:p>
            <a:pPr marL="0" indent="0">
              <a:lnSpc>
                <a:spcPct val="150000"/>
              </a:lnSpc>
              <a:buNone/>
            </a:pPr>
            <a:r>
              <a:rPr lang="sv-SE" sz="2000" dirty="0"/>
              <a:t>5. Göra en övning: </a:t>
            </a:r>
            <a:r>
              <a:rPr lang="sv-SE" sz="2000" b="1" dirty="0"/>
              <a:t>Skolpersonals erfarenheter av att upptäcka tecken på våld</a:t>
            </a:r>
          </a:p>
          <a:p>
            <a:pPr marL="0" indent="0">
              <a:lnSpc>
                <a:spcPct val="150000"/>
              </a:lnSpc>
              <a:buNone/>
            </a:pPr>
            <a:r>
              <a:rPr lang="sv-SE" sz="2000" dirty="0"/>
              <a:t>6. Diskutera ett scenario: </a:t>
            </a:r>
            <a:r>
              <a:rPr lang="sv-SE" sz="2000" b="1" dirty="0"/>
              <a:t>Filmen om Alice</a:t>
            </a:r>
          </a:p>
          <a:p>
            <a:pPr marL="0" indent="0">
              <a:lnSpc>
                <a:spcPct val="150000"/>
              </a:lnSpc>
              <a:buNone/>
            </a:pPr>
            <a:r>
              <a:rPr lang="sv-SE" sz="2000" dirty="0"/>
              <a:t>7. Sammanfatta och utvärdera dagen. </a:t>
            </a:r>
          </a:p>
          <a:p>
            <a:endParaRPr lang="sv-SE" dirty="0"/>
          </a:p>
        </p:txBody>
      </p:sp>
      <p:pic>
        <p:nvPicPr>
          <p:cNvPr id="4" name="Bild 3">
            <a:extLst>
              <a:ext uri="{FF2B5EF4-FFF2-40B4-BE49-F238E27FC236}">
                <a16:creationId xmlns:a16="http://schemas.microsoft.com/office/drawing/2014/main" id="{2151D954-34A3-A571-7697-ACD87EB03E7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06931" y="6204098"/>
            <a:ext cx="1767840" cy="549102"/>
          </a:xfrm>
          <a:prstGeom prst="rect">
            <a:avLst/>
          </a:prstGeom>
        </p:spPr>
      </p:pic>
    </p:spTree>
    <p:extLst>
      <p:ext uri="{BB962C8B-B14F-4D97-AF65-F5344CB8AC3E}">
        <p14:creationId xmlns:p14="http://schemas.microsoft.com/office/powerpoint/2010/main" val="15696614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54CC685-5FD6-9013-0D21-ABA5138F5FF2}"/>
              </a:ext>
            </a:extLst>
          </p:cNvPr>
          <p:cNvSpPr>
            <a:spLocks noGrp="1"/>
          </p:cNvSpPr>
          <p:nvPr>
            <p:ph type="title"/>
          </p:nvPr>
        </p:nvSpPr>
        <p:spPr>
          <a:xfrm>
            <a:off x="838200" y="116355"/>
            <a:ext cx="10515600" cy="1325563"/>
          </a:xfrm>
        </p:spPr>
        <p:txBody>
          <a:bodyPr/>
          <a:lstStyle/>
          <a:p>
            <a:r>
              <a:rPr lang="sv-SE" dirty="0"/>
              <a:t>Vad ska vi göra idag?</a:t>
            </a:r>
          </a:p>
        </p:txBody>
      </p:sp>
      <p:sp>
        <p:nvSpPr>
          <p:cNvPr id="3" name="Platshållare för innehåll 2">
            <a:extLst>
              <a:ext uri="{FF2B5EF4-FFF2-40B4-BE49-F238E27FC236}">
                <a16:creationId xmlns:a16="http://schemas.microsoft.com/office/drawing/2014/main" id="{9F056C3F-DB53-069E-6A37-018AC73D20E7}"/>
              </a:ext>
            </a:extLst>
          </p:cNvPr>
          <p:cNvSpPr>
            <a:spLocks noGrp="1"/>
          </p:cNvSpPr>
          <p:nvPr>
            <p:ph idx="1"/>
          </p:nvPr>
        </p:nvSpPr>
        <p:spPr>
          <a:xfrm>
            <a:off x="838199" y="1611199"/>
            <a:ext cx="10861431" cy="4254337"/>
          </a:xfrm>
        </p:spPr>
        <p:txBody>
          <a:bodyPr>
            <a:normAutofit fontScale="92500" lnSpcReduction="10000"/>
          </a:bodyPr>
          <a:lstStyle/>
          <a:p>
            <a:pPr marL="0" indent="0">
              <a:lnSpc>
                <a:spcPct val="150000"/>
              </a:lnSpc>
              <a:buNone/>
            </a:pPr>
            <a:r>
              <a:rPr lang="sv-SE" dirty="0"/>
              <a:t>1. Följa upp förra temat: Skolans roll när barn och unga far illa</a:t>
            </a:r>
          </a:p>
          <a:p>
            <a:pPr marL="0" indent="0">
              <a:lnSpc>
                <a:spcPct val="150000"/>
              </a:lnSpc>
              <a:buNone/>
            </a:pPr>
            <a:r>
              <a:rPr lang="sv-SE" dirty="0"/>
              <a:t>2. Arbeta med tema 2: Hur kan vi upptäcka att en elev är utsatt för våld?</a:t>
            </a:r>
          </a:p>
          <a:p>
            <a:pPr marL="0" indent="0">
              <a:lnSpc>
                <a:spcPct val="150000"/>
              </a:lnSpc>
              <a:buNone/>
            </a:pPr>
            <a:r>
              <a:rPr lang="sv-SE" dirty="0"/>
              <a:t>3. Ta del av faktabladet</a:t>
            </a:r>
          </a:p>
          <a:p>
            <a:pPr marL="0" indent="0">
              <a:lnSpc>
                <a:spcPct val="150000"/>
              </a:lnSpc>
              <a:buNone/>
            </a:pPr>
            <a:r>
              <a:rPr lang="sv-SE" dirty="0"/>
              <a:t>4. Följa upp och fördjupa innehållet i faktabladet</a:t>
            </a:r>
          </a:p>
          <a:p>
            <a:pPr marL="0" indent="0">
              <a:lnSpc>
                <a:spcPct val="150000"/>
              </a:lnSpc>
              <a:buNone/>
            </a:pPr>
            <a:r>
              <a:rPr lang="sv-SE" dirty="0"/>
              <a:t>5. Göra en övning: </a:t>
            </a:r>
            <a:r>
              <a:rPr lang="sv-SE" b="1" dirty="0"/>
              <a:t>Skolpersonals erfarenheter av att upptäcka tecken på våld</a:t>
            </a:r>
          </a:p>
          <a:p>
            <a:pPr marL="0" indent="0">
              <a:lnSpc>
                <a:spcPct val="150000"/>
              </a:lnSpc>
              <a:buNone/>
            </a:pPr>
            <a:r>
              <a:rPr lang="sv-SE" dirty="0"/>
              <a:t>6. Diskutera ett scenario: </a:t>
            </a:r>
            <a:r>
              <a:rPr lang="sv-SE" b="1" dirty="0"/>
              <a:t>Filmen om Alice</a:t>
            </a:r>
          </a:p>
          <a:p>
            <a:pPr marL="0" indent="0">
              <a:lnSpc>
                <a:spcPct val="150000"/>
              </a:lnSpc>
              <a:buNone/>
            </a:pPr>
            <a:r>
              <a:rPr lang="sv-SE" dirty="0"/>
              <a:t>7. Sammanfatta och utvärdera dagen. </a:t>
            </a:r>
          </a:p>
          <a:p>
            <a:endParaRPr lang="sv-SE" dirty="0"/>
          </a:p>
        </p:txBody>
      </p:sp>
      <p:pic>
        <p:nvPicPr>
          <p:cNvPr id="4" name="Bild 3">
            <a:extLst>
              <a:ext uri="{FF2B5EF4-FFF2-40B4-BE49-F238E27FC236}">
                <a16:creationId xmlns:a16="http://schemas.microsoft.com/office/drawing/2014/main" id="{2151D954-34A3-A571-7697-ACD87EB03E7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06931" y="6204098"/>
            <a:ext cx="1767840" cy="549102"/>
          </a:xfrm>
          <a:prstGeom prst="rect">
            <a:avLst/>
          </a:prstGeom>
        </p:spPr>
      </p:pic>
    </p:spTree>
    <p:extLst>
      <p:ext uri="{BB962C8B-B14F-4D97-AF65-F5344CB8AC3E}">
        <p14:creationId xmlns:p14="http://schemas.microsoft.com/office/powerpoint/2010/main" val="20304028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B9FADEC-57AC-FAD1-2028-96F1F9D5F3F9}"/>
              </a:ext>
            </a:extLst>
          </p:cNvPr>
          <p:cNvSpPr>
            <a:spLocks noGrp="1"/>
          </p:cNvSpPr>
          <p:nvPr>
            <p:ph type="title"/>
          </p:nvPr>
        </p:nvSpPr>
        <p:spPr/>
        <p:txBody>
          <a:bodyPr>
            <a:noAutofit/>
          </a:bodyPr>
          <a:lstStyle/>
          <a:p>
            <a:pPr marL="70" marR="0" lvl="0" indent="0" defTabSz="914332" rtl="0" eaLnBrk="1" fontAlgn="auto" latinLnBrk="0" hangingPunct="1">
              <a:lnSpc>
                <a:spcPct val="107000"/>
              </a:lnSpc>
              <a:spcBef>
                <a:spcPts val="1000"/>
              </a:spcBef>
              <a:spcAft>
                <a:spcPts val="0"/>
              </a:spcAft>
              <a:tabLst/>
              <a:defRPr/>
            </a:pPr>
            <a:r>
              <a:rPr kumimoji="0" lang="sv-SE" b="0" i="0" u="none" strike="noStrike" kern="1200" cap="none" spc="0" normalizeH="0" baseline="0" noProof="0" dirty="0">
                <a:ln>
                  <a:noFill/>
                </a:ln>
                <a:solidFill>
                  <a:srgbClr val="000000"/>
                </a:solidFill>
                <a:effectLst/>
                <a:uLnTx/>
                <a:uFillTx/>
                <a:ea typeface="+mn-ea"/>
                <a:cs typeface="+mn-cs"/>
              </a:rPr>
              <a:t>Mål för tema 2</a:t>
            </a:r>
            <a:endParaRPr lang="sv-SE" sz="6600" dirty="0"/>
          </a:p>
        </p:txBody>
      </p:sp>
      <p:sp>
        <p:nvSpPr>
          <p:cNvPr id="3" name="Platshållare för innehåll 2">
            <a:extLst>
              <a:ext uri="{FF2B5EF4-FFF2-40B4-BE49-F238E27FC236}">
                <a16:creationId xmlns:a16="http://schemas.microsoft.com/office/drawing/2014/main" id="{45E3A491-5DA0-469E-B94E-3736C1D2FF45}"/>
              </a:ext>
            </a:extLst>
          </p:cNvPr>
          <p:cNvSpPr>
            <a:spLocks noGrp="1"/>
          </p:cNvSpPr>
          <p:nvPr>
            <p:ph idx="1"/>
          </p:nvPr>
        </p:nvSpPr>
        <p:spPr/>
        <p:txBody>
          <a:bodyPr>
            <a:normAutofit fontScale="47500" lnSpcReduction="20000"/>
          </a:bodyPr>
          <a:lstStyle/>
          <a:p>
            <a:pPr marL="285820" indent="-285750">
              <a:lnSpc>
                <a:spcPct val="107000"/>
              </a:lnSpc>
            </a:pPr>
            <a:r>
              <a:rPr lang="sv-SE" sz="5100" dirty="0">
                <a:effectLst/>
                <a:ea typeface="Calibri" panose="020F0502020204030204" pitchFamily="34" charset="0"/>
                <a:cs typeface="Times New Roman" panose="02020603050405020304" pitchFamily="18" charset="0"/>
              </a:rPr>
              <a:t>kunna tolka och förstå en </a:t>
            </a:r>
            <a:r>
              <a:rPr lang="sv-SE" sz="5100" b="1" dirty="0">
                <a:effectLst/>
                <a:ea typeface="Calibri" panose="020F0502020204030204" pitchFamily="34" charset="0"/>
                <a:cs typeface="Times New Roman" panose="02020603050405020304" pitchFamily="18" charset="0"/>
              </a:rPr>
              <a:t>elevers signaler och symtom</a:t>
            </a:r>
            <a:r>
              <a:rPr lang="sv-SE" sz="5100" dirty="0">
                <a:effectLst/>
                <a:ea typeface="Calibri" panose="020F0502020204030204" pitchFamily="34" charset="0"/>
                <a:cs typeface="Times New Roman" panose="02020603050405020304" pitchFamily="18" charset="0"/>
              </a:rPr>
              <a:t> i samband med våld</a:t>
            </a:r>
          </a:p>
          <a:p>
            <a:pPr marL="285820" indent="-285750">
              <a:lnSpc>
                <a:spcPct val="107000"/>
              </a:lnSpc>
            </a:pPr>
            <a:r>
              <a:rPr lang="sv-SE" sz="5100" dirty="0">
                <a:effectLst/>
                <a:ea typeface="Calibri" panose="020F0502020204030204" pitchFamily="34" charset="0"/>
                <a:cs typeface="Times New Roman" panose="02020603050405020304" pitchFamily="18" charset="0"/>
              </a:rPr>
              <a:t>våld kan upptäckas på flera sätt: </a:t>
            </a:r>
          </a:p>
          <a:p>
            <a:pPr marL="742986" lvl="1" indent="-285750">
              <a:lnSpc>
                <a:spcPct val="107000"/>
              </a:lnSpc>
            </a:pPr>
            <a:r>
              <a:rPr lang="sv-SE" sz="5100" dirty="0">
                <a:ea typeface="Calibri" panose="020F0502020204030204" pitchFamily="34" charset="0"/>
                <a:cs typeface="Times New Roman" panose="02020603050405020304" pitchFamily="18" charset="0"/>
              </a:rPr>
              <a:t>g</a:t>
            </a:r>
            <a:r>
              <a:rPr lang="sv-SE" sz="5100" dirty="0">
                <a:effectLst/>
                <a:ea typeface="Calibri" panose="020F0502020204030204" pitchFamily="34" charset="0"/>
                <a:cs typeface="Times New Roman" panose="02020603050405020304" pitchFamily="18" charset="0"/>
              </a:rPr>
              <a:t>enom eleven</a:t>
            </a:r>
          </a:p>
          <a:p>
            <a:pPr marL="742986" lvl="1" indent="-285750">
              <a:lnSpc>
                <a:spcPct val="107000"/>
              </a:lnSpc>
            </a:pPr>
            <a:r>
              <a:rPr lang="sv-SE" sz="5100" dirty="0">
                <a:effectLst/>
                <a:ea typeface="Calibri" panose="020F0502020204030204" pitchFamily="34" charset="0"/>
                <a:cs typeface="Times New Roman" panose="02020603050405020304" pitchFamily="18" charset="0"/>
              </a:rPr>
              <a:t> </a:t>
            </a:r>
            <a:r>
              <a:rPr lang="sv-SE" sz="5100" dirty="0">
                <a:ea typeface="Calibri" panose="020F0502020204030204" pitchFamily="34" charset="0"/>
                <a:cs typeface="Times New Roman" panose="02020603050405020304" pitchFamily="18" charset="0"/>
              </a:rPr>
              <a:t>g</a:t>
            </a:r>
            <a:r>
              <a:rPr lang="sv-SE" sz="5100" dirty="0">
                <a:effectLst/>
                <a:ea typeface="Calibri" panose="020F0502020204030204" pitchFamily="34" charset="0"/>
                <a:cs typeface="Times New Roman" panose="02020603050405020304" pitchFamily="18" charset="0"/>
              </a:rPr>
              <a:t>enom elevens </a:t>
            </a:r>
            <a:r>
              <a:rPr lang="sv-SE" sz="5100" b="1" dirty="0">
                <a:effectLst/>
                <a:ea typeface="Calibri" panose="020F0502020204030204" pitchFamily="34" charset="0"/>
                <a:cs typeface="Times New Roman" panose="02020603050405020304" pitchFamily="18" charset="0"/>
              </a:rPr>
              <a:t>vårdnadshavare, familj eller nätverk</a:t>
            </a:r>
          </a:p>
          <a:p>
            <a:pPr marL="285820" indent="-285750">
              <a:lnSpc>
                <a:spcPct val="107000"/>
              </a:lnSpc>
            </a:pPr>
            <a:r>
              <a:rPr lang="sv-SE" sz="5100" dirty="0">
                <a:ea typeface="Calibri" panose="020F0502020204030204" pitchFamily="34" charset="0"/>
                <a:cs typeface="Times New Roman" panose="02020603050405020304" pitchFamily="18" charset="0"/>
              </a:rPr>
              <a:t>känna igen </a:t>
            </a:r>
            <a:r>
              <a:rPr lang="sv-SE" sz="5100" b="1" dirty="0">
                <a:ea typeface="Calibri" panose="020F0502020204030204" pitchFamily="34" charset="0"/>
                <a:cs typeface="Times New Roman" panose="02020603050405020304" pitchFamily="18" charset="0"/>
              </a:rPr>
              <a:t>olika riskfaktorer </a:t>
            </a:r>
            <a:r>
              <a:rPr lang="sv-SE" sz="5100" dirty="0">
                <a:ea typeface="Calibri" panose="020F0502020204030204" pitchFamily="34" charset="0"/>
                <a:cs typeface="Times New Roman" panose="02020603050405020304" pitchFamily="18" charset="0"/>
              </a:rPr>
              <a:t>som kan öka risken för att ett barn ska utsättas för våld och som är kopplade till</a:t>
            </a:r>
          </a:p>
          <a:p>
            <a:pPr marL="1143036" lvl="1" indent="-685800">
              <a:lnSpc>
                <a:spcPct val="107000"/>
              </a:lnSpc>
              <a:buFont typeface="Courier New" panose="02070309020205020404" pitchFamily="49" charset="0"/>
              <a:buChar char="o"/>
            </a:pPr>
            <a:r>
              <a:rPr lang="sv-SE" sz="4200" dirty="0">
                <a:ea typeface="Calibri" panose="020F0502020204030204" pitchFamily="34" charset="0"/>
                <a:cs typeface="Times New Roman" panose="02020603050405020304" pitchFamily="18" charset="0"/>
              </a:rPr>
              <a:t>eleven</a:t>
            </a:r>
          </a:p>
          <a:p>
            <a:pPr marL="1143036" lvl="1" indent="-685800">
              <a:lnSpc>
                <a:spcPct val="107000"/>
              </a:lnSpc>
              <a:buFont typeface="Courier New" panose="02070309020205020404" pitchFamily="49" charset="0"/>
              <a:buChar char="o"/>
            </a:pPr>
            <a:r>
              <a:rPr lang="sv-SE" sz="4200" dirty="0">
                <a:solidFill>
                  <a:srgbClr val="080D28"/>
                </a:solidFill>
                <a:ea typeface="Calibri" panose="020F0502020204030204" pitchFamily="34" charset="0"/>
                <a:cs typeface="Calibri" panose="020F0502020204030204" pitchFamily="34" charset="0"/>
              </a:rPr>
              <a:t>familj, nätverk eller miljö</a:t>
            </a:r>
            <a:endParaRPr lang="sv-SE" sz="4200" dirty="0">
              <a:ea typeface="Calibri" panose="020F0502020204030204" pitchFamily="34" charset="0"/>
              <a:cs typeface="Times New Roman" panose="02020603050405020304" pitchFamily="18" charset="0"/>
            </a:endParaRPr>
          </a:p>
          <a:p>
            <a:pPr marL="285820" indent="-285750">
              <a:lnSpc>
                <a:spcPct val="107000"/>
              </a:lnSpc>
            </a:pPr>
            <a:r>
              <a:rPr lang="sv-SE" sz="5100" dirty="0">
                <a:solidFill>
                  <a:srgbClr val="080D28"/>
                </a:solidFill>
                <a:ea typeface="Calibri" panose="020F0502020204030204" pitchFamily="34" charset="0"/>
                <a:cs typeface="Calibri" panose="020F0502020204030204" pitchFamily="34" charset="0"/>
              </a:rPr>
              <a:t>veta att </a:t>
            </a:r>
            <a:r>
              <a:rPr lang="sv-SE" sz="5100" dirty="0">
                <a:solidFill>
                  <a:srgbClr val="080D28"/>
                </a:solidFill>
                <a:ea typeface="Times New Roman" panose="02020603050405020304" pitchFamily="18" charset="0"/>
              </a:rPr>
              <a:t>det är viktigt att noggrant</a:t>
            </a:r>
            <a:r>
              <a:rPr lang="sv-SE" sz="5100" b="1" dirty="0">
                <a:solidFill>
                  <a:srgbClr val="080D28"/>
                </a:solidFill>
                <a:ea typeface="Times New Roman" panose="02020603050405020304" pitchFamily="18" charset="0"/>
              </a:rPr>
              <a:t> </a:t>
            </a:r>
            <a:r>
              <a:rPr lang="sv-SE" sz="5100" b="1" dirty="0">
                <a:ea typeface="Times New Roman" panose="02020603050405020304" pitchFamily="18" charset="0"/>
              </a:rPr>
              <a:t>dokumentera</a:t>
            </a:r>
            <a:r>
              <a:rPr lang="sv-SE" sz="5100" b="1" dirty="0">
                <a:solidFill>
                  <a:srgbClr val="FF0000"/>
                </a:solidFill>
                <a:ea typeface="Times New Roman" panose="02020603050405020304" pitchFamily="18" charset="0"/>
              </a:rPr>
              <a:t> </a:t>
            </a:r>
            <a:r>
              <a:rPr lang="sv-SE" sz="5100" dirty="0">
                <a:solidFill>
                  <a:srgbClr val="080D28"/>
                </a:solidFill>
                <a:ea typeface="Times New Roman" panose="02020603050405020304" pitchFamily="18" charset="0"/>
              </a:rPr>
              <a:t>minsta misstanke om att ett barn kan fara illa.</a:t>
            </a:r>
            <a:endParaRPr lang="sv-SE" sz="5100" dirty="0">
              <a:ea typeface="Times New Roman" panose="02020603050405020304" pitchFamily="18" charset="0"/>
            </a:endParaRPr>
          </a:p>
          <a:p>
            <a:endParaRPr lang="sv-SE" dirty="0"/>
          </a:p>
        </p:txBody>
      </p:sp>
      <p:pic>
        <p:nvPicPr>
          <p:cNvPr id="8" name="Bild 7">
            <a:extLst>
              <a:ext uri="{FF2B5EF4-FFF2-40B4-BE49-F238E27FC236}">
                <a16:creationId xmlns:a16="http://schemas.microsoft.com/office/drawing/2014/main" id="{DD0C666D-9C1E-8ED8-7E99-2E0C80BB5DF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06931" y="6204098"/>
            <a:ext cx="1767840" cy="549102"/>
          </a:xfrm>
          <a:prstGeom prst="rect">
            <a:avLst/>
          </a:prstGeom>
        </p:spPr>
      </p:pic>
    </p:spTree>
    <p:extLst>
      <p:ext uri="{BB962C8B-B14F-4D97-AF65-F5344CB8AC3E}">
        <p14:creationId xmlns:p14="http://schemas.microsoft.com/office/powerpoint/2010/main" val="30236700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32B7E7A-2009-A30B-D707-94FEF18A1CDF}"/>
              </a:ext>
            </a:extLst>
          </p:cNvPr>
          <p:cNvSpPr>
            <a:spLocks noGrp="1"/>
          </p:cNvSpPr>
          <p:nvPr>
            <p:ph type="title"/>
          </p:nvPr>
        </p:nvSpPr>
        <p:spPr/>
        <p:txBody>
          <a:bodyPr/>
          <a:lstStyle/>
          <a:p>
            <a:r>
              <a:rPr lang="sv-SE" dirty="0"/>
              <a:t>Fakta om att upptäcka våld hos elever </a:t>
            </a:r>
          </a:p>
        </p:txBody>
      </p:sp>
      <p:sp>
        <p:nvSpPr>
          <p:cNvPr id="3" name="Platshållare för innehåll 2">
            <a:extLst>
              <a:ext uri="{FF2B5EF4-FFF2-40B4-BE49-F238E27FC236}">
                <a16:creationId xmlns:a16="http://schemas.microsoft.com/office/drawing/2014/main" id="{AD728C0C-0B8E-EF93-F646-FC850D7238A2}"/>
              </a:ext>
            </a:extLst>
          </p:cNvPr>
          <p:cNvSpPr>
            <a:spLocks noGrp="1"/>
          </p:cNvSpPr>
          <p:nvPr>
            <p:ph idx="1"/>
          </p:nvPr>
        </p:nvSpPr>
        <p:spPr>
          <a:xfrm>
            <a:off x="838200" y="1825626"/>
            <a:ext cx="4831080" cy="4254337"/>
          </a:xfrm>
        </p:spPr>
        <p:txBody>
          <a:bodyPr/>
          <a:lstStyle/>
          <a:p>
            <a:endParaRPr lang="sv-SE" dirty="0"/>
          </a:p>
          <a:p>
            <a:endParaRPr lang="sv-SE" dirty="0"/>
          </a:p>
          <a:p>
            <a:r>
              <a:rPr lang="sv-SE" dirty="0">
                <a:hlinkClick r:id="rId4"/>
              </a:rPr>
              <a:t>Faktablad: ”Lär dig upptäcka elever som är utsatta för våld”</a:t>
            </a:r>
            <a:endParaRPr lang="sv-SE" dirty="0"/>
          </a:p>
          <a:p>
            <a:pPr marL="0" indent="0">
              <a:buNone/>
            </a:pPr>
            <a:endParaRPr lang="sv-SE" dirty="0"/>
          </a:p>
          <a:p>
            <a:endParaRPr lang="sv-SE"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sv-SE" dirty="0"/>
          </a:p>
        </p:txBody>
      </p:sp>
      <p:pic>
        <p:nvPicPr>
          <p:cNvPr id="5" name="Bildobjekt 4">
            <a:extLst>
              <a:ext uri="{FF2B5EF4-FFF2-40B4-BE49-F238E27FC236}">
                <a16:creationId xmlns:a16="http://schemas.microsoft.com/office/drawing/2014/main" id="{125C40AA-C781-262B-215A-1F2B71F34F5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rot="855101">
            <a:off x="7089666" y="1955879"/>
            <a:ext cx="2612523" cy="3664586"/>
          </a:xfrm>
          <a:prstGeom prst="rect">
            <a:avLst/>
          </a:prstGeom>
          <a:ln>
            <a:noFill/>
          </a:ln>
          <a:effectLst>
            <a:outerShdw blurRad="292100" dist="139700" dir="2700000" algn="tl" rotWithShape="0">
              <a:srgbClr val="333333">
                <a:alpha val="65000"/>
              </a:srgbClr>
            </a:outerShdw>
          </a:effectLst>
        </p:spPr>
      </p:pic>
      <p:pic>
        <p:nvPicPr>
          <p:cNvPr id="6" name="Bild 5">
            <a:extLst>
              <a:ext uri="{FF2B5EF4-FFF2-40B4-BE49-F238E27FC236}">
                <a16:creationId xmlns:a16="http://schemas.microsoft.com/office/drawing/2014/main" id="{8B8527DE-161B-8C7C-7EEE-203AF91A149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106931" y="6204098"/>
            <a:ext cx="1767840" cy="549102"/>
          </a:xfrm>
          <a:prstGeom prst="rect">
            <a:avLst/>
          </a:prstGeom>
        </p:spPr>
      </p:pic>
    </p:spTree>
    <p:extLst>
      <p:ext uri="{BB962C8B-B14F-4D97-AF65-F5344CB8AC3E}">
        <p14:creationId xmlns:p14="http://schemas.microsoft.com/office/powerpoint/2010/main" val="3469644202"/>
      </p:ext>
    </p:extLst>
  </p:cSld>
  <p:clrMapOvr>
    <a:masterClrMapping/>
  </p:clrMapOvr>
  <p:extLst>
    <p:ext uri="{6950BFC3-D8DA-4A85-94F7-54DA5524770B}">
      <p188:commentRel xmlns:p188="http://schemas.microsoft.com/office/powerpoint/2018/8/main" r:id="rId3"/>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DED01FD-219D-4B86-AA65-E51943F3B539}"/>
              </a:ext>
            </a:extLst>
          </p:cNvPr>
          <p:cNvSpPr>
            <a:spLocks noGrp="1"/>
          </p:cNvSpPr>
          <p:nvPr>
            <p:ph type="title"/>
          </p:nvPr>
        </p:nvSpPr>
        <p:spPr/>
        <p:txBody>
          <a:bodyPr>
            <a:normAutofit/>
          </a:bodyPr>
          <a:lstStyle/>
          <a:p>
            <a:pPr>
              <a:lnSpc>
                <a:spcPct val="100000"/>
              </a:lnSpc>
            </a:pPr>
            <a:r>
              <a:rPr lang="sv-SE" sz="3600" dirty="0"/>
              <a:t>Du som arbetar i skolan kan få kännedom om att en elev är utsatt för våld på olika sätt</a:t>
            </a:r>
          </a:p>
        </p:txBody>
      </p:sp>
      <p:sp>
        <p:nvSpPr>
          <p:cNvPr id="4" name="Platshållare för text 3">
            <a:extLst>
              <a:ext uri="{FF2B5EF4-FFF2-40B4-BE49-F238E27FC236}">
                <a16:creationId xmlns:a16="http://schemas.microsoft.com/office/drawing/2014/main" id="{BBF09E41-31A6-4AC1-ACFE-6030375768D6}"/>
              </a:ext>
            </a:extLst>
          </p:cNvPr>
          <p:cNvSpPr>
            <a:spLocks noGrp="1"/>
          </p:cNvSpPr>
          <p:nvPr>
            <p:ph idx="1"/>
          </p:nvPr>
        </p:nvSpPr>
        <p:spPr>
          <a:xfrm>
            <a:off x="753087" y="2221647"/>
            <a:ext cx="6210422" cy="3009900"/>
          </a:xfrm>
        </p:spPr>
        <p:txBody>
          <a:bodyPr>
            <a:normAutofit/>
          </a:bodyPr>
          <a:lstStyle/>
          <a:p>
            <a:pPr marL="0" indent="0">
              <a:buNone/>
            </a:pPr>
            <a:r>
              <a:rPr lang="sv-SE" dirty="0"/>
              <a:t>Det kan vara genom signaler eller symtom hos</a:t>
            </a:r>
          </a:p>
          <a:p>
            <a:r>
              <a:rPr lang="sv-SE" dirty="0"/>
              <a:t>eleven</a:t>
            </a:r>
          </a:p>
          <a:p>
            <a:r>
              <a:rPr lang="sv-SE" dirty="0"/>
              <a:t>elevens vårdnadshavare eller familj</a:t>
            </a:r>
          </a:p>
          <a:p>
            <a:r>
              <a:rPr lang="sv-SE" dirty="0"/>
              <a:t>andra personer som träffar eller känner till  eleven och familjen berättar</a:t>
            </a:r>
          </a:p>
          <a:p>
            <a:pPr marL="0" indent="0">
              <a:buNone/>
            </a:pPr>
            <a:endParaRPr lang="sv-SE" sz="1800" b="1" dirty="0">
              <a:solidFill>
                <a:schemeClr val="bg1"/>
              </a:solidFill>
              <a:latin typeface="Calibri" panose="020F0502020204030204" pitchFamily="34" charset="0"/>
            </a:endParaRPr>
          </a:p>
          <a:p>
            <a:endParaRPr lang="sv-SE" dirty="0"/>
          </a:p>
        </p:txBody>
      </p:sp>
      <p:pic>
        <p:nvPicPr>
          <p:cNvPr id="11" name="Platshållare för bild 8" descr="Halvt ansikte tecknat med tunna svarta linjer. Den högra delen av ansiktet täcks av ett abstrakt akvarellfält i blått och grönt. Illustration.">
            <a:extLst>
              <a:ext uri="{FF2B5EF4-FFF2-40B4-BE49-F238E27FC236}">
                <a16:creationId xmlns:a16="http://schemas.microsoft.com/office/drawing/2014/main" id="{F2B13157-3B05-4BF0-885A-6B343D75B470}"/>
              </a:ext>
            </a:extLst>
          </p:cNvPr>
          <p:cNvPicPr>
            <a:picLocks noGrp="1" noChangeAspect="1"/>
          </p:cNvPicPr>
          <p:nvPr>
            <p:ph type="pic" sz="quarter" idx="4294967295"/>
          </p:nvPr>
        </p:nvPicPr>
        <p:blipFill>
          <a:blip r:embed="rId3"/>
          <a:srcRect t="5965" b="5965"/>
          <a:stretch>
            <a:fillRect/>
          </a:stretch>
        </p:blipFill>
        <p:spPr>
          <a:xfrm>
            <a:off x="7452825" y="2221647"/>
            <a:ext cx="3449637" cy="3009900"/>
          </a:xfrm>
        </p:spPr>
      </p:pic>
      <p:pic>
        <p:nvPicPr>
          <p:cNvPr id="3" name="Bild 2">
            <a:extLst>
              <a:ext uri="{FF2B5EF4-FFF2-40B4-BE49-F238E27FC236}">
                <a16:creationId xmlns:a16="http://schemas.microsoft.com/office/drawing/2014/main" id="{46895EF9-FA7C-B519-9C3F-B608E1F40A5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106931" y="6204098"/>
            <a:ext cx="1767840" cy="549102"/>
          </a:xfrm>
          <a:prstGeom prst="rect">
            <a:avLst/>
          </a:prstGeom>
        </p:spPr>
      </p:pic>
    </p:spTree>
    <p:extLst>
      <p:ext uri="{BB962C8B-B14F-4D97-AF65-F5344CB8AC3E}">
        <p14:creationId xmlns:p14="http://schemas.microsoft.com/office/powerpoint/2010/main" val="11003059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241B3F2-B906-1E19-3FBF-809C2E7B88BB}"/>
              </a:ext>
            </a:extLst>
          </p:cNvPr>
          <p:cNvSpPr>
            <a:spLocks noGrp="1"/>
          </p:cNvSpPr>
          <p:nvPr>
            <p:ph type="title"/>
          </p:nvPr>
        </p:nvSpPr>
        <p:spPr/>
        <p:txBody>
          <a:bodyPr/>
          <a:lstStyle/>
          <a:p>
            <a:r>
              <a:rPr lang="sv-SE" dirty="0"/>
              <a:t>Signaler och symtom hos en elev som kan vara tecken på våld </a:t>
            </a:r>
          </a:p>
        </p:txBody>
      </p:sp>
      <p:pic>
        <p:nvPicPr>
          <p:cNvPr id="4" name="Bild 3">
            <a:extLst>
              <a:ext uri="{FF2B5EF4-FFF2-40B4-BE49-F238E27FC236}">
                <a16:creationId xmlns:a16="http://schemas.microsoft.com/office/drawing/2014/main" id="{4AC0E58E-082A-A441-302A-A20103045B1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106931" y="6204098"/>
            <a:ext cx="1767840" cy="549102"/>
          </a:xfrm>
          <a:prstGeom prst="rect">
            <a:avLst/>
          </a:prstGeom>
        </p:spPr>
      </p:pic>
      <p:sp>
        <p:nvSpPr>
          <p:cNvPr id="6" name="Platshållare för innehåll 5">
            <a:extLst>
              <a:ext uri="{FF2B5EF4-FFF2-40B4-BE49-F238E27FC236}">
                <a16:creationId xmlns:a16="http://schemas.microsoft.com/office/drawing/2014/main" id="{E500CB4D-F503-0EEE-28ED-8AF8A2E0000B}"/>
              </a:ext>
            </a:extLst>
          </p:cNvPr>
          <p:cNvSpPr>
            <a:spLocks noGrp="1"/>
          </p:cNvSpPr>
          <p:nvPr>
            <p:ph idx="1"/>
          </p:nvPr>
        </p:nvSpPr>
        <p:spPr/>
        <p:txBody>
          <a:bodyPr>
            <a:normAutofit/>
          </a:bodyPr>
          <a:lstStyle/>
          <a:p>
            <a:pPr marL="0" indent="0">
              <a:buNone/>
            </a:pPr>
            <a:r>
              <a:rPr lang="sv-SE" dirty="0"/>
              <a:t>Film: </a:t>
            </a:r>
            <a:r>
              <a:rPr lang="sv-SE" dirty="0">
                <a:solidFill>
                  <a:srgbClr val="0563C1"/>
                </a:solidFill>
                <a:ea typeface="Calibri" panose="020F0502020204030204" pitchFamily="34" charset="0"/>
                <a:cs typeface="Times New Roman" panose="02020603050405020304" pitchFamily="18" charset="0"/>
                <a:hlinkClick r:id="rId5"/>
              </a:rPr>
              <a:t>Att upptäcka våldsutsatthet </a:t>
            </a:r>
            <a:endParaRPr lang="sv-SE" dirty="0">
              <a:solidFill>
                <a:srgbClr val="0563C1"/>
              </a:solidFill>
              <a:ea typeface="Calibri" panose="020F0502020204030204" pitchFamily="34" charset="0"/>
              <a:cs typeface="Times New Roman" panose="02020603050405020304" pitchFamily="18" charset="0"/>
            </a:endParaRPr>
          </a:p>
          <a:p>
            <a:pPr marL="0" indent="0">
              <a:buNone/>
            </a:pPr>
            <a:r>
              <a:rPr lang="sv-SE" dirty="0">
                <a:ea typeface="Calibri" panose="020F0502020204030204" pitchFamily="34" charset="0"/>
                <a:cs typeface="Times New Roman" panose="02020603050405020304" pitchFamily="18" charset="0"/>
              </a:rPr>
              <a:t>Följande tecken </a:t>
            </a:r>
            <a:r>
              <a:rPr lang="sv-SE" dirty="0"/>
              <a:t>kan tyda på att en elev är våldsutsatt:</a:t>
            </a:r>
          </a:p>
          <a:p>
            <a:r>
              <a:rPr lang="sv-SE" sz="2000" dirty="0"/>
              <a:t>Eleven har synliga skador eller tecken på försummelse/omsorgsvikt </a:t>
            </a:r>
            <a:br>
              <a:rPr lang="sv-SE" sz="2000" dirty="0"/>
            </a:br>
            <a:r>
              <a:rPr lang="sv-SE" sz="2000" dirty="0"/>
              <a:t>Film: </a:t>
            </a:r>
            <a:r>
              <a:rPr kumimoji="0" lang="sv-SE" sz="2000" b="0" i="0" strike="noStrike" kern="1200" cap="none" spc="0" normalizeH="0" baseline="0" noProof="0" dirty="0">
                <a:ln>
                  <a:noFill/>
                </a:ln>
                <a:solidFill>
                  <a:srgbClr val="0563C1"/>
                </a:solidFill>
                <a:effectLst/>
                <a:uLnTx/>
                <a:uFillTx/>
                <a:latin typeface="Georgia"/>
                <a:ea typeface="Calibri" panose="020F0502020204030204" pitchFamily="34" charset="0"/>
                <a:cs typeface="Times New Roman" panose="02020603050405020304" pitchFamily="18" charset="0"/>
                <a:hlinkClick r:id="rId6"/>
              </a:rPr>
              <a:t>Vad är fysiskt våld?</a:t>
            </a:r>
            <a:r>
              <a:rPr kumimoji="0" lang="sv-SE" sz="2000" b="0" i="0" u="none" strike="noStrike" kern="1200" cap="none" spc="0" normalizeH="0" baseline="0" noProof="0" dirty="0">
                <a:ln>
                  <a:noFill/>
                </a:ln>
                <a:solidFill>
                  <a:srgbClr val="000000"/>
                </a:solidFill>
                <a:effectLst/>
                <a:uLnTx/>
                <a:uFillTx/>
                <a:latin typeface="Georgia"/>
                <a:ea typeface="Calibri" panose="020F0502020204030204" pitchFamily="34" charset="0"/>
                <a:cs typeface="Times New Roman" panose="02020603050405020304" pitchFamily="18" charset="0"/>
                <a:hlinkClick r:id="rId7"/>
              </a:rPr>
              <a:t> </a:t>
            </a:r>
            <a:endParaRPr lang="sv-SE" sz="2000" dirty="0"/>
          </a:p>
          <a:p>
            <a:r>
              <a:rPr lang="sv-SE" sz="2000" dirty="0"/>
              <a:t>Eleven berättar själv</a:t>
            </a:r>
          </a:p>
          <a:p>
            <a:r>
              <a:rPr lang="sv-SE" sz="2000" dirty="0"/>
              <a:t>Eleven har kroppsliga symtom</a:t>
            </a:r>
          </a:p>
          <a:p>
            <a:r>
              <a:rPr lang="sv-SE" sz="2000" dirty="0"/>
              <a:t>Eleven har tecken på beteendeproblematik</a:t>
            </a:r>
          </a:p>
          <a:p>
            <a:r>
              <a:rPr lang="sv-SE" sz="2000" dirty="0"/>
              <a:t>Elevens sociala relationer.</a:t>
            </a:r>
          </a:p>
          <a:p>
            <a:pPr marL="0" indent="0">
              <a:buNone/>
            </a:pPr>
            <a:r>
              <a:rPr lang="sv-SE" dirty="0"/>
              <a:t>Övning: </a:t>
            </a:r>
            <a:r>
              <a:rPr lang="sv-SE" dirty="0">
                <a:solidFill>
                  <a:srgbClr val="080D28"/>
                </a:solidFill>
                <a:hlinkClick r:id="rId8" action="ppaction://hlinkfile"/>
              </a:rPr>
              <a:t>Skolpersonals erfarenheter av att upptäcka tecken på våld</a:t>
            </a:r>
            <a:endParaRPr lang="sv-SE" dirty="0"/>
          </a:p>
        </p:txBody>
      </p:sp>
    </p:spTree>
    <p:extLst>
      <p:ext uri="{BB962C8B-B14F-4D97-AF65-F5344CB8AC3E}">
        <p14:creationId xmlns:p14="http://schemas.microsoft.com/office/powerpoint/2010/main" val="837000138"/>
      </p:ext>
    </p:extLst>
  </p:cSld>
  <p:clrMapOvr>
    <a:masterClrMapping/>
  </p:clrMapOvr>
  <p:extLst>
    <p:ext uri="{6950BFC3-D8DA-4A85-94F7-54DA5524770B}">
      <p188:commentRel xmlns:p188="http://schemas.microsoft.com/office/powerpoint/2018/8/main" r:id="rId3"/>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0D5FDC8-1405-BA61-470C-C11771839374}"/>
              </a:ext>
            </a:extLst>
          </p:cNvPr>
          <p:cNvSpPr>
            <a:spLocks noGrp="1"/>
          </p:cNvSpPr>
          <p:nvPr>
            <p:ph type="title"/>
          </p:nvPr>
        </p:nvSpPr>
        <p:spPr>
          <a:xfrm>
            <a:off x="836295" y="529252"/>
            <a:ext cx="10515600" cy="1325563"/>
          </a:xfrm>
        </p:spPr>
        <p:txBody>
          <a:bodyPr>
            <a:normAutofit/>
          </a:bodyPr>
          <a:lstStyle/>
          <a:p>
            <a:r>
              <a:rPr lang="sv-SE" dirty="0"/>
              <a:t>Tecken på våld kan vara symtom på annat</a:t>
            </a:r>
          </a:p>
        </p:txBody>
      </p:sp>
      <p:pic>
        <p:nvPicPr>
          <p:cNvPr id="4" name="Bild 3">
            <a:extLst>
              <a:ext uri="{FF2B5EF4-FFF2-40B4-BE49-F238E27FC236}">
                <a16:creationId xmlns:a16="http://schemas.microsoft.com/office/drawing/2014/main" id="{39FCCB08-1C58-D39A-4F01-45EF174CD84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06931" y="6204098"/>
            <a:ext cx="1767840" cy="549102"/>
          </a:xfrm>
          <a:prstGeom prst="rect">
            <a:avLst/>
          </a:prstGeom>
        </p:spPr>
      </p:pic>
      <p:sp>
        <p:nvSpPr>
          <p:cNvPr id="8" name="Platshållare för innehåll 2">
            <a:extLst>
              <a:ext uri="{FF2B5EF4-FFF2-40B4-BE49-F238E27FC236}">
                <a16:creationId xmlns:a16="http://schemas.microsoft.com/office/drawing/2014/main" id="{33C355BB-4AE0-B702-1E40-717BE3A7C262}"/>
              </a:ext>
            </a:extLst>
          </p:cNvPr>
          <p:cNvSpPr txBox="1">
            <a:spLocks/>
          </p:cNvSpPr>
          <p:nvPr/>
        </p:nvSpPr>
        <p:spPr>
          <a:xfrm>
            <a:off x="990600" y="1978026"/>
            <a:ext cx="10515600" cy="4254337"/>
          </a:xfrm>
          <a:prstGeom prst="rect">
            <a:avLst/>
          </a:prstGeom>
        </p:spPr>
        <p:txBody>
          <a:bodyPr vert="horz" lIns="91440" tIns="45720" rIns="91440" bIns="45720" rtlCol="0">
            <a:normAutofit/>
          </a:bodyPr>
          <a:lstStyle>
            <a:lvl1pPr marL="228584" indent="-228584" algn="l" defTabSz="914332"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750" indent="-228584" algn="l" defTabSz="914332"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14" indent="-228584" algn="l" defTabSz="914332"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80" indent="-228584" algn="l" defTabSz="914332"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47" indent="-228584" algn="l" defTabSz="914332"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12"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4"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10"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sv-SE" sz="2000" dirty="0"/>
          </a:p>
          <a:p>
            <a:pPr marL="0" indent="0">
              <a:buFont typeface="Arial" panose="020B0604020202020204" pitchFamily="34" charset="0"/>
              <a:buNone/>
            </a:pPr>
            <a:r>
              <a:rPr lang="sv-SE" dirty="0">
                <a:solidFill>
                  <a:srgbClr val="080D28"/>
                </a:solidFill>
                <a:latin typeface="Georgia" panose="02040502050405020303" pitchFamily="18" charset="0"/>
              </a:rPr>
              <a:t>Symtom och signaler på våld kan förekomma vid stress eller i samband med andra problem i familjen. Det kan också vara symtom på neuropsykiatriska diagnoser. </a:t>
            </a:r>
          </a:p>
          <a:p>
            <a:pPr marL="0" indent="0">
              <a:buFont typeface="Arial" panose="020B0604020202020204" pitchFamily="34" charset="0"/>
              <a:buNone/>
            </a:pPr>
            <a:endParaRPr lang="sv-SE" sz="2000" dirty="0">
              <a:solidFill>
                <a:srgbClr val="080D28"/>
              </a:solidFill>
              <a:latin typeface="Georgia" panose="02040502050405020303" pitchFamily="18" charset="0"/>
            </a:endParaRPr>
          </a:p>
        </p:txBody>
      </p:sp>
      <p:sp>
        <p:nvSpPr>
          <p:cNvPr id="3" name="textruta 2">
            <a:extLst>
              <a:ext uri="{FF2B5EF4-FFF2-40B4-BE49-F238E27FC236}">
                <a16:creationId xmlns:a16="http://schemas.microsoft.com/office/drawing/2014/main" id="{5C9ED6AC-0907-263C-F465-537735E02731}"/>
              </a:ext>
            </a:extLst>
          </p:cNvPr>
          <p:cNvSpPr txBox="1"/>
          <p:nvPr/>
        </p:nvSpPr>
        <p:spPr>
          <a:xfrm>
            <a:off x="1401226" y="3959564"/>
            <a:ext cx="9385738" cy="1650361"/>
          </a:xfrm>
          <a:prstGeom prst="rect">
            <a:avLst/>
          </a:prstGeom>
          <a:solidFill>
            <a:srgbClr val="DCD9F2"/>
          </a:solidFill>
        </p:spPr>
        <p:txBody>
          <a:bodyPr wrap="square" lIns="360000" tIns="360000" rIns="360000" bIns="360000" rtlCol="0">
            <a:spAutoFit/>
          </a:bodyPr>
          <a:lstStyle/>
          <a:p>
            <a:r>
              <a:rPr lang="sv-SE" sz="2000" dirty="0">
                <a:solidFill>
                  <a:srgbClr val="080D28"/>
                </a:solidFill>
                <a:latin typeface="Georgia" panose="02040502050405020303" pitchFamily="18" charset="0"/>
              </a:rPr>
              <a:t>Tänk på att barn eller ungdomar med neuropsykiatriska diagnoser har ökad risk för att bli utsatta för våld. Det innebär att elevens beteende kan bero </a:t>
            </a:r>
            <a:r>
              <a:rPr lang="sv-SE" sz="2000" i="1" dirty="0">
                <a:solidFill>
                  <a:srgbClr val="080D28"/>
                </a:solidFill>
                <a:latin typeface="Georgia" panose="02040502050405020303" pitchFamily="18" charset="0"/>
              </a:rPr>
              <a:t>både</a:t>
            </a:r>
            <a:r>
              <a:rPr lang="sv-SE" sz="2000" dirty="0">
                <a:solidFill>
                  <a:srgbClr val="080D28"/>
                </a:solidFill>
                <a:latin typeface="Georgia" panose="02040502050405020303" pitchFamily="18" charset="0"/>
              </a:rPr>
              <a:t> på trauma och på funktionsnedsättning.</a:t>
            </a:r>
            <a:endParaRPr lang="sv-SE" sz="2000" dirty="0"/>
          </a:p>
        </p:txBody>
      </p:sp>
    </p:spTree>
    <p:extLst>
      <p:ext uri="{BB962C8B-B14F-4D97-AF65-F5344CB8AC3E}">
        <p14:creationId xmlns:p14="http://schemas.microsoft.com/office/powerpoint/2010/main" val="14933702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61D4460-A77F-AB57-2C40-393460BA3806}"/>
              </a:ext>
            </a:extLst>
          </p:cNvPr>
          <p:cNvSpPr>
            <a:spLocks noGrp="1"/>
          </p:cNvSpPr>
          <p:nvPr>
            <p:ph type="title"/>
          </p:nvPr>
        </p:nvSpPr>
        <p:spPr/>
        <p:txBody>
          <a:bodyPr/>
          <a:lstStyle/>
          <a:p>
            <a:r>
              <a:rPr lang="sv-SE" dirty="0"/>
              <a:t>Diagnos, trauma eller både och</a:t>
            </a:r>
          </a:p>
        </p:txBody>
      </p:sp>
      <p:sp>
        <p:nvSpPr>
          <p:cNvPr id="3" name="Platshållare för innehåll 2">
            <a:extLst>
              <a:ext uri="{FF2B5EF4-FFF2-40B4-BE49-F238E27FC236}">
                <a16:creationId xmlns:a16="http://schemas.microsoft.com/office/drawing/2014/main" id="{7A2C1494-5925-4E81-F21E-67358DE36B16}"/>
              </a:ext>
            </a:extLst>
          </p:cNvPr>
          <p:cNvSpPr>
            <a:spLocks noGrp="1"/>
          </p:cNvSpPr>
          <p:nvPr>
            <p:ph idx="1"/>
          </p:nvPr>
        </p:nvSpPr>
        <p:spPr/>
        <p:txBody>
          <a:bodyPr/>
          <a:lstStyle/>
          <a:p>
            <a:pPr marL="0" indent="0">
              <a:buNone/>
            </a:pPr>
            <a:r>
              <a:rPr lang="sv-SE" b="1" dirty="0"/>
              <a:t>Specialpedagog:</a:t>
            </a:r>
            <a:r>
              <a:rPr lang="sv-SE" dirty="0"/>
              <a:t> Det är ju överlag så att har man en </a:t>
            </a:r>
            <a:r>
              <a:rPr lang="sv-SE" dirty="0" err="1"/>
              <a:t>adhd</a:t>
            </a:r>
            <a:r>
              <a:rPr lang="sv-SE" dirty="0"/>
              <a:t>-diagnos, någon form av neuropsykiatrisk diagnos i alla fall, eller har dom symtomen som gör att man har den frågeställningen kring dom. Men att man då samtidigt, egentligen kanske till och med vet att dom varit utsatta för traumatiserande händelser i form av psykisk och fysisk misshandel eller sett mamma fått stryk eller att det kommer därav.</a:t>
            </a:r>
          </a:p>
          <a:p>
            <a:pPr marL="0" indent="0">
              <a:buNone/>
            </a:pPr>
            <a:r>
              <a:rPr lang="sv-SE" b="1" dirty="0"/>
              <a:t>Intervjuare:</a:t>
            </a:r>
            <a:r>
              <a:rPr lang="sv-SE" dirty="0"/>
              <a:t> Men det är diagnosen som hamnar i centrum då?</a:t>
            </a:r>
          </a:p>
          <a:p>
            <a:pPr marL="0" indent="0">
              <a:buNone/>
            </a:pPr>
            <a:r>
              <a:rPr lang="sv-SE" b="1" dirty="0"/>
              <a:t>Specialpedagog:</a:t>
            </a:r>
            <a:r>
              <a:rPr lang="sv-SE" dirty="0"/>
              <a:t> Ja faktiskt, men där tycker jag nog att vi ser en ny trend ändå att man fått ögonen på, alltså symtomen, traumasymtom och vad det kan göra. Att det är så liknande och så. </a:t>
            </a:r>
          </a:p>
          <a:p>
            <a:pPr marL="0" indent="0">
              <a:buNone/>
            </a:pPr>
            <a:endParaRPr lang="sv-SE" dirty="0"/>
          </a:p>
        </p:txBody>
      </p:sp>
    </p:spTree>
    <p:extLst>
      <p:ext uri="{BB962C8B-B14F-4D97-AF65-F5344CB8AC3E}">
        <p14:creationId xmlns:p14="http://schemas.microsoft.com/office/powerpoint/2010/main" val="3596780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7667F9D-9E05-D03F-3801-309CF5A4DC9C}"/>
              </a:ext>
            </a:extLst>
          </p:cNvPr>
          <p:cNvSpPr>
            <a:spLocks noGrp="1"/>
          </p:cNvSpPr>
          <p:nvPr>
            <p:ph type="title"/>
          </p:nvPr>
        </p:nvSpPr>
        <p:spPr/>
        <p:txBody>
          <a:bodyPr>
            <a:normAutofit/>
          </a:bodyPr>
          <a:lstStyle/>
          <a:p>
            <a:r>
              <a:rPr lang="sv-SE" sz="3600" dirty="0"/>
              <a:t>Elevens vårdnadshavare, familj och andra i barnets närhet kan uppmärksamma att ett barn far illa</a:t>
            </a:r>
          </a:p>
        </p:txBody>
      </p:sp>
      <p:sp>
        <p:nvSpPr>
          <p:cNvPr id="5" name="Platshållare för innehåll 4">
            <a:extLst>
              <a:ext uri="{FF2B5EF4-FFF2-40B4-BE49-F238E27FC236}">
                <a16:creationId xmlns:a16="http://schemas.microsoft.com/office/drawing/2014/main" id="{79E6C828-99C9-13D3-3C71-9ABE369AD898}"/>
              </a:ext>
            </a:extLst>
          </p:cNvPr>
          <p:cNvSpPr>
            <a:spLocks noGrp="1"/>
          </p:cNvSpPr>
          <p:nvPr>
            <p:ph idx="1"/>
          </p:nvPr>
        </p:nvSpPr>
        <p:spPr>
          <a:xfrm>
            <a:off x="838200" y="2224312"/>
            <a:ext cx="10515600" cy="4254337"/>
          </a:xfrm>
        </p:spPr>
        <p:txBody>
          <a:bodyPr/>
          <a:lstStyle/>
          <a:p>
            <a:pPr marL="0" indent="0">
              <a:buNone/>
            </a:pPr>
            <a:r>
              <a:rPr lang="sv-SE" dirty="0"/>
              <a:t>Du kan få kännedom om att en elev är våldsutsatt genom </a:t>
            </a:r>
          </a:p>
          <a:p>
            <a:r>
              <a:rPr lang="sv-SE" dirty="0"/>
              <a:t>att en vårdnadshavare berättar om våld i hemmet</a:t>
            </a:r>
          </a:p>
          <a:p>
            <a:r>
              <a:rPr lang="sv-SE" dirty="0"/>
              <a:t>att en vårdnadshavare visar tecken på utsatthet</a:t>
            </a:r>
          </a:p>
          <a:p>
            <a:r>
              <a:rPr lang="sv-SE" dirty="0"/>
              <a:t>oroande situationer på skolan där elevens familj eller nätverk på olika sätt finns med (t ex en mamma som kränker ett barn inför lärare och klasskamrater) </a:t>
            </a:r>
          </a:p>
          <a:p>
            <a:r>
              <a:rPr lang="sv-SE" dirty="0"/>
              <a:t>att elevens familj, släkt, nätverk, grannar eller personer inom andra verksamheter som exempelvis fritidsverksamheter kan uttrycka oro.</a:t>
            </a:r>
          </a:p>
          <a:p>
            <a:pPr marL="0" indent="0">
              <a:buNone/>
            </a:pPr>
            <a:endParaRPr lang="sv-SE" dirty="0"/>
          </a:p>
        </p:txBody>
      </p:sp>
      <p:pic>
        <p:nvPicPr>
          <p:cNvPr id="4" name="Bild 3">
            <a:extLst>
              <a:ext uri="{FF2B5EF4-FFF2-40B4-BE49-F238E27FC236}">
                <a16:creationId xmlns:a16="http://schemas.microsoft.com/office/drawing/2014/main" id="{EBB2A8E1-A4AC-AECD-DCF6-D8A9B9BEA7C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06931" y="6204098"/>
            <a:ext cx="1767840" cy="549102"/>
          </a:xfrm>
          <a:prstGeom prst="rect">
            <a:avLst/>
          </a:prstGeom>
        </p:spPr>
      </p:pic>
    </p:spTree>
    <p:extLst>
      <p:ext uri="{BB962C8B-B14F-4D97-AF65-F5344CB8AC3E}">
        <p14:creationId xmlns:p14="http://schemas.microsoft.com/office/powerpoint/2010/main" val="41889064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8F48219-716B-4D8B-9AF4-888ED2A64B9C}"/>
              </a:ext>
            </a:extLst>
          </p:cNvPr>
          <p:cNvSpPr>
            <a:spLocks noGrp="1"/>
          </p:cNvSpPr>
          <p:nvPr>
            <p:ph type="title"/>
          </p:nvPr>
        </p:nvSpPr>
        <p:spPr>
          <a:noFill/>
        </p:spPr>
        <p:txBody>
          <a:bodyPr>
            <a:normAutofit/>
          </a:bodyPr>
          <a:lstStyle/>
          <a:p>
            <a:r>
              <a:rPr lang="sv-SE" dirty="0"/>
              <a:t>En pedagog berättar</a:t>
            </a:r>
          </a:p>
        </p:txBody>
      </p:sp>
      <p:sp>
        <p:nvSpPr>
          <p:cNvPr id="6" name="Platshållare för innehåll 5">
            <a:extLst>
              <a:ext uri="{FF2B5EF4-FFF2-40B4-BE49-F238E27FC236}">
                <a16:creationId xmlns:a16="http://schemas.microsoft.com/office/drawing/2014/main" id="{19D3296C-1EF7-1BAF-CC92-1895C9A6A43F}"/>
              </a:ext>
            </a:extLst>
          </p:cNvPr>
          <p:cNvSpPr>
            <a:spLocks noGrp="1"/>
          </p:cNvSpPr>
          <p:nvPr>
            <p:ph idx="1"/>
          </p:nvPr>
        </p:nvSpPr>
        <p:spPr/>
        <p:txBody>
          <a:bodyPr>
            <a:normAutofit/>
          </a:bodyPr>
          <a:lstStyle/>
          <a:p>
            <a:pPr marL="540000" indent="457200">
              <a:lnSpc>
                <a:spcPct val="150000"/>
              </a:lnSpc>
              <a:buNone/>
            </a:pPr>
            <a:r>
              <a:rPr lang="sv-SE" dirty="0"/>
              <a:t>” Vi hade en familj och den mamman hon kom och haltade ibland, hon var blå ibland och vi pratade med henne för vi tyckte att vi hade en bra relation med henne. Men hon förnekade hela tiden att det var någonting... Vi anmälde aldrig det där. Det fanns en aggressivitet hos båda barnen som vi hade på skolan och det kan man tänka så här i efterhand: Vad stod det för? Hade dom sett saker? Vi försökte på många olika sätt men hon sa att hon hade snubblat och halkat och så.”</a:t>
            </a:r>
          </a:p>
        </p:txBody>
      </p:sp>
      <p:pic>
        <p:nvPicPr>
          <p:cNvPr id="4" name="Bild 3">
            <a:extLst>
              <a:ext uri="{FF2B5EF4-FFF2-40B4-BE49-F238E27FC236}">
                <a16:creationId xmlns:a16="http://schemas.microsoft.com/office/drawing/2014/main" id="{65C25B3B-7057-2753-77F5-E3D787D72E0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06931" y="6204098"/>
            <a:ext cx="1767840" cy="549102"/>
          </a:xfrm>
          <a:prstGeom prst="rect">
            <a:avLst/>
          </a:prstGeom>
        </p:spPr>
      </p:pic>
    </p:spTree>
    <p:extLst>
      <p:ext uri="{BB962C8B-B14F-4D97-AF65-F5344CB8AC3E}">
        <p14:creationId xmlns:p14="http://schemas.microsoft.com/office/powerpoint/2010/main" val="20085989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A0669AA-C92D-C53B-BFD6-90650A2C2C89}"/>
              </a:ext>
            </a:extLst>
          </p:cNvPr>
          <p:cNvSpPr>
            <a:spLocks noGrp="1"/>
          </p:cNvSpPr>
          <p:nvPr>
            <p:ph type="title"/>
          </p:nvPr>
        </p:nvSpPr>
        <p:spPr/>
        <p:txBody>
          <a:bodyPr/>
          <a:lstStyle/>
          <a:p>
            <a:r>
              <a:rPr lang="sv-SE" dirty="0"/>
              <a:t>Faktorer kopplade till eleven som kan öka risken för att bli utsatt</a:t>
            </a:r>
          </a:p>
        </p:txBody>
      </p:sp>
      <p:sp>
        <p:nvSpPr>
          <p:cNvPr id="5" name="Platshållare för innehåll 4">
            <a:extLst>
              <a:ext uri="{FF2B5EF4-FFF2-40B4-BE49-F238E27FC236}">
                <a16:creationId xmlns:a16="http://schemas.microsoft.com/office/drawing/2014/main" id="{13BB90A1-DF6C-A77B-1257-7967F946DAED}"/>
              </a:ext>
            </a:extLst>
          </p:cNvPr>
          <p:cNvSpPr>
            <a:spLocks noGrp="1"/>
          </p:cNvSpPr>
          <p:nvPr>
            <p:ph idx="1"/>
          </p:nvPr>
        </p:nvSpPr>
        <p:spPr/>
        <p:txBody>
          <a:bodyPr>
            <a:normAutofit fontScale="92500" lnSpcReduction="10000"/>
          </a:bodyPr>
          <a:lstStyle/>
          <a:p>
            <a:pPr marL="285784" indent="-285750" fontAlgn="base">
              <a:lnSpc>
                <a:spcPct val="150000"/>
              </a:lnSpc>
            </a:pPr>
            <a:r>
              <a:rPr lang="sv-SE" sz="2600" dirty="0">
                <a:solidFill>
                  <a:srgbClr val="080D28"/>
                </a:solidFill>
                <a:ea typeface="Times New Roman" panose="02020603050405020304" pitchFamily="18" charset="0"/>
              </a:rPr>
              <a:t>har en funktionsnedsättning</a:t>
            </a:r>
            <a:endParaRPr lang="sv-SE" sz="2600" dirty="0">
              <a:ea typeface="Times New Roman" panose="02020603050405020304" pitchFamily="18" charset="0"/>
            </a:endParaRPr>
          </a:p>
          <a:p>
            <a:pPr marL="285784" indent="-285750" fontAlgn="base">
              <a:lnSpc>
                <a:spcPct val="150000"/>
              </a:lnSpc>
            </a:pPr>
            <a:r>
              <a:rPr lang="sv-SE" sz="2600" dirty="0">
                <a:solidFill>
                  <a:srgbClr val="080D28"/>
                </a:solidFill>
                <a:ea typeface="Times New Roman" panose="02020603050405020304" pitchFamily="18" charset="0"/>
              </a:rPr>
              <a:t>har beteendesvårigheter eller känslomässiga svårigheter som ökar risken att bli utsatt för våld eller mobbning och att utsätta andra för det</a:t>
            </a:r>
            <a:endParaRPr lang="sv-SE" sz="2600" dirty="0">
              <a:ea typeface="Times New Roman" panose="02020603050405020304" pitchFamily="18" charset="0"/>
            </a:endParaRPr>
          </a:p>
          <a:p>
            <a:pPr marL="285784" indent="-285750" fontAlgn="base">
              <a:lnSpc>
                <a:spcPct val="150000"/>
              </a:lnSpc>
            </a:pPr>
            <a:r>
              <a:rPr lang="sv-SE" sz="2600" dirty="0">
                <a:solidFill>
                  <a:srgbClr val="080D28"/>
                </a:solidFill>
                <a:ea typeface="Times New Roman" panose="02020603050405020304" pitchFamily="18" charset="0"/>
              </a:rPr>
              <a:t>är placerad utanför det egna hemmet (samhällsvård), exempelvis i familjehem</a:t>
            </a:r>
            <a:endParaRPr lang="sv-SE" sz="2600" dirty="0">
              <a:ea typeface="Times New Roman" panose="02020603050405020304" pitchFamily="18" charset="0"/>
            </a:endParaRPr>
          </a:p>
          <a:p>
            <a:pPr marL="285784" indent="-285750" fontAlgn="base">
              <a:lnSpc>
                <a:spcPct val="150000"/>
              </a:lnSpc>
            </a:pPr>
            <a:r>
              <a:rPr lang="sv-SE" sz="2600" dirty="0"/>
              <a:t>identifierar sig som homo-, bi-, eller transsexuell, eller som queer- eller intersexperson (</a:t>
            </a:r>
            <a:r>
              <a:rPr lang="sv-SE" sz="2600" dirty="0" err="1"/>
              <a:t>hbtqia</a:t>
            </a:r>
            <a:r>
              <a:rPr lang="sv-SE" sz="2600" dirty="0"/>
              <a:t>+).</a:t>
            </a:r>
            <a:endParaRPr lang="sv-SE" sz="2600" dirty="0">
              <a:ea typeface="Times New Roman" panose="02020603050405020304" pitchFamily="18" charset="0"/>
            </a:endParaRPr>
          </a:p>
          <a:p>
            <a:endParaRPr lang="sv-SE" dirty="0"/>
          </a:p>
        </p:txBody>
      </p:sp>
      <p:pic>
        <p:nvPicPr>
          <p:cNvPr id="4" name="Bild 3">
            <a:extLst>
              <a:ext uri="{FF2B5EF4-FFF2-40B4-BE49-F238E27FC236}">
                <a16:creationId xmlns:a16="http://schemas.microsoft.com/office/drawing/2014/main" id="{7D4F4F13-B8E5-D1B0-9ABD-28EB56AA83B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06931" y="6204098"/>
            <a:ext cx="1767840" cy="549102"/>
          </a:xfrm>
          <a:prstGeom prst="rect">
            <a:avLst/>
          </a:prstGeom>
        </p:spPr>
      </p:pic>
    </p:spTree>
    <p:extLst>
      <p:ext uri="{BB962C8B-B14F-4D97-AF65-F5344CB8AC3E}">
        <p14:creationId xmlns:p14="http://schemas.microsoft.com/office/powerpoint/2010/main" val="9685962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A09BAA2-D837-F577-1B0C-E0A9EB87C1B3}"/>
              </a:ext>
            </a:extLst>
          </p:cNvPr>
          <p:cNvSpPr>
            <a:spLocks noGrp="1"/>
          </p:cNvSpPr>
          <p:nvPr>
            <p:ph type="title"/>
          </p:nvPr>
        </p:nvSpPr>
        <p:spPr/>
        <p:txBody>
          <a:bodyPr/>
          <a:lstStyle/>
          <a:p>
            <a:r>
              <a:rPr lang="sv-SE" dirty="0"/>
              <a:t>Kan en funktionsnedsättning öka risken för kriminalitet?</a:t>
            </a:r>
          </a:p>
        </p:txBody>
      </p:sp>
      <p:sp>
        <p:nvSpPr>
          <p:cNvPr id="3" name="Platshållare för innehåll 2">
            <a:extLst>
              <a:ext uri="{FF2B5EF4-FFF2-40B4-BE49-F238E27FC236}">
                <a16:creationId xmlns:a16="http://schemas.microsoft.com/office/drawing/2014/main" id="{AD13BEFA-B7BC-ECFF-76D8-19720A16A690}"/>
              </a:ext>
            </a:extLst>
          </p:cNvPr>
          <p:cNvSpPr>
            <a:spLocks noGrp="1"/>
          </p:cNvSpPr>
          <p:nvPr>
            <p:ph idx="1"/>
          </p:nvPr>
        </p:nvSpPr>
        <p:spPr/>
        <p:txBody>
          <a:bodyPr>
            <a:normAutofit fontScale="92500" lnSpcReduction="20000"/>
          </a:bodyPr>
          <a:lstStyle/>
          <a:p>
            <a:pPr marL="0" indent="0">
              <a:lnSpc>
                <a:spcPct val="170000"/>
              </a:lnSpc>
              <a:buNone/>
            </a:pPr>
            <a:r>
              <a:rPr lang="sv-SE" sz="2600" b="1" dirty="0"/>
              <a:t>Ja,</a:t>
            </a:r>
            <a:r>
              <a:rPr lang="sv-SE" sz="2600" dirty="0"/>
              <a:t> men det är inte funktionsnedsättningen i sig som skapar risk – utan bristen på stöd runt individen. Barn och unga med funktionsnedsättningar kan ha svårare att styra impulser, förstå konsekvenser och tolka sociala signaler. I kombination med att det saknas stöd och anpassningar i skolan och trygga sociala sammanhang ökar sårbarheten och känslan av utanförskap.</a:t>
            </a:r>
            <a:endParaRPr lang="sv-SE" dirty="0">
              <a:hlinkClick r:id="rId3"/>
            </a:endParaRPr>
          </a:p>
          <a:p>
            <a:pPr marL="0" indent="0">
              <a:buNone/>
            </a:pPr>
            <a:br>
              <a:rPr lang="sv-SE" sz="2200" dirty="0">
                <a:hlinkClick r:id="rId3"/>
              </a:rPr>
            </a:br>
            <a:r>
              <a:rPr lang="sv-SE" sz="2200" dirty="0">
                <a:hlinkClick r:id="rId3"/>
              </a:rPr>
              <a:t>Brottsförebyggande arbete för barn och unga med funktionsnedsättning</a:t>
            </a:r>
            <a:r>
              <a:rPr lang="sv-SE" sz="2200" dirty="0"/>
              <a:t> </a:t>
            </a:r>
          </a:p>
        </p:txBody>
      </p:sp>
      <p:pic>
        <p:nvPicPr>
          <p:cNvPr id="5" name="Bild 4">
            <a:extLst>
              <a:ext uri="{FF2B5EF4-FFF2-40B4-BE49-F238E27FC236}">
                <a16:creationId xmlns:a16="http://schemas.microsoft.com/office/drawing/2014/main" id="{8AACFB94-9604-2DBE-E269-01F661D57D3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106931" y="6204098"/>
            <a:ext cx="1767840" cy="549102"/>
          </a:xfrm>
          <a:prstGeom prst="rect">
            <a:avLst/>
          </a:prstGeom>
        </p:spPr>
      </p:pic>
    </p:spTree>
    <p:extLst>
      <p:ext uri="{BB962C8B-B14F-4D97-AF65-F5344CB8AC3E}">
        <p14:creationId xmlns:p14="http://schemas.microsoft.com/office/powerpoint/2010/main" val="17103532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D012FAA-2437-9EE1-D527-BC14FAF149E0}"/>
              </a:ext>
            </a:extLst>
          </p:cNvPr>
          <p:cNvSpPr>
            <a:spLocks noGrp="1"/>
          </p:cNvSpPr>
          <p:nvPr>
            <p:ph type="title"/>
          </p:nvPr>
        </p:nvSpPr>
        <p:spPr/>
        <p:txBody>
          <a:bodyPr>
            <a:normAutofit/>
          </a:bodyPr>
          <a:lstStyle/>
          <a:p>
            <a:r>
              <a:rPr lang="sv-SE" sz="4000" dirty="0"/>
              <a:t>Faktorer kopplade till familjen som kan öka risken för att en elev blir utsatt för våld</a:t>
            </a:r>
          </a:p>
        </p:txBody>
      </p:sp>
      <p:sp>
        <p:nvSpPr>
          <p:cNvPr id="3" name="Platshållare för innehåll 2">
            <a:extLst>
              <a:ext uri="{FF2B5EF4-FFF2-40B4-BE49-F238E27FC236}">
                <a16:creationId xmlns:a16="http://schemas.microsoft.com/office/drawing/2014/main" id="{151E4D00-23E4-F2B3-51CC-B60EDBF2F426}"/>
              </a:ext>
            </a:extLst>
          </p:cNvPr>
          <p:cNvSpPr>
            <a:spLocks noGrp="1"/>
          </p:cNvSpPr>
          <p:nvPr>
            <p:ph sz="half" idx="1"/>
          </p:nvPr>
        </p:nvSpPr>
        <p:spPr/>
        <p:txBody>
          <a:bodyPr>
            <a:normAutofit/>
          </a:bodyPr>
          <a:lstStyle/>
          <a:p>
            <a:pPr marL="285784" indent="-285750" fontAlgn="base">
              <a:lnSpc>
                <a:spcPct val="120000"/>
              </a:lnSpc>
            </a:pPr>
            <a:r>
              <a:rPr lang="sv-SE" sz="2400" dirty="0">
                <a:solidFill>
                  <a:srgbClr val="080D28"/>
                </a:solidFill>
                <a:effectLst/>
                <a:ea typeface="Times New Roman" panose="02020603050405020304" pitchFamily="18" charset="0"/>
              </a:rPr>
              <a:t>trångboddhet eller har osäkra boendeförhållande</a:t>
            </a:r>
          </a:p>
          <a:p>
            <a:pPr marL="285784" indent="-285750" fontAlgn="base">
              <a:lnSpc>
                <a:spcPct val="120000"/>
              </a:lnSpc>
            </a:pPr>
            <a:r>
              <a:rPr lang="sv-SE" dirty="0">
                <a:solidFill>
                  <a:srgbClr val="080D28"/>
                </a:solidFill>
                <a:ea typeface="Times New Roman" panose="02020603050405020304" pitchFamily="18" charset="0"/>
              </a:rPr>
              <a:t>m</a:t>
            </a:r>
            <a:r>
              <a:rPr lang="sv-SE" sz="2400" dirty="0">
                <a:solidFill>
                  <a:srgbClr val="080D28"/>
                </a:solidFill>
                <a:effectLst/>
                <a:ea typeface="Times New Roman" panose="02020603050405020304" pitchFamily="18" charset="0"/>
              </a:rPr>
              <a:t>issbruk </a:t>
            </a:r>
            <a:br>
              <a:rPr lang="sv-SE" sz="2400" dirty="0">
                <a:solidFill>
                  <a:srgbClr val="080D28"/>
                </a:solidFill>
                <a:effectLst/>
                <a:ea typeface="Times New Roman" panose="02020603050405020304" pitchFamily="18" charset="0"/>
              </a:rPr>
            </a:br>
            <a:r>
              <a:rPr lang="sv-SE" sz="2400" dirty="0">
                <a:solidFill>
                  <a:srgbClr val="080D28"/>
                </a:solidFill>
                <a:effectLst/>
                <a:ea typeface="Times New Roman" panose="02020603050405020304" pitchFamily="18" charset="0"/>
              </a:rPr>
              <a:t>(alkohol, droger, spel om pengar)</a:t>
            </a:r>
          </a:p>
          <a:p>
            <a:pPr marL="285784" indent="-285750" fontAlgn="base">
              <a:lnSpc>
                <a:spcPct val="120000"/>
              </a:lnSpc>
            </a:pPr>
            <a:r>
              <a:rPr lang="sv-SE" sz="2400" dirty="0">
                <a:solidFill>
                  <a:srgbClr val="080D28"/>
                </a:solidFill>
                <a:effectLst/>
                <a:ea typeface="Times New Roman" panose="02020603050405020304" pitchFamily="18" charset="0"/>
              </a:rPr>
              <a:t>kriminalitet</a:t>
            </a:r>
          </a:p>
          <a:p>
            <a:pPr marL="285784" indent="-285750" fontAlgn="base">
              <a:lnSpc>
                <a:spcPct val="120000"/>
              </a:lnSpc>
            </a:pPr>
            <a:r>
              <a:rPr lang="sv-SE" dirty="0">
                <a:solidFill>
                  <a:srgbClr val="080D28"/>
                </a:solidFill>
                <a:ea typeface="Times New Roman" panose="02020603050405020304" pitchFamily="18" charset="0"/>
              </a:rPr>
              <a:t>p</a:t>
            </a:r>
            <a:r>
              <a:rPr lang="sv-SE" sz="2400" dirty="0">
                <a:solidFill>
                  <a:srgbClr val="080D28"/>
                </a:solidFill>
                <a:effectLst/>
                <a:ea typeface="Times New Roman" panose="02020603050405020304" pitchFamily="18" charset="0"/>
              </a:rPr>
              <a:t>sykisk eller fysisk ohälsa</a:t>
            </a:r>
            <a:endParaRPr lang="sv-SE" sz="2400" dirty="0">
              <a:effectLst/>
              <a:ea typeface="Times New Roman" panose="02020603050405020304" pitchFamily="18" charset="0"/>
            </a:endParaRPr>
          </a:p>
          <a:p>
            <a:pPr marL="285784" indent="-285750" fontAlgn="base">
              <a:lnSpc>
                <a:spcPct val="120000"/>
              </a:lnSpc>
            </a:pPr>
            <a:r>
              <a:rPr lang="sv-SE" sz="2400" dirty="0">
                <a:solidFill>
                  <a:srgbClr val="080D28"/>
                </a:solidFill>
                <a:effectLst/>
                <a:ea typeface="Times New Roman" panose="02020603050405020304" pitchFamily="18" charset="0"/>
              </a:rPr>
              <a:t>skilsmässa eller boende- och vårdnadstvister</a:t>
            </a:r>
            <a:endParaRPr lang="sv-SE" sz="2400" dirty="0">
              <a:effectLst/>
              <a:ea typeface="Times New Roman" panose="02020603050405020304" pitchFamily="18" charset="0"/>
            </a:endParaRPr>
          </a:p>
          <a:p>
            <a:pPr marL="0" indent="0">
              <a:buNone/>
            </a:pPr>
            <a:endParaRPr lang="sv-SE" sz="2400" dirty="0">
              <a:solidFill>
                <a:srgbClr val="080D28"/>
              </a:solidFill>
              <a:effectLst/>
              <a:ea typeface="Times New Roman" panose="02020603050405020304" pitchFamily="18" charset="0"/>
            </a:endParaRPr>
          </a:p>
          <a:p>
            <a:pPr marL="0" indent="0">
              <a:buNone/>
            </a:pPr>
            <a:endParaRPr lang="sv-SE" dirty="0"/>
          </a:p>
        </p:txBody>
      </p:sp>
      <p:sp>
        <p:nvSpPr>
          <p:cNvPr id="4" name="Platshållare för innehåll 3">
            <a:extLst>
              <a:ext uri="{FF2B5EF4-FFF2-40B4-BE49-F238E27FC236}">
                <a16:creationId xmlns:a16="http://schemas.microsoft.com/office/drawing/2014/main" id="{3486127E-283A-8450-CC24-27CE68DB87D2}"/>
              </a:ext>
            </a:extLst>
          </p:cNvPr>
          <p:cNvSpPr>
            <a:spLocks noGrp="1"/>
          </p:cNvSpPr>
          <p:nvPr>
            <p:ph sz="half" idx="2"/>
          </p:nvPr>
        </p:nvSpPr>
        <p:spPr>
          <a:xfrm>
            <a:off x="6172199" y="1825626"/>
            <a:ext cx="5340427" cy="4254337"/>
          </a:xfrm>
        </p:spPr>
        <p:txBody>
          <a:bodyPr>
            <a:normAutofit/>
          </a:bodyPr>
          <a:lstStyle/>
          <a:p>
            <a:pPr marL="285784" indent="-285750" fontAlgn="base"/>
            <a:r>
              <a:rPr lang="sv-SE" sz="2400" dirty="0">
                <a:solidFill>
                  <a:srgbClr val="080D28"/>
                </a:solidFill>
                <a:effectLst/>
                <a:ea typeface="Times New Roman" panose="02020603050405020304" pitchFamily="18" charset="0"/>
              </a:rPr>
              <a:t>lever under svåra ekonomiska </a:t>
            </a:r>
            <a:r>
              <a:rPr lang="sv-SE" dirty="0">
                <a:solidFill>
                  <a:srgbClr val="080D28"/>
                </a:solidFill>
                <a:ea typeface="Times New Roman" panose="02020603050405020304" pitchFamily="18" charset="0"/>
              </a:rPr>
              <a:t>eller sociala </a:t>
            </a:r>
            <a:r>
              <a:rPr lang="sv-SE" sz="2400" dirty="0">
                <a:solidFill>
                  <a:srgbClr val="080D28"/>
                </a:solidFill>
                <a:effectLst/>
                <a:ea typeface="Times New Roman" panose="02020603050405020304" pitchFamily="18" charset="0"/>
              </a:rPr>
              <a:t>omständigheter </a:t>
            </a:r>
          </a:p>
          <a:p>
            <a:pPr marL="285784" indent="-285750" fontAlgn="base"/>
            <a:r>
              <a:rPr lang="sv-SE" sz="2400" dirty="0">
                <a:solidFill>
                  <a:srgbClr val="080D28"/>
                </a:solidFill>
                <a:ea typeface="Times New Roman" panose="02020603050405020304" pitchFamily="18" charset="0"/>
              </a:rPr>
              <a:t>arbetslöshet eller sjukskrivning</a:t>
            </a:r>
            <a:endParaRPr lang="sv-SE" sz="2400" dirty="0">
              <a:effectLst/>
              <a:ea typeface="Times New Roman" panose="02020603050405020304" pitchFamily="18" charset="0"/>
            </a:endParaRPr>
          </a:p>
          <a:p>
            <a:pPr marL="285784" indent="-285750" fontAlgn="base"/>
            <a:r>
              <a:rPr lang="sv-SE" sz="2400" dirty="0">
                <a:solidFill>
                  <a:srgbClr val="080D28"/>
                </a:solidFill>
                <a:effectLst/>
                <a:ea typeface="Times New Roman" panose="02020603050405020304" pitchFamily="18" charset="0"/>
              </a:rPr>
              <a:t>lever efter hedersnormer med förtryck och kontroll</a:t>
            </a:r>
            <a:endParaRPr lang="sv-SE" sz="2400" dirty="0">
              <a:effectLst/>
              <a:ea typeface="Times New Roman" panose="02020603050405020304" pitchFamily="18" charset="0"/>
            </a:endParaRPr>
          </a:p>
          <a:p>
            <a:pPr marL="285784" indent="-285750" fontAlgn="base"/>
            <a:r>
              <a:rPr lang="sv-SE" dirty="0">
                <a:ea typeface="Times New Roman" panose="02020603050405020304" pitchFamily="18" charset="0"/>
              </a:rPr>
              <a:t>vårdnadshavare </a:t>
            </a:r>
            <a:r>
              <a:rPr lang="sv-SE" sz="2400" dirty="0">
                <a:ea typeface="Times New Roman" panose="02020603050405020304" pitchFamily="18" charset="0"/>
              </a:rPr>
              <a:t>eller barn i familjen med funktionsnedsättning.</a:t>
            </a:r>
            <a:endParaRPr lang="sv-SE" sz="2400" dirty="0">
              <a:effectLst/>
              <a:ea typeface="Times New Roman" panose="02020603050405020304" pitchFamily="18" charset="0"/>
            </a:endParaRPr>
          </a:p>
        </p:txBody>
      </p:sp>
      <p:pic>
        <p:nvPicPr>
          <p:cNvPr id="5" name="Bild 4">
            <a:extLst>
              <a:ext uri="{FF2B5EF4-FFF2-40B4-BE49-F238E27FC236}">
                <a16:creationId xmlns:a16="http://schemas.microsoft.com/office/drawing/2014/main" id="{977A5D9F-DBA5-DFB0-B680-2A4EB0E7919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06931" y="6204098"/>
            <a:ext cx="1767840" cy="549102"/>
          </a:xfrm>
          <a:prstGeom prst="rect">
            <a:avLst/>
          </a:prstGeom>
        </p:spPr>
      </p:pic>
    </p:spTree>
    <p:extLst>
      <p:ext uri="{BB962C8B-B14F-4D97-AF65-F5344CB8AC3E}">
        <p14:creationId xmlns:p14="http://schemas.microsoft.com/office/powerpoint/2010/main" val="27000353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Utgå från ett helhetsperspektiv på </a:t>
            </a:r>
            <a:br>
              <a:rPr lang="sv-SE" dirty="0"/>
            </a:br>
            <a:r>
              <a:rPr lang="sv-SE" dirty="0"/>
              <a:t>elevens mående och utveckling</a:t>
            </a:r>
          </a:p>
        </p:txBody>
      </p:sp>
      <p:sp>
        <p:nvSpPr>
          <p:cNvPr id="3" name="Platshållare för innehåll 2"/>
          <p:cNvSpPr>
            <a:spLocks noGrp="1"/>
          </p:cNvSpPr>
          <p:nvPr>
            <p:ph idx="1"/>
          </p:nvPr>
        </p:nvSpPr>
        <p:spPr>
          <a:xfrm>
            <a:off x="838200" y="1923333"/>
            <a:ext cx="10515600" cy="4168995"/>
          </a:xfrm>
        </p:spPr>
        <p:txBody>
          <a:bodyPr>
            <a:normAutofit/>
          </a:bodyPr>
          <a:lstStyle/>
          <a:p>
            <a:pPr marL="0" indent="0">
              <a:buNone/>
            </a:pPr>
            <a:r>
              <a:rPr lang="sv-SE" sz="2000" b="1" dirty="0"/>
              <a:t>För att upptäcka om en elev far illa kan ni behöva lägga ett pussel runt eleven</a:t>
            </a:r>
          </a:p>
          <a:p>
            <a:r>
              <a:rPr lang="sv-SE" sz="2000" dirty="0"/>
              <a:t>Lyssna på elevens egen berättelse.</a:t>
            </a:r>
          </a:p>
          <a:p>
            <a:r>
              <a:rPr lang="sv-SE" sz="2000" dirty="0"/>
              <a:t>Försök att ”känna av” att något är fel.</a:t>
            </a:r>
          </a:p>
          <a:p>
            <a:r>
              <a:rPr lang="sv-SE" sz="2000" dirty="0"/>
              <a:t>Hur fungerar undervisningen? Har betygen förändrats?</a:t>
            </a:r>
          </a:p>
          <a:p>
            <a:r>
              <a:rPr lang="sv-SE" sz="2000" dirty="0"/>
              <a:t>Skolnärvaro eller skolfrånvaro?</a:t>
            </a:r>
          </a:p>
          <a:p>
            <a:r>
              <a:rPr lang="sv-SE" sz="2000" dirty="0"/>
              <a:t>Lägg märke till om något avviker från normen i elevens beteende – är hen inåtvänd eller utåtagerande? Självskadebeteende? Annat som sticker ut?</a:t>
            </a:r>
          </a:p>
          <a:p>
            <a:r>
              <a:rPr lang="sv-SE" sz="2000" dirty="0"/>
              <a:t>Finns det riskfaktorer hos eleven och familjen? </a:t>
            </a:r>
          </a:p>
          <a:p>
            <a:r>
              <a:rPr lang="sv-SE" sz="2000" dirty="0"/>
              <a:t>Prata med varandra – det krävs erfarenhet för att se subtila signaler.  </a:t>
            </a:r>
          </a:p>
          <a:p>
            <a:r>
              <a:rPr lang="sv-SE" sz="2000" dirty="0"/>
              <a:t>Väg samman olika beteenden och information.</a:t>
            </a:r>
          </a:p>
          <a:p>
            <a:endParaRPr lang="sv-SE" sz="2000" dirty="0"/>
          </a:p>
        </p:txBody>
      </p:sp>
      <p:pic>
        <p:nvPicPr>
          <p:cNvPr id="4" name="Bild 3">
            <a:extLst>
              <a:ext uri="{FF2B5EF4-FFF2-40B4-BE49-F238E27FC236}">
                <a16:creationId xmlns:a16="http://schemas.microsoft.com/office/drawing/2014/main" id="{5D72CD31-EFC5-7127-433C-2DE29182C63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06931" y="6204098"/>
            <a:ext cx="1767840" cy="549102"/>
          </a:xfrm>
          <a:prstGeom prst="rect">
            <a:avLst/>
          </a:prstGeom>
        </p:spPr>
      </p:pic>
    </p:spTree>
    <p:extLst>
      <p:ext uri="{BB962C8B-B14F-4D97-AF65-F5344CB8AC3E}">
        <p14:creationId xmlns:p14="http://schemas.microsoft.com/office/powerpoint/2010/main" val="25604596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24FDA82-69D6-19FA-8A20-48FF3DC27EC7}"/>
              </a:ext>
            </a:extLst>
          </p:cNvPr>
          <p:cNvSpPr>
            <a:spLocks noGrp="1"/>
          </p:cNvSpPr>
          <p:nvPr>
            <p:ph type="title"/>
          </p:nvPr>
        </p:nvSpPr>
        <p:spPr/>
        <p:txBody>
          <a:bodyPr/>
          <a:lstStyle/>
          <a:p>
            <a:r>
              <a:rPr lang="sv-SE" dirty="0"/>
              <a:t>Dokumentera misstankar</a:t>
            </a:r>
          </a:p>
        </p:txBody>
      </p:sp>
      <p:sp>
        <p:nvSpPr>
          <p:cNvPr id="3" name="Platshållare för innehåll 2">
            <a:extLst>
              <a:ext uri="{FF2B5EF4-FFF2-40B4-BE49-F238E27FC236}">
                <a16:creationId xmlns:a16="http://schemas.microsoft.com/office/drawing/2014/main" id="{8388D063-2BF4-3829-1405-031A0D461942}"/>
              </a:ext>
            </a:extLst>
          </p:cNvPr>
          <p:cNvSpPr>
            <a:spLocks noGrp="1"/>
          </p:cNvSpPr>
          <p:nvPr>
            <p:ph idx="1"/>
          </p:nvPr>
        </p:nvSpPr>
        <p:spPr>
          <a:xfrm>
            <a:off x="838200" y="1301832"/>
            <a:ext cx="10515600" cy="4482024"/>
          </a:xfrm>
        </p:spPr>
        <p:txBody>
          <a:bodyPr>
            <a:noAutofit/>
          </a:bodyPr>
          <a:lstStyle/>
          <a:p>
            <a:endParaRPr lang="sv-SE" dirty="0"/>
          </a:p>
          <a:p>
            <a:pPr marL="0" indent="0">
              <a:buNone/>
            </a:pPr>
            <a:r>
              <a:rPr lang="sv-SE" dirty="0"/>
              <a:t>Det är viktigt att dokumentera era misstankar. Anteckna alltid om ett elev på något sätt visar tecken på att fara illa.  </a:t>
            </a:r>
          </a:p>
          <a:p>
            <a:pPr marL="0" indent="0">
              <a:spcBef>
                <a:spcPts val="1800"/>
              </a:spcBef>
              <a:buNone/>
            </a:pPr>
            <a:r>
              <a:rPr lang="sv-SE" b="1" dirty="0"/>
              <a:t>Diskutera tillsammans:</a:t>
            </a:r>
          </a:p>
          <a:p>
            <a:r>
              <a:rPr lang="sv-SE" dirty="0"/>
              <a:t>Ingår det att dokumentera tecken på utsatthet i skolans vanliga dokumentation av elevens utveckling och lärande? </a:t>
            </a:r>
          </a:p>
          <a:p>
            <a:pPr lvl="1">
              <a:buFont typeface="Courier New" panose="02070309020205020404" pitchFamily="49" charset="0"/>
              <a:buChar char="o"/>
            </a:pPr>
            <a:r>
              <a:rPr lang="sv-SE" dirty="0"/>
              <a:t>För elevhälsan </a:t>
            </a:r>
          </a:p>
          <a:p>
            <a:pPr lvl="1">
              <a:buFont typeface="Courier New" panose="02070309020205020404" pitchFamily="49" charset="0"/>
              <a:buChar char="o"/>
            </a:pPr>
            <a:r>
              <a:rPr lang="sv-SE" dirty="0"/>
              <a:t>För lärare eller mentor</a:t>
            </a:r>
          </a:p>
          <a:p>
            <a:pPr>
              <a:spcBef>
                <a:spcPts val="1800"/>
              </a:spcBef>
            </a:pPr>
            <a:r>
              <a:rPr lang="sv-SE" dirty="0"/>
              <a:t>Vad kan vara bra med dokumentation? Finns det några problem?</a:t>
            </a:r>
          </a:p>
        </p:txBody>
      </p:sp>
      <p:pic>
        <p:nvPicPr>
          <p:cNvPr id="4" name="Bild 3">
            <a:extLst>
              <a:ext uri="{FF2B5EF4-FFF2-40B4-BE49-F238E27FC236}">
                <a16:creationId xmlns:a16="http://schemas.microsoft.com/office/drawing/2014/main" id="{CB5A25B0-869E-A561-4957-86A949CC284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06931" y="6204098"/>
            <a:ext cx="1767840" cy="549102"/>
          </a:xfrm>
          <a:prstGeom prst="rect">
            <a:avLst/>
          </a:prstGeom>
        </p:spPr>
      </p:pic>
    </p:spTree>
    <p:extLst>
      <p:ext uri="{BB962C8B-B14F-4D97-AF65-F5344CB8AC3E}">
        <p14:creationId xmlns:p14="http://schemas.microsoft.com/office/powerpoint/2010/main" val="15730089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D71F897-9A6E-87B7-7CE6-DEEE6A8CADE0}"/>
              </a:ext>
            </a:extLst>
          </p:cNvPr>
          <p:cNvSpPr>
            <a:spLocks noGrp="1"/>
          </p:cNvSpPr>
          <p:nvPr>
            <p:ph type="title"/>
          </p:nvPr>
        </p:nvSpPr>
        <p:spPr/>
        <p:txBody>
          <a:bodyPr>
            <a:normAutofit/>
          </a:bodyPr>
          <a:lstStyle/>
          <a:p>
            <a:r>
              <a:rPr lang="sv-SE" dirty="0"/>
              <a:t>Scenario: Filmen om Alice</a:t>
            </a:r>
          </a:p>
        </p:txBody>
      </p:sp>
      <p:pic>
        <p:nvPicPr>
          <p:cNvPr id="6" name="Onlinemedia 5" title="Filmen om Alice (hela)">
            <a:hlinkClick r:id="" action="ppaction://media"/>
            <a:extLst>
              <a:ext uri="{FF2B5EF4-FFF2-40B4-BE49-F238E27FC236}">
                <a16:creationId xmlns:a16="http://schemas.microsoft.com/office/drawing/2014/main" id="{876D1F38-1D4C-9830-D662-AAFA4672F2C5}"/>
              </a:ext>
            </a:extLst>
          </p:cNvPr>
          <p:cNvPicPr>
            <a:picLocks noGrp="1" noRot="1" noChangeAspect="1"/>
          </p:cNvPicPr>
          <p:nvPr>
            <p:ph idx="1"/>
            <a:videoFile r:link="rId1"/>
          </p:nvPr>
        </p:nvPicPr>
        <p:blipFill>
          <a:blip r:embed="rId4"/>
          <a:stretch>
            <a:fillRect/>
          </a:stretch>
        </p:blipFill>
        <p:spPr>
          <a:xfrm>
            <a:off x="2320131" y="1690692"/>
            <a:ext cx="7551737" cy="4254500"/>
          </a:xfrm>
          <a:prstGeom prst="rect">
            <a:avLst/>
          </a:prstGeom>
        </p:spPr>
      </p:pic>
      <p:pic>
        <p:nvPicPr>
          <p:cNvPr id="4" name="Bild 3">
            <a:extLst>
              <a:ext uri="{FF2B5EF4-FFF2-40B4-BE49-F238E27FC236}">
                <a16:creationId xmlns:a16="http://schemas.microsoft.com/office/drawing/2014/main" id="{6720E7A4-5893-3D86-8CA2-B8AFDD331D8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106931" y="6204098"/>
            <a:ext cx="1767840" cy="549102"/>
          </a:xfrm>
          <a:prstGeom prst="rect">
            <a:avLst/>
          </a:prstGeom>
        </p:spPr>
      </p:pic>
    </p:spTree>
    <p:extLst>
      <p:ext uri="{BB962C8B-B14F-4D97-AF65-F5344CB8AC3E}">
        <p14:creationId xmlns:p14="http://schemas.microsoft.com/office/powerpoint/2010/main" val="1891844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F3F2914-C4BD-46A9-9BC7-9CFE9000BBA2}"/>
              </a:ext>
            </a:extLst>
          </p:cNvPr>
          <p:cNvSpPr>
            <a:spLocks noGrp="1"/>
          </p:cNvSpPr>
          <p:nvPr>
            <p:ph type="title"/>
          </p:nvPr>
        </p:nvSpPr>
        <p:spPr/>
        <p:txBody>
          <a:bodyPr>
            <a:normAutofit/>
          </a:bodyPr>
          <a:lstStyle/>
          <a:p>
            <a:r>
              <a:rPr lang="sv-SE" dirty="0"/>
              <a:t>Övning tema 2</a:t>
            </a:r>
          </a:p>
        </p:txBody>
      </p:sp>
      <p:sp>
        <p:nvSpPr>
          <p:cNvPr id="6" name="Platshållare för innehåll 5">
            <a:extLst>
              <a:ext uri="{FF2B5EF4-FFF2-40B4-BE49-F238E27FC236}">
                <a16:creationId xmlns:a16="http://schemas.microsoft.com/office/drawing/2014/main" id="{2C876B74-2E7E-59C7-3E7D-8CD475B3F11E}"/>
              </a:ext>
            </a:extLst>
          </p:cNvPr>
          <p:cNvSpPr>
            <a:spLocks noGrp="1"/>
          </p:cNvSpPr>
          <p:nvPr>
            <p:ph idx="1"/>
          </p:nvPr>
        </p:nvSpPr>
        <p:spPr>
          <a:xfrm>
            <a:off x="838200" y="1825626"/>
            <a:ext cx="6777514" cy="4254337"/>
          </a:xfrm>
        </p:spPr>
        <p:txBody>
          <a:bodyPr/>
          <a:lstStyle/>
          <a:p>
            <a:pPr marL="0" indent="0">
              <a:buNone/>
            </a:pPr>
            <a:endParaRPr lang="sv-SE" dirty="0">
              <a:hlinkClick r:id="rId3"/>
            </a:endParaRPr>
          </a:p>
          <a:p>
            <a:pPr marL="0" indent="0">
              <a:buNone/>
            </a:pPr>
            <a:r>
              <a:rPr lang="sv-SE" dirty="0">
                <a:hlinkClick r:id="rId3"/>
              </a:rPr>
              <a:t>Skolpersonals erfarenheter av att upptäcka tecken på våld</a:t>
            </a:r>
            <a:r>
              <a:rPr lang="sv-SE" dirty="0"/>
              <a:t> (</a:t>
            </a:r>
            <a:r>
              <a:rPr lang="sv-SE" dirty="0" err="1"/>
              <a:t>pdf</a:t>
            </a:r>
            <a:r>
              <a:rPr lang="sv-SE" dirty="0"/>
              <a:t>)</a:t>
            </a:r>
          </a:p>
        </p:txBody>
      </p:sp>
      <p:pic>
        <p:nvPicPr>
          <p:cNvPr id="5" name="Bild 4">
            <a:extLst>
              <a:ext uri="{FF2B5EF4-FFF2-40B4-BE49-F238E27FC236}">
                <a16:creationId xmlns:a16="http://schemas.microsoft.com/office/drawing/2014/main" id="{A3DE2B10-F367-0C40-E00A-74144023E81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106931" y="6204098"/>
            <a:ext cx="1767840" cy="549102"/>
          </a:xfrm>
          <a:prstGeom prst="rect">
            <a:avLst/>
          </a:prstGeom>
        </p:spPr>
      </p:pic>
      <p:pic>
        <p:nvPicPr>
          <p:cNvPr id="8" name="Bildobjekt 7">
            <a:extLst>
              <a:ext uri="{FF2B5EF4-FFF2-40B4-BE49-F238E27FC236}">
                <a16:creationId xmlns:a16="http://schemas.microsoft.com/office/drawing/2014/main" id="{303CA2AD-C1C4-2CA0-C68D-2ECAC8939D0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rot="855101">
            <a:off x="8095221" y="1628999"/>
            <a:ext cx="2566507" cy="36000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6620375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3AA3B86-F4A8-3983-A5F9-32A31CBF5AC9}"/>
              </a:ext>
            </a:extLst>
          </p:cNvPr>
          <p:cNvSpPr>
            <a:spLocks noGrp="1"/>
          </p:cNvSpPr>
          <p:nvPr>
            <p:ph type="title"/>
          </p:nvPr>
        </p:nvSpPr>
        <p:spPr/>
        <p:txBody>
          <a:bodyPr/>
          <a:lstStyle/>
          <a:p>
            <a:r>
              <a:rPr lang="sv-SE" dirty="0"/>
              <a:t>Sammanfatta och </a:t>
            </a:r>
            <a:r>
              <a:rPr lang="sv-SE"/>
              <a:t>utvärdera dagen</a:t>
            </a:r>
            <a:endParaRPr lang="sv-SE" dirty="0"/>
          </a:p>
        </p:txBody>
      </p:sp>
      <p:sp>
        <p:nvSpPr>
          <p:cNvPr id="3" name="Platshållare för innehåll 2">
            <a:extLst>
              <a:ext uri="{FF2B5EF4-FFF2-40B4-BE49-F238E27FC236}">
                <a16:creationId xmlns:a16="http://schemas.microsoft.com/office/drawing/2014/main" id="{556B4598-080C-5208-FEE5-AB64047BC016}"/>
              </a:ext>
            </a:extLst>
          </p:cNvPr>
          <p:cNvSpPr>
            <a:spLocks noGrp="1"/>
          </p:cNvSpPr>
          <p:nvPr>
            <p:ph idx="1"/>
          </p:nvPr>
        </p:nvSpPr>
        <p:spPr>
          <a:xfrm>
            <a:off x="838199" y="1428751"/>
            <a:ext cx="7060936" cy="4569278"/>
          </a:xfrm>
        </p:spPr>
        <p:txBody>
          <a:bodyPr>
            <a:normAutofit fontScale="92500"/>
          </a:bodyPr>
          <a:lstStyle/>
          <a:p>
            <a:pPr marL="342900" lvl="0" indent="-342900">
              <a:lnSpc>
                <a:spcPct val="107000"/>
              </a:lnSpc>
              <a:buFont typeface="Symbol" panose="05050102010706020507" pitchFamily="18" charset="2"/>
              <a:buChar char=""/>
            </a:pPr>
            <a:r>
              <a:rPr lang="sv-SE" dirty="0">
                <a:effectLst/>
                <a:ea typeface="Calibri" panose="020F0502020204030204" pitchFamily="34" charset="0"/>
                <a:cs typeface="Times New Roman" panose="02020603050405020304" pitchFamily="18" charset="0"/>
              </a:rPr>
              <a:t>Vad har varit bra?</a:t>
            </a:r>
          </a:p>
          <a:p>
            <a:pPr marL="342900" lvl="0" indent="-342900">
              <a:lnSpc>
                <a:spcPct val="107000"/>
              </a:lnSpc>
              <a:buFont typeface="Symbol" panose="05050102010706020507" pitchFamily="18" charset="2"/>
              <a:buChar char=""/>
            </a:pPr>
            <a:r>
              <a:rPr lang="sv-SE" dirty="0">
                <a:effectLst/>
                <a:ea typeface="Calibri" panose="020F0502020204030204" pitchFamily="34" charset="0"/>
                <a:cs typeface="Times New Roman" panose="02020603050405020304" pitchFamily="18" charset="0"/>
              </a:rPr>
              <a:t>Vad har du lärt dig? </a:t>
            </a:r>
          </a:p>
          <a:p>
            <a:pPr marL="342900" lvl="0" indent="-342900">
              <a:lnSpc>
                <a:spcPct val="107000"/>
              </a:lnSpc>
              <a:buFont typeface="Symbol" panose="05050102010706020507" pitchFamily="18" charset="2"/>
              <a:buChar char=""/>
            </a:pPr>
            <a:r>
              <a:rPr lang="sv-SE" dirty="0">
                <a:effectLst/>
                <a:ea typeface="Calibri" panose="020F0502020204030204" pitchFamily="34" charset="0"/>
                <a:cs typeface="Times New Roman" panose="02020603050405020304" pitchFamily="18" charset="0"/>
              </a:rPr>
              <a:t>Är det något som du skulle vilja veta mer om? </a:t>
            </a:r>
          </a:p>
          <a:p>
            <a:pPr marL="342900" lvl="0" indent="-342900">
              <a:lnSpc>
                <a:spcPct val="107000"/>
              </a:lnSpc>
              <a:buFont typeface="Symbol" panose="05050102010706020507" pitchFamily="18" charset="2"/>
              <a:buChar char=""/>
            </a:pPr>
            <a:r>
              <a:rPr lang="sv-SE" dirty="0">
                <a:effectLst/>
                <a:ea typeface="Calibri" panose="020F0502020204030204" pitchFamily="34" charset="0"/>
                <a:cs typeface="Times New Roman" panose="02020603050405020304" pitchFamily="18" charset="0"/>
              </a:rPr>
              <a:t>Var det något som kändes mindre viktigt att lära sig?</a:t>
            </a:r>
          </a:p>
          <a:p>
            <a:pPr marL="342900" lvl="0" indent="-342900">
              <a:lnSpc>
                <a:spcPct val="107000"/>
              </a:lnSpc>
              <a:buFont typeface="Symbol" panose="05050102010706020507" pitchFamily="18" charset="2"/>
              <a:buChar char=""/>
            </a:pPr>
            <a:r>
              <a:rPr lang="sv-SE" dirty="0">
                <a:effectLst/>
                <a:ea typeface="Calibri" panose="020F0502020204030204" pitchFamily="34" charset="0"/>
                <a:cs typeface="Times New Roman" panose="02020603050405020304" pitchFamily="18" charset="0"/>
              </a:rPr>
              <a:t>Har arbetet i gruppen fungerat bra? </a:t>
            </a:r>
          </a:p>
          <a:p>
            <a:pPr marL="742950" lvl="1" indent="-285750">
              <a:lnSpc>
                <a:spcPct val="107000"/>
              </a:lnSpc>
              <a:buFont typeface="Courier New" panose="02070309020205020404" pitchFamily="49" charset="0"/>
              <a:buChar char="o"/>
            </a:pPr>
            <a:r>
              <a:rPr lang="sv-SE" dirty="0">
                <a:effectLst/>
                <a:ea typeface="Calibri" panose="020F0502020204030204" pitchFamily="34" charset="0"/>
                <a:cs typeface="Times New Roman" panose="02020603050405020304" pitchFamily="18" charset="0"/>
              </a:rPr>
              <a:t>Är det bra att arbeta i mindre grupper? </a:t>
            </a:r>
          </a:p>
          <a:p>
            <a:pPr marL="742950" lvl="1" indent="-285750">
              <a:lnSpc>
                <a:spcPct val="107000"/>
              </a:lnSpc>
              <a:buFont typeface="Courier New" panose="02070309020205020404" pitchFamily="49" charset="0"/>
              <a:buChar char="o"/>
            </a:pPr>
            <a:r>
              <a:rPr lang="sv-SE" dirty="0">
                <a:effectLst/>
                <a:ea typeface="Calibri" panose="020F0502020204030204" pitchFamily="34" charset="0"/>
                <a:cs typeface="Times New Roman" panose="02020603050405020304" pitchFamily="18" charset="0"/>
              </a:rPr>
              <a:t>Har du förslag på andra sätt att dela upp den stora gruppen?</a:t>
            </a:r>
          </a:p>
          <a:p>
            <a:pPr marL="342900" lvl="0" indent="-342900">
              <a:lnSpc>
                <a:spcPct val="107000"/>
              </a:lnSpc>
              <a:spcAft>
                <a:spcPts val="800"/>
              </a:spcAft>
              <a:buFont typeface="Symbol" panose="05050102010706020507" pitchFamily="18" charset="2"/>
              <a:buChar char=""/>
            </a:pPr>
            <a:r>
              <a:rPr lang="sv-SE" dirty="0">
                <a:effectLst/>
                <a:ea typeface="Calibri" panose="020F0502020204030204" pitchFamily="34" charset="0"/>
                <a:cs typeface="Times New Roman" panose="02020603050405020304" pitchFamily="18" charset="0"/>
              </a:rPr>
              <a:t>Har du några andra förslag på vad som kan förbättras till nästa gång?</a:t>
            </a:r>
          </a:p>
        </p:txBody>
      </p:sp>
      <p:pic>
        <p:nvPicPr>
          <p:cNvPr id="4" name="Bild 3">
            <a:extLst>
              <a:ext uri="{FF2B5EF4-FFF2-40B4-BE49-F238E27FC236}">
                <a16:creationId xmlns:a16="http://schemas.microsoft.com/office/drawing/2014/main" id="{06660C3F-4913-2176-0E0C-D1A7B83586D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06931" y="6204098"/>
            <a:ext cx="1767840" cy="549102"/>
          </a:xfrm>
          <a:prstGeom prst="rect">
            <a:avLst/>
          </a:prstGeom>
        </p:spPr>
      </p:pic>
      <p:pic>
        <p:nvPicPr>
          <p:cNvPr id="5" name="Bildobjekt 4" descr="Vägghylla med böcker, en rund klocka ovanför och en liten tavla med ett löv vid sidan. Motivet är tecknat med tunna svarta linjer och akvarellfärg i dämpade färger. Illustration.">
            <a:extLst>
              <a:ext uri="{FF2B5EF4-FFF2-40B4-BE49-F238E27FC236}">
                <a16:creationId xmlns:a16="http://schemas.microsoft.com/office/drawing/2014/main" id="{3F959819-02A4-9540-2AD1-0EE797FABBE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99135" y="1913091"/>
            <a:ext cx="3700892" cy="3643407"/>
          </a:xfrm>
          <a:prstGeom prst="rect">
            <a:avLst/>
          </a:prstGeom>
        </p:spPr>
      </p:pic>
    </p:spTree>
    <p:extLst>
      <p:ext uri="{BB962C8B-B14F-4D97-AF65-F5344CB8AC3E}">
        <p14:creationId xmlns:p14="http://schemas.microsoft.com/office/powerpoint/2010/main" val="3926178"/>
      </p:ext>
    </p:extLst>
  </p:cSld>
  <p:clrMapOvr>
    <a:masterClrMapping/>
  </p:clrMapOvr>
</p:sld>
</file>

<file path=ppt/theme/theme1.xml><?xml version="1.0" encoding="utf-8"?>
<a:theme xmlns:a="http://schemas.openxmlformats.org/drawingml/2006/main" name="LiU - VIT">
  <a:themeElements>
    <a:clrScheme name="LiU-BLÅ">
      <a:dk1>
        <a:srgbClr val="000000"/>
      </a:dk1>
      <a:lt1>
        <a:srgbClr val="FFFFFF"/>
      </a:lt1>
      <a:dk2>
        <a:srgbClr val="00B9E7"/>
      </a:dk2>
      <a:lt2>
        <a:srgbClr val="FFFFFF"/>
      </a:lt2>
      <a:accent1>
        <a:srgbClr val="17C7D2"/>
      </a:accent1>
      <a:accent2>
        <a:srgbClr val="00CFB5"/>
      </a:accent2>
      <a:accent3>
        <a:srgbClr val="FF6442"/>
      </a:accent3>
      <a:accent4>
        <a:srgbClr val="8981D3"/>
      </a:accent4>
      <a:accent5>
        <a:srgbClr val="FDEF5D"/>
      </a:accent5>
      <a:accent6>
        <a:srgbClr val="6A7E91"/>
      </a:accent6>
      <a:hlink>
        <a:srgbClr val="0000FF"/>
      </a:hlink>
      <a:folHlink>
        <a:srgbClr val="800080"/>
      </a:folHlink>
    </a:clrScheme>
    <a:fontScheme name="LiU">
      <a:majorFont>
        <a:latin typeface="KorolevLiU Medium"/>
        <a:ea typeface=""/>
        <a:cs typeface=""/>
      </a:majorFont>
      <a:minorFont>
        <a:latin typeface="Georg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U-BLÅ">
      <a:srgbClr val="00B9E7"/>
    </a:custClr>
    <a:custClr name="LiU-TURKOS">
      <a:srgbClr val="17C7D2"/>
    </a:custClr>
    <a:custClr name="LiU-GRÖN">
      <a:srgbClr val="00CFB5"/>
    </a:custClr>
    <a:custClr name="LiU-">
      <a:srgbClr val="FFFFFF"/>
    </a:custClr>
    <a:custClr name="LiU-ORANGE">
      <a:srgbClr val="FF6442"/>
    </a:custClr>
    <a:custClr name="LiU-LILA">
      <a:srgbClr val="8981D3"/>
    </a:custClr>
    <a:custClr name="LiU-GUL">
      <a:srgbClr val="FDEF5D"/>
    </a:custClr>
    <a:custClr name="LiU-GRÅ">
      <a:srgbClr val="6A7E91"/>
    </a:custClr>
    <a:custClr name="LiU-">
      <a:srgbClr val="FFFFFF"/>
    </a:custClr>
    <a:custClr name="LiU-">
      <a:srgbClr val="FFFFFF"/>
    </a:custClr>
    <a:custClr name="LiU-BLÅ 50%">
      <a:srgbClr val="80DCF3"/>
    </a:custClr>
    <a:custClr name="LiU-TURKOS 50%">
      <a:srgbClr val="8BE3E9"/>
    </a:custClr>
    <a:custClr name="LiU-GRÖN 50%">
      <a:srgbClr val="80E7DA"/>
    </a:custClr>
    <a:custClr name="LiU-">
      <a:srgbClr val="FFFFFF"/>
    </a:custClr>
    <a:custClr name="LiU-ORANGE 50%">
      <a:srgbClr val="FFB2A1"/>
    </a:custClr>
    <a:custClr name="LiU-LILA 50%">
      <a:srgbClr val="C4C0E9"/>
    </a:custClr>
    <a:custClr name="LiU-GUL 50%">
      <a:srgbClr val="FEF7AE"/>
    </a:custClr>
    <a:custClr name="LiU-GRÅ 50%">
      <a:srgbClr val="B5BFC8"/>
    </a:custClr>
    <a:custClr name="LiU-">
      <a:srgbClr val="FFFFFF"/>
    </a:custClr>
    <a:custClr name="LiU-">
      <a:srgbClr val="FFFFFF"/>
    </a:custClr>
    <a:custClr name="LiU-BLÅ 30%">
      <a:srgbClr val="B3EAF8"/>
    </a:custClr>
    <a:custClr name="LiU-TURKOS 30%">
      <a:srgbClr val="B9EEF2"/>
    </a:custClr>
    <a:custClr name="LiU-GRÖN 30%">
      <a:srgbClr val="B3F1E9"/>
    </a:custClr>
    <a:custClr name="LiU-">
      <a:srgbClr val="FFFFFF"/>
    </a:custClr>
    <a:custClr name="LiU-ORANGE 30%">
      <a:srgbClr val="FFD1C6"/>
    </a:custClr>
    <a:custClr name="LiU-LILA 30%">
      <a:srgbClr val="DCD9F2"/>
    </a:custClr>
    <a:custClr name="LiU-">
      <a:srgbClr val="FFFFFF"/>
    </a:custClr>
    <a:custClr name="LiU-GRÅ 30%">
      <a:srgbClr val="D2D8DE"/>
    </a:custClr>
    <a:custClr name="LiU-">
      <a:srgbClr val="FFFFFF"/>
    </a:custClr>
    <a:custClr name="LiU-">
      <a:srgbClr val="FFFFFF"/>
    </a:custClr>
  </a:custClrLst>
  <a:extLst>
    <a:ext uri="{05A4C25C-085E-4340-85A3-A5531E510DB2}">
      <thm15:themeFamily xmlns:thm15="http://schemas.microsoft.com/office/thememl/2012/main" name="Presentationsmaterial" id="{592FDF17-8FF0-9441-95EF-75A7AE8F2107}" vid="{B9E8D609-257B-A04A-8B2D-7778A7774881}"/>
    </a:ext>
  </a:extLst>
</a:theme>
</file>

<file path=ppt/theme/theme2.xml><?xml version="1.0" encoding="utf-8"?>
<a:theme xmlns:a="http://schemas.openxmlformats.org/drawingml/2006/main" name="LiU - ljusturkos">
  <a:themeElements>
    <a:clrScheme name="LiU-BLÅ">
      <a:dk1>
        <a:srgbClr val="000000"/>
      </a:dk1>
      <a:lt1>
        <a:srgbClr val="FFFFFF"/>
      </a:lt1>
      <a:dk2>
        <a:srgbClr val="00B9E7"/>
      </a:dk2>
      <a:lt2>
        <a:srgbClr val="FFFFFF"/>
      </a:lt2>
      <a:accent1>
        <a:srgbClr val="17C7D2"/>
      </a:accent1>
      <a:accent2>
        <a:srgbClr val="00CFB5"/>
      </a:accent2>
      <a:accent3>
        <a:srgbClr val="FF6442"/>
      </a:accent3>
      <a:accent4>
        <a:srgbClr val="8981D3"/>
      </a:accent4>
      <a:accent5>
        <a:srgbClr val="FDEF5D"/>
      </a:accent5>
      <a:accent6>
        <a:srgbClr val="6A7E91"/>
      </a:accent6>
      <a:hlink>
        <a:srgbClr val="0000FF"/>
      </a:hlink>
      <a:folHlink>
        <a:srgbClr val="800080"/>
      </a:folHlink>
    </a:clrScheme>
    <a:fontScheme name="LiU">
      <a:majorFont>
        <a:latin typeface="KorolevLiU Medium"/>
        <a:ea typeface=""/>
        <a:cs typeface=""/>
      </a:majorFont>
      <a:minorFont>
        <a:latin typeface="Georg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U-BLÅ">
      <a:srgbClr val="00B9E7"/>
    </a:custClr>
    <a:custClr name="LiU-TURKOS">
      <a:srgbClr val="17C7D2"/>
    </a:custClr>
    <a:custClr name="LiU-GRÖN">
      <a:srgbClr val="00CFB5"/>
    </a:custClr>
    <a:custClr name="LiU-">
      <a:srgbClr val="FFFFFF"/>
    </a:custClr>
    <a:custClr name="LiU-ORANGE">
      <a:srgbClr val="FF6442"/>
    </a:custClr>
    <a:custClr name="LiU-LILA">
      <a:srgbClr val="8981D3"/>
    </a:custClr>
    <a:custClr name="LiU-GUL">
      <a:srgbClr val="FDEF5D"/>
    </a:custClr>
    <a:custClr name="LiU-GRÅ">
      <a:srgbClr val="6A7E91"/>
    </a:custClr>
    <a:custClr name="LiU-">
      <a:srgbClr val="FFFFFF"/>
    </a:custClr>
    <a:custClr name="LiU-">
      <a:srgbClr val="FFFFFF"/>
    </a:custClr>
    <a:custClr name="LiU-BLÅ 50%">
      <a:srgbClr val="80DCF3"/>
    </a:custClr>
    <a:custClr name="LiU-TURKOS 50%">
      <a:srgbClr val="8BE3E9"/>
    </a:custClr>
    <a:custClr name="LiU-GRÖN 50%">
      <a:srgbClr val="80E7DA"/>
    </a:custClr>
    <a:custClr name="LiU-">
      <a:srgbClr val="FFFFFF"/>
    </a:custClr>
    <a:custClr name="LiU-ORANGE 50%">
      <a:srgbClr val="FFB2A1"/>
    </a:custClr>
    <a:custClr name="LiU-LILA 50%">
      <a:srgbClr val="C4C0E9"/>
    </a:custClr>
    <a:custClr name="LiU-GUL 50%">
      <a:srgbClr val="FEF7AE"/>
    </a:custClr>
    <a:custClr name="LiU-GRÅ 50%">
      <a:srgbClr val="B5BFC8"/>
    </a:custClr>
    <a:custClr name="LiU-">
      <a:srgbClr val="FFFFFF"/>
    </a:custClr>
    <a:custClr name="LiU-">
      <a:srgbClr val="FFFFFF"/>
    </a:custClr>
    <a:custClr name="LiU-BLÅ 30%">
      <a:srgbClr val="B3EAF8"/>
    </a:custClr>
    <a:custClr name="LiU-TURKOS 30%">
      <a:srgbClr val="B9EEF2"/>
    </a:custClr>
    <a:custClr name="LiU-GRÖN 30%">
      <a:srgbClr val="B3F1E9"/>
    </a:custClr>
    <a:custClr name="LiU-">
      <a:srgbClr val="FFFFFF"/>
    </a:custClr>
    <a:custClr name="LiU-ORANGE 30%">
      <a:srgbClr val="FFD1C6"/>
    </a:custClr>
    <a:custClr name="LiU-LILA 30%">
      <a:srgbClr val="DCD9F2"/>
    </a:custClr>
    <a:custClr name="LiU-">
      <a:srgbClr val="FFFFFF"/>
    </a:custClr>
    <a:custClr name="LiU-GRÅ 30%">
      <a:srgbClr val="D2D8DE"/>
    </a:custClr>
    <a:custClr name="LiU-">
      <a:srgbClr val="FFFFFF"/>
    </a:custClr>
    <a:custClr name="LiU-">
      <a:srgbClr val="FFFFFF"/>
    </a:custClr>
  </a:custClrLst>
  <a:extLst>
    <a:ext uri="{05A4C25C-085E-4340-85A3-A5531E510DB2}">
      <thm15:themeFamily xmlns:thm15="http://schemas.microsoft.com/office/thememl/2012/main" name="Presentationsmaterial" id="{592FDF17-8FF0-9441-95EF-75A7AE8F2107}" vid="{99FFB4F6-DBD0-674D-A242-99A12D2EB75B}"/>
    </a:ext>
  </a:extLst>
</a:theme>
</file>

<file path=ppt/theme/theme3.xml><?xml version="1.0" encoding="utf-8"?>
<a:theme xmlns:a="http://schemas.openxmlformats.org/drawingml/2006/main" name="Start och slu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iU - Svenska - Presentationsmaterial Widescreen Korolev" id="{73ECD0CD-8871-C948-B88C-817D809DEC94}" vid="{74690A68-1E71-A340-8219-71F0A54A9E9B}"/>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D7B5E5DC0B24EC45AFF55F2DF72373E0" ma:contentTypeVersion="12" ma:contentTypeDescription="Skapa ett nytt dokument." ma:contentTypeScope="" ma:versionID="02a9914a37f596f4559ec118e657840c">
  <xsd:schema xmlns:xsd="http://www.w3.org/2001/XMLSchema" xmlns:xs="http://www.w3.org/2001/XMLSchema" xmlns:p="http://schemas.microsoft.com/office/2006/metadata/properties" xmlns:ns2="79113fb2-0b0e-4f78-95c2-89735a83ba7f" xmlns:ns3="7af3cda9-cc2f-4215-a64e-9d39f51f8c25" targetNamespace="http://schemas.microsoft.com/office/2006/metadata/properties" ma:root="true" ma:fieldsID="e972e9e6dcef2d2cdaa2df293dfb7ec4" ns2:_="" ns3:_="">
    <xsd:import namespace="79113fb2-0b0e-4f78-95c2-89735a83ba7f"/>
    <xsd:import namespace="7af3cda9-cc2f-4215-a64e-9d39f51f8c25"/>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ServiceAutoKeyPoints" minOccurs="0"/>
                <xsd:element ref="ns2:MediaServiceKeyPoints"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9113fb2-0b0e-4f78-95c2-89735a83ba7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17"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7af3cda9-cc2f-4215-a64e-9d39f51f8c25" elementFormDefault="qualified">
    <xsd:import namespace="http://schemas.microsoft.com/office/2006/documentManagement/types"/>
    <xsd:import namespace="http://schemas.microsoft.com/office/infopath/2007/PartnerControls"/>
    <xsd:element name="SharedWithUsers" ma:index="18"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lat med informa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EC7E5DD9-F843-4798-B102-45F8E453736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9113fb2-0b0e-4f78-95c2-89735a83ba7f"/>
    <ds:schemaRef ds:uri="7af3cda9-cc2f-4215-a64e-9d39f51f8c2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9494F70-4955-4DB6-BD54-74471D0903E5}">
  <ds:schemaRefs>
    <ds:schemaRef ds:uri="http://schemas.microsoft.com/sharepoint/v3/contenttype/forms"/>
  </ds:schemaRefs>
</ds:datastoreItem>
</file>

<file path=customXml/itemProps3.xml><?xml version="1.0" encoding="utf-8"?>
<ds:datastoreItem xmlns:ds="http://schemas.openxmlformats.org/officeDocument/2006/customXml" ds:itemID="{FA58BF02-2FD4-48FE-839B-4585173BA8BF}">
  <ds:schemaRefs>
    <ds:schemaRef ds:uri="http://schemas.microsoft.com/office/infopath/2007/PartnerControls"/>
    <ds:schemaRef ds:uri="http://www.w3.org/XML/1998/namespace"/>
    <ds:schemaRef ds:uri="http://purl.org/dc/terms/"/>
    <ds:schemaRef ds:uri="http://schemas.microsoft.com/office/2006/metadata/properties"/>
    <ds:schemaRef ds:uri="http://purl.org/dc/dcmitype/"/>
    <ds:schemaRef ds:uri="http://purl.org/dc/elements/1.1/"/>
    <ds:schemaRef ds:uri="http://schemas.microsoft.com/office/2006/documentManagement/types"/>
    <ds:schemaRef ds:uri="f6351e9a-ea34-4ad9-b922-25ec9d06a7c5"/>
    <ds:schemaRef ds:uri="http://schemas.openxmlformats.org/package/2006/metadata/core-properties"/>
    <ds:schemaRef ds:uri="484986f3-affb-4909-aac7-6cbe78376350"/>
  </ds:schemaRefs>
</ds:datastoreItem>
</file>

<file path=docProps/app.xml><?xml version="1.0" encoding="utf-8"?>
<Properties xmlns="http://schemas.openxmlformats.org/officeDocument/2006/extended-properties" xmlns:vt="http://schemas.openxmlformats.org/officeDocument/2006/docPropsVTypes">
  <Template>Presentationsmaterial</Template>
  <TotalTime>1703</TotalTime>
  <Words>2026</Words>
  <Application>Microsoft Office PowerPoint</Application>
  <PresentationFormat>Bredbild</PresentationFormat>
  <Paragraphs>175</Paragraphs>
  <Slides>19</Slides>
  <Notes>19</Notes>
  <HiddenSlides>0</HiddenSlides>
  <MMClips>1</MMClips>
  <ScaleCrop>false</ScaleCrop>
  <HeadingPairs>
    <vt:vector size="6" baseType="variant">
      <vt:variant>
        <vt:lpstr>Använt teckensnitt</vt:lpstr>
      </vt:variant>
      <vt:variant>
        <vt:i4>7</vt:i4>
      </vt:variant>
      <vt:variant>
        <vt:lpstr>Tema</vt:lpstr>
      </vt:variant>
      <vt:variant>
        <vt:i4>3</vt:i4>
      </vt:variant>
      <vt:variant>
        <vt:lpstr>Bildrubriker</vt:lpstr>
      </vt:variant>
      <vt:variant>
        <vt:i4>19</vt:i4>
      </vt:variant>
    </vt:vector>
  </HeadingPairs>
  <TitlesOfParts>
    <vt:vector size="29" baseType="lpstr">
      <vt:lpstr>Arial</vt:lpstr>
      <vt:lpstr>Calibri</vt:lpstr>
      <vt:lpstr>Courier New</vt:lpstr>
      <vt:lpstr>Georgia</vt:lpstr>
      <vt:lpstr>KorolevLiU Medium</vt:lpstr>
      <vt:lpstr>Symbol</vt:lpstr>
      <vt:lpstr>Times New Roman</vt:lpstr>
      <vt:lpstr>LiU - VIT</vt:lpstr>
      <vt:lpstr>LiU - ljusturkos</vt:lpstr>
      <vt:lpstr>Start och slut</vt:lpstr>
      <vt:lpstr>Tema 2. Hur kan skolan upptäcka att en elev är utsatt för våld?</vt:lpstr>
      <vt:lpstr>Vad ska vi göra idag?</vt:lpstr>
      <vt:lpstr>Vad ska vi göra idag?</vt:lpstr>
      <vt:lpstr>Mål för tema 2</vt:lpstr>
      <vt:lpstr>Fakta om att upptäcka våld hos elever </vt:lpstr>
      <vt:lpstr>Du som arbetar i skolan kan få kännedom om att en elev är utsatt för våld på olika sätt</vt:lpstr>
      <vt:lpstr>Signaler och symtom hos en elev som kan vara tecken på våld </vt:lpstr>
      <vt:lpstr>Tecken på våld kan vara symtom på annat</vt:lpstr>
      <vt:lpstr>Diagnos, trauma eller både och</vt:lpstr>
      <vt:lpstr>Elevens vårdnadshavare, familj och andra i barnets närhet kan uppmärksamma att ett barn far illa</vt:lpstr>
      <vt:lpstr>En pedagog berättar</vt:lpstr>
      <vt:lpstr>Faktorer kopplade till eleven som kan öka risken för att bli utsatt</vt:lpstr>
      <vt:lpstr>Kan en funktionsnedsättning öka risken för kriminalitet?</vt:lpstr>
      <vt:lpstr>Faktorer kopplade till familjen som kan öka risken för att en elev blir utsatt för våld</vt:lpstr>
      <vt:lpstr>Utgå från ett helhetsperspektiv på  elevens mående och utveckling</vt:lpstr>
      <vt:lpstr>Dokumentera misstankar</vt:lpstr>
      <vt:lpstr>Scenario: Filmen om Alice</vt:lpstr>
      <vt:lpstr>Övning tema 2</vt:lpstr>
      <vt:lpstr>Sammanfatta och utvärdera dagen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Välkomna till re-lansering av Basprogram om våld mot barn och unga!</dc:title>
  <dc:creator>Sofia Lindgren</dc:creator>
  <cp:lastModifiedBy>Eva Bökman</cp:lastModifiedBy>
  <cp:revision>22</cp:revision>
  <dcterms:created xsi:type="dcterms:W3CDTF">2022-09-27T12:16:30Z</dcterms:created>
  <dcterms:modified xsi:type="dcterms:W3CDTF">2026-08-14T09:10:15Z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0x010100D7B5E5DC0B24EC45AFF55F2DF72373E0</vt:lpwstr>
  </property>
  <property fmtid="{D5CDD505-2E9C-101B-9397-08002B2CF9AE}" pid="3" name="MediaServiceImageTags">
    <vt:lpwstr/>
  </property>
</Properties>
</file>