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modernComment_100_9184F28A.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30" r:id="rId5"/>
    <p:sldMasterId id="2147483843" r:id="rId6"/>
  </p:sldMasterIdLst>
  <p:notesMasterIdLst>
    <p:notesMasterId r:id="rId51"/>
  </p:notesMasterIdLst>
  <p:handoutMasterIdLst>
    <p:handoutMasterId r:id="rId52"/>
  </p:handoutMasterIdLst>
  <p:sldIdLst>
    <p:sldId id="256" r:id="rId7"/>
    <p:sldId id="308" r:id="rId8"/>
    <p:sldId id="582" r:id="rId9"/>
    <p:sldId id="309" r:id="rId10"/>
    <p:sldId id="334" r:id="rId11"/>
    <p:sldId id="336" r:id="rId12"/>
    <p:sldId id="345" r:id="rId13"/>
    <p:sldId id="592" r:id="rId14"/>
    <p:sldId id="346" r:id="rId15"/>
    <p:sldId id="318" r:id="rId16"/>
    <p:sldId id="577" r:id="rId17"/>
    <p:sldId id="277" r:id="rId18"/>
    <p:sldId id="591" r:id="rId19"/>
    <p:sldId id="583" r:id="rId20"/>
    <p:sldId id="579" r:id="rId21"/>
    <p:sldId id="315" r:id="rId22"/>
    <p:sldId id="337" r:id="rId23"/>
    <p:sldId id="578" r:id="rId24"/>
    <p:sldId id="317" r:id="rId25"/>
    <p:sldId id="581" r:id="rId26"/>
    <p:sldId id="342" r:id="rId27"/>
    <p:sldId id="319" r:id="rId28"/>
    <p:sldId id="326" r:id="rId29"/>
    <p:sldId id="347" r:id="rId30"/>
    <p:sldId id="593" r:id="rId31"/>
    <p:sldId id="320" r:id="rId32"/>
    <p:sldId id="343" r:id="rId33"/>
    <p:sldId id="321" r:id="rId34"/>
    <p:sldId id="344" r:id="rId35"/>
    <p:sldId id="586" r:id="rId36"/>
    <p:sldId id="327" r:id="rId37"/>
    <p:sldId id="325" r:id="rId38"/>
    <p:sldId id="594" r:id="rId39"/>
    <p:sldId id="589" r:id="rId40"/>
    <p:sldId id="585" r:id="rId41"/>
    <p:sldId id="329" r:id="rId42"/>
    <p:sldId id="595" r:id="rId43"/>
    <p:sldId id="588" r:id="rId44"/>
    <p:sldId id="312" r:id="rId45"/>
    <p:sldId id="323" r:id="rId46"/>
    <p:sldId id="596" r:id="rId47"/>
    <p:sldId id="597" r:id="rId48"/>
    <p:sldId id="332" r:id="rId49"/>
    <p:sldId id="306" r:id="rId5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08"/>
            <p14:sldId id="582"/>
            <p14:sldId id="309"/>
            <p14:sldId id="334"/>
            <p14:sldId id="336"/>
            <p14:sldId id="345"/>
            <p14:sldId id="592"/>
            <p14:sldId id="346"/>
            <p14:sldId id="318"/>
            <p14:sldId id="577"/>
            <p14:sldId id="277"/>
            <p14:sldId id="591"/>
            <p14:sldId id="583"/>
            <p14:sldId id="579"/>
            <p14:sldId id="315"/>
            <p14:sldId id="337"/>
            <p14:sldId id="578"/>
            <p14:sldId id="317"/>
            <p14:sldId id="581"/>
            <p14:sldId id="342"/>
            <p14:sldId id="319"/>
            <p14:sldId id="326"/>
            <p14:sldId id="347"/>
            <p14:sldId id="593"/>
            <p14:sldId id="320"/>
            <p14:sldId id="343"/>
            <p14:sldId id="321"/>
            <p14:sldId id="344"/>
            <p14:sldId id="586"/>
            <p14:sldId id="327"/>
            <p14:sldId id="325"/>
            <p14:sldId id="594"/>
            <p14:sldId id="589"/>
            <p14:sldId id="585"/>
            <p14:sldId id="329"/>
            <p14:sldId id="595"/>
            <p14:sldId id="588"/>
            <p14:sldId id="312"/>
            <p14:sldId id="323"/>
            <p14:sldId id="596"/>
            <p14:sldId id="597"/>
            <p14:sldId id="332"/>
            <p14:sldId id="30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BF231B-13AD-F206-60A1-CA45A2C72B32}" name="Ann-Charlotte Münger" initials="AM" userId="S::annmu17@liu.se::2cdf004b-741a-443b-b4bd-23275a60fed0" providerId="AD"/>
  <p188:author id="{CE831361-B16F-EDE1-E835-C8F276429700}" name="Elin Segerstedt" initials="ES" userId="S::elin.segerstedt@sprakkonsulterna.se::075b2758-5560-4c1f-8f04-f0cef040f12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89723F-BBC1-417D-BD60-3B4BFD48F434}" v="12" dt="2026-07-02T16:46:12.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64957" autoAdjust="0"/>
  </p:normalViewPr>
  <p:slideViewPr>
    <p:cSldViewPr snapToGrid="0" showGuides="1">
      <p:cViewPr varScale="1">
        <p:scale>
          <a:sx n="105" d="100"/>
          <a:sy n="105" d="100"/>
        </p:scale>
        <p:origin x="150" y="10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768"/>
    </p:cViewPr>
  </p:sorter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handoutMaster" Target="handoutMasters/handoutMaster1.xml"/></Relationships>
</file>

<file path=ppt/comments/modernComment_100_9184F28A.xml><?xml version="1.0" encoding="utf-8"?>
<p188:cmLst xmlns:a="http://schemas.openxmlformats.org/drawingml/2006/main" xmlns:r="http://schemas.openxmlformats.org/officeDocument/2006/relationships" xmlns:p188="http://schemas.microsoft.com/office/powerpoint/2018/8/main">
  <p188:cm id="{119EE095-5E12-404E-9660-5EDF00991132}" authorId="{AEBF231B-13AD-F206-60A1-CA45A2C72B32}" status="resolved" created="2026-07-01T14:30:07.824" complete="100000">
    <ac:deMkLst xmlns:ac="http://schemas.microsoft.com/office/drawing/2013/main/command">
      <pc:docMk xmlns:pc="http://schemas.microsoft.com/office/powerpoint/2013/main/command"/>
      <pc:sldMk xmlns:pc="http://schemas.microsoft.com/office/powerpoint/2013/main/command" cId="2441409162" sldId="256"/>
      <ac:picMk id="3" creationId="{B8E689D9-8A96-5204-5467-26DD74427B8F}"/>
    </ac:deMkLst>
    <p188:txBody>
      <a:bodyPr/>
      <a:lstStyle/>
      <a:p>
        <a:r>
          <a:rPr lang="sv-SE"/>
          <a:t>Annan bild</a:t>
        </a:r>
      </a:p>
    </p188:txBody>
  </p188:cm>
</p188:cmLst>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561BF1-3CDC-4147-8FCA-B98D779FCCD2}" type="doc">
      <dgm:prSet loTypeId="urn:microsoft.com/office/officeart/2005/8/layout/hierarchy1" loCatId="hierarchy" qsTypeId="urn:microsoft.com/office/officeart/2005/8/quickstyle/simple2" qsCatId="simple" csTypeId="urn:microsoft.com/office/officeart/2005/8/colors/accent3_2" csCatId="accent3" phldr="1"/>
      <dgm:spPr/>
      <dgm:t>
        <a:bodyPr/>
        <a:lstStyle/>
        <a:p>
          <a:endParaRPr lang="en-US"/>
        </a:p>
      </dgm:t>
    </dgm:pt>
    <dgm:pt modelId="{F66118E2-2A07-4FB5-BCB0-2C3D0FB2FF06}">
      <dgm:prSet/>
      <dgm:spPr/>
      <dgm:t>
        <a:bodyPr/>
        <a:lstStyle/>
        <a:p>
          <a:pPr algn="l"/>
          <a:r>
            <a:rPr lang="en-US" dirty="0"/>
            <a:t>I </a:t>
          </a:r>
          <a:r>
            <a:rPr lang="en-US" dirty="0" err="1"/>
            <a:t>en</a:t>
          </a:r>
          <a:r>
            <a:rPr lang="en-US" dirty="0"/>
            <a:t> </a:t>
          </a:r>
          <a:r>
            <a:rPr lang="en-US" dirty="0" err="1"/>
            <a:t>svensk</a:t>
          </a:r>
          <a:r>
            <a:rPr lang="en-US" dirty="0"/>
            <a:t> </a:t>
          </a:r>
          <a:r>
            <a:rPr lang="en-US" dirty="0" err="1"/>
            <a:t>kartläggning</a:t>
          </a:r>
          <a:r>
            <a:rPr lang="en-US" dirty="0"/>
            <a:t> </a:t>
          </a:r>
          <a:r>
            <a:rPr lang="en-US" dirty="0" err="1"/>
            <a:t>där</a:t>
          </a:r>
          <a:r>
            <a:rPr lang="en-US" dirty="0"/>
            <a:t> </a:t>
          </a:r>
          <a:r>
            <a:rPr lang="en-US" dirty="0" err="1"/>
            <a:t>skolungdomar</a:t>
          </a:r>
          <a:r>
            <a:rPr lang="en-US" dirty="0"/>
            <a:t> (</a:t>
          </a:r>
          <a:r>
            <a:rPr lang="en-US" dirty="0" err="1"/>
            <a:t>åk</a:t>
          </a:r>
          <a:r>
            <a:rPr lang="en-US" dirty="0"/>
            <a:t> 9 och </a:t>
          </a:r>
          <a:r>
            <a:rPr lang="en-US" dirty="0" err="1"/>
            <a:t>åk</a:t>
          </a:r>
          <a:r>
            <a:rPr lang="en-US" dirty="0"/>
            <a:t> 2 på </a:t>
          </a:r>
          <a:r>
            <a:rPr lang="en-US" dirty="0" err="1"/>
            <a:t>gymnasiet</a:t>
          </a:r>
          <a:r>
            <a:rPr lang="en-US" dirty="0"/>
            <a:t>) </a:t>
          </a:r>
          <a:r>
            <a:rPr lang="en-US" dirty="0" err="1"/>
            <a:t>tillfrågats</a:t>
          </a:r>
          <a:r>
            <a:rPr lang="en-US" dirty="0"/>
            <a:t> om </a:t>
          </a:r>
          <a:r>
            <a:rPr lang="en-US" dirty="0" err="1"/>
            <a:t>erfarenhet</a:t>
          </a:r>
          <a:r>
            <a:rPr lang="en-US" dirty="0"/>
            <a:t> av </a:t>
          </a:r>
          <a:r>
            <a:rPr lang="en-US" dirty="0" err="1"/>
            <a:t>våld</a:t>
          </a:r>
          <a:r>
            <a:rPr lang="en-US" dirty="0"/>
            <a:t> anger </a:t>
          </a:r>
          <a:r>
            <a:rPr lang="en-US" dirty="0" err="1"/>
            <a:t>mellan</a:t>
          </a:r>
          <a:r>
            <a:rPr lang="en-US" dirty="0"/>
            <a:t> 20–44 % av </a:t>
          </a:r>
          <a:r>
            <a:rPr lang="en-US" dirty="0" err="1"/>
            <a:t>ungdomarna</a:t>
          </a:r>
          <a:r>
            <a:rPr lang="en-US" dirty="0"/>
            <a:t> </a:t>
          </a:r>
          <a:r>
            <a:rPr lang="en-US" dirty="0" err="1"/>
            <a:t>att</a:t>
          </a:r>
          <a:r>
            <a:rPr lang="en-US" dirty="0"/>
            <a:t> de blivit </a:t>
          </a:r>
          <a:r>
            <a:rPr lang="en-US" dirty="0" err="1"/>
            <a:t>utsatta</a:t>
          </a:r>
          <a:r>
            <a:rPr lang="en-US" dirty="0"/>
            <a:t> för </a:t>
          </a:r>
          <a:r>
            <a:rPr lang="en-US" dirty="0" err="1"/>
            <a:t>våld</a:t>
          </a:r>
          <a:r>
            <a:rPr lang="en-US" dirty="0"/>
            <a:t> </a:t>
          </a:r>
          <a:r>
            <a:rPr lang="en-US" dirty="0" err="1"/>
            <a:t>någon</a:t>
          </a:r>
          <a:r>
            <a:rPr lang="en-US" dirty="0"/>
            <a:t> </a:t>
          </a:r>
          <a:r>
            <a:rPr lang="en-US" dirty="0" err="1"/>
            <a:t>gång</a:t>
          </a:r>
          <a:r>
            <a:rPr lang="en-US" dirty="0"/>
            <a:t> under sin </a:t>
          </a:r>
          <a:r>
            <a:rPr lang="en-US" dirty="0" err="1"/>
            <a:t>barndom</a:t>
          </a:r>
          <a:r>
            <a:rPr lang="en-US" dirty="0"/>
            <a:t>. </a:t>
          </a:r>
        </a:p>
      </dgm:t>
    </dgm:pt>
    <dgm:pt modelId="{636C0335-682D-4869-800D-B9BAF43D44CF}" type="parTrans" cxnId="{3BDDC780-6CC0-41AC-AFAF-6B3B289C62FE}">
      <dgm:prSet/>
      <dgm:spPr/>
      <dgm:t>
        <a:bodyPr/>
        <a:lstStyle/>
        <a:p>
          <a:endParaRPr lang="en-US"/>
        </a:p>
      </dgm:t>
    </dgm:pt>
    <dgm:pt modelId="{1DD15D9E-4816-49A0-B3FF-FA39971208C7}" type="sibTrans" cxnId="{3BDDC780-6CC0-41AC-AFAF-6B3B289C62FE}">
      <dgm:prSet/>
      <dgm:spPr/>
      <dgm:t>
        <a:bodyPr/>
        <a:lstStyle/>
        <a:p>
          <a:endParaRPr lang="en-US"/>
        </a:p>
      </dgm:t>
    </dgm:pt>
    <dgm:pt modelId="{A41E98B1-C3A0-4EE9-A75B-D6409BEED867}">
      <dgm:prSet/>
      <dgm:spPr/>
      <dgm:t>
        <a:bodyPr/>
        <a:lstStyle/>
        <a:p>
          <a:r>
            <a:rPr lang="en-US" dirty="0"/>
            <a:t>En </a:t>
          </a:r>
          <a:r>
            <a:rPr lang="en-US" dirty="0" err="1"/>
            <a:t>stor</a:t>
          </a:r>
          <a:r>
            <a:rPr lang="en-US" dirty="0"/>
            <a:t> </a:t>
          </a:r>
          <a:r>
            <a:rPr lang="en-US" dirty="0" err="1"/>
            <a:t>andel</a:t>
          </a:r>
          <a:r>
            <a:rPr lang="en-US" dirty="0"/>
            <a:t> av dem var </a:t>
          </a:r>
          <a:r>
            <a:rPr lang="en-US" dirty="0" err="1"/>
            <a:t>utsatta</a:t>
          </a:r>
          <a:r>
            <a:rPr lang="en-US" dirty="0"/>
            <a:t> för </a:t>
          </a:r>
          <a:r>
            <a:rPr lang="en-US" b="0" i="0" dirty="0" err="1"/>
            <a:t>olika</a:t>
          </a:r>
          <a:r>
            <a:rPr lang="en-US" b="0" i="0" dirty="0"/>
            <a:t> former av </a:t>
          </a:r>
          <a:r>
            <a:rPr lang="en-US" b="0" i="0" dirty="0" err="1"/>
            <a:t>våld</a:t>
          </a:r>
          <a:r>
            <a:rPr lang="en-US" b="0" i="0" dirty="0"/>
            <a:t>, </a:t>
          </a:r>
          <a:r>
            <a:rPr lang="en-US" b="0" i="0" dirty="0" err="1"/>
            <a:t>så</a:t>
          </a:r>
          <a:r>
            <a:rPr lang="en-US" b="0" i="0" dirty="0"/>
            <a:t> </a:t>
          </a:r>
          <a:r>
            <a:rPr lang="en-US" b="0" i="0" dirty="0" err="1"/>
            <a:t>kallad</a:t>
          </a:r>
          <a:r>
            <a:rPr lang="en-US" b="0" i="0" dirty="0"/>
            <a:t> </a:t>
          </a:r>
          <a:r>
            <a:rPr lang="en-US" b="0" i="0" dirty="0" err="1"/>
            <a:t>multiutsatthet</a:t>
          </a:r>
          <a:r>
            <a:rPr lang="en-US" b="0" i="0" dirty="0"/>
            <a:t>. </a:t>
          </a:r>
          <a:endParaRPr lang="en-US" dirty="0"/>
        </a:p>
      </dgm:t>
    </dgm:pt>
    <dgm:pt modelId="{3081F824-A037-485E-B759-A1BCBA051C81}" type="parTrans" cxnId="{44A1DAF7-D75F-4654-9FD7-28E99E444A4C}">
      <dgm:prSet/>
      <dgm:spPr/>
      <dgm:t>
        <a:bodyPr/>
        <a:lstStyle/>
        <a:p>
          <a:endParaRPr lang="en-US"/>
        </a:p>
      </dgm:t>
    </dgm:pt>
    <dgm:pt modelId="{49E0AB01-4E6F-41BE-B4DC-C7F67B04FE26}" type="sibTrans" cxnId="{44A1DAF7-D75F-4654-9FD7-28E99E444A4C}">
      <dgm:prSet/>
      <dgm:spPr/>
      <dgm:t>
        <a:bodyPr/>
        <a:lstStyle/>
        <a:p>
          <a:endParaRPr lang="en-US"/>
        </a:p>
      </dgm:t>
    </dgm:pt>
    <dgm:pt modelId="{37248828-E2BD-469A-85C5-C009EB6DBE4E}" type="pres">
      <dgm:prSet presAssocID="{4D561BF1-3CDC-4147-8FCA-B98D779FCCD2}" presName="hierChild1" presStyleCnt="0">
        <dgm:presLayoutVars>
          <dgm:chPref val="1"/>
          <dgm:dir/>
          <dgm:animOne val="branch"/>
          <dgm:animLvl val="lvl"/>
          <dgm:resizeHandles/>
        </dgm:presLayoutVars>
      </dgm:prSet>
      <dgm:spPr/>
    </dgm:pt>
    <dgm:pt modelId="{548A7F66-59A6-4FA1-A6C9-771B9D87A2D1}" type="pres">
      <dgm:prSet presAssocID="{F66118E2-2A07-4FB5-BCB0-2C3D0FB2FF06}" presName="hierRoot1" presStyleCnt="0"/>
      <dgm:spPr/>
    </dgm:pt>
    <dgm:pt modelId="{DC85AB3E-EB03-43AD-A164-127DA02833DB}" type="pres">
      <dgm:prSet presAssocID="{F66118E2-2A07-4FB5-BCB0-2C3D0FB2FF06}" presName="composite" presStyleCnt="0"/>
      <dgm:spPr/>
    </dgm:pt>
    <dgm:pt modelId="{12B6C98F-650B-4ED6-9ACB-FA16BEC7FB8A}" type="pres">
      <dgm:prSet presAssocID="{F66118E2-2A07-4FB5-BCB0-2C3D0FB2FF06}" presName="background" presStyleLbl="node0" presStyleIdx="0" presStyleCnt="2"/>
      <dgm:spPr/>
    </dgm:pt>
    <dgm:pt modelId="{5BDA9B30-5D69-4B0E-8965-9ACE3BDD3DB6}" type="pres">
      <dgm:prSet presAssocID="{F66118E2-2A07-4FB5-BCB0-2C3D0FB2FF06}" presName="text" presStyleLbl="fgAcc0" presStyleIdx="0" presStyleCnt="2" custScaleX="109830" custScaleY="140039">
        <dgm:presLayoutVars>
          <dgm:chPref val="3"/>
        </dgm:presLayoutVars>
      </dgm:prSet>
      <dgm:spPr/>
    </dgm:pt>
    <dgm:pt modelId="{5209170D-A6A5-4619-8620-B3BBDA0796F7}" type="pres">
      <dgm:prSet presAssocID="{F66118E2-2A07-4FB5-BCB0-2C3D0FB2FF06}" presName="hierChild2" presStyleCnt="0"/>
      <dgm:spPr/>
    </dgm:pt>
    <dgm:pt modelId="{7CFDAC3B-E721-4358-AFA9-E4A5B0A34DD7}" type="pres">
      <dgm:prSet presAssocID="{A41E98B1-C3A0-4EE9-A75B-D6409BEED867}" presName="hierRoot1" presStyleCnt="0"/>
      <dgm:spPr/>
    </dgm:pt>
    <dgm:pt modelId="{1A5DB8F4-C3DD-4D09-B6A7-9D14856E52F8}" type="pres">
      <dgm:prSet presAssocID="{A41E98B1-C3A0-4EE9-A75B-D6409BEED867}" presName="composite" presStyleCnt="0"/>
      <dgm:spPr/>
    </dgm:pt>
    <dgm:pt modelId="{AB8276AF-3E04-48A1-A2D4-7827BDF987C8}" type="pres">
      <dgm:prSet presAssocID="{A41E98B1-C3A0-4EE9-A75B-D6409BEED867}" presName="background" presStyleLbl="node0" presStyleIdx="1" presStyleCnt="2"/>
      <dgm:spPr/>
      <dgm:extLst>
        <a:ext uri="{E40237B7-FDA0-4F09-8148-C483321AD2D9}">
          <dgm14:cNvPr xmlns:dgm14="http://schemas.microsoft.com/office/drawing/2010/diagram" id="0" name="" descr="Två faktarutor sammanfattar resultat från en svensk kartläggning om skolungdomars erfarenhet av våld. Mellan 20 och 44 procent av ungdomarna anger att de har varit utsatta för våld någon gång under sin barndom. En stor andel av dem var utsatta för flera olika former av våld, så kallad multiutsatthet."/>
        </a:ext>
      </dgm:extLst>
    </dgm:pt>
    <dgm:pt modelId="{63F2AEA1-528D-4BC6-BADB-610C01A691F7}" type="pres">
      <dgm:prSet presAssocID="{A41E98B1-C3A0-4EE9-A75B-D6409BEED867}" presName="text" presStyleLbl="fgAcc0" presStyleIdx="1" presStyleCnt="2" custScaleX="105562" custScaleY="121827">
        <dgm:presLayoutVars>
          <dgm:chPref val="3"/>
        </dgm:presLayoutVars>
      </dgm:prSet>
      <dgm:spPr/>
    </dgm:pt>
    <dgm:pt modelId="{77E995CA-4ADC-4D5E-9391-9C8EBEDE9772}" type="pres">
      <dgm:prSet presAssocID="{A41E98B1-C3A0-4EE9-A75B-D6409BEED867}" presName="hierChild2" presStyleCnt="0"/>
      <dgm:spPr/>
    </dgm:pt>
  </dgm:ptLst>
  <dgm:cxnLst>
    <dgm:cxn modelId="{FAE4D833-6745-4CDF-AC3A-D20CCF90101E}" type="presOf" srcId="{A41E98B1-C3A0-4EE9-A75B-D6409BEED867}" destId="{63F2AEA1-528D-4BC6-BADB-610C01A691F7}" srcOrd="0" destOrd="0" presId="urn:microsoft.com/office/officeart/2005/8/layout/hierarchy1"/>
    <dgm:cxn modelId="{83CC8F35-90A5-40E9-A7AB-5AE0F91C925A}" type="presOf" srcId="{4D561BF1-3CDC-4147-8FCA-B98D779FCCD2}" destId="{37248828-E2BD-469A-85C5-C009EB6DBE4E}" srcOrd="0" destOrd="0" presId="urn:microsoft.com/office/officeart/2005/8/layout/hierarchy1"/>
    <dgm:cxn modelId="{3BDDC780-6CC0-41AC-AFAF-6B3B289C62FE}" srcId="{4D561BF1-3CDC-4147-8FCA-B98D779FCCD2}" destId="{F66118E2-2A07-4FB5-BCB0-2C3D0FB2FF06}" srcOrd="0" destOrd="0" parTransId="{636C0335-682D-4869-800D-B9BAF43D44CF}" sibTransId="{1DD15D9E-4816-49A0-B3FF-FA39971208C7}"/>
    <dgm:cxn modelId="{3EDE5CAC-42A2-4106-9DF1-D6E631809945}" type="presOf" srcId="{F66118E2-2A07-4FB5-BCB0-2C3D0FB2FF06}" destId="{5BDA9B30-5D69-4B0E-8965-9ACE3BDD3DB6}" srcOrd="0" destOrd="0" presId="urn:microsoft.com/office/officeart/2005/8/layout/hierarchy1"/>
    <dgm:cxn modelId="{44A1DAF7-D75F-4654-9FD7-28E99E444A4C}" srcId="{4D561BF1-3CDC-4147-8FCA-B98D779FCCD2}" destId="{A41E98B1-C3A0-4EE9-A75B-D6409BEED867}" srcOrd="1" destOrd="0" parTransId="{3081F824-A037-485E-B759-A1BCBA051C81}" sibTransId="{49E0AB01-4E6F-41BE-B4DC-C7F67B04FE26}"/>
    <dgm:cxn modelId="{69EE5CF9-1D2B-4C1E-B77C-B43C580FA2CA}" type="presParOf" srcId="{37248828-E2BD-469A-85C5-C009EB6DBE4E}" destId="{548A7F66-59A6-4FA1-A6C9-771B9D87A2D1}" srcOrd="0" destOrd="0" presId="urn:microsoft.com/office/officeart/2005/8/layout/hierarchy1"/>
    <dgm:cxn modelId="{5247D97D-08FF-4669-B9F6-8ADB0E9EDF43}" type="presParOf" srcId="{548A7F66-59A6-4FA1-A6C9-771B9D87A2D1}" destId="{DC85AB3E-EB03-43AD-A164-127DA02833DB}" srcOrd="0" destOrd="0" presId="urn:microsoft.com/office/officeart/2005/8/layout/hierarchy1"/>
    <dgm:cxn modelId="{23E9F6E5-0B72-4075-A67F-E4F727BEB0EA}" type="presParOf" srcId="{DC85AB3E-EB03-43AD-A164-127DA02833DB}" destId="{12B6C98F-650B-4ED6-9ACB-FA16BEC7FB8A}" srcOrd="0" destOrd="0" presId="urn:microsoft.com/office/officeart/2005/8/layout/hierarchy1"/>
    <dgm:cxn modelId="{7A89C07E-2460-42E4-B384-F83BB632E0E3}" type="presParOf" srcId="{DC85AB3E-EB03-43AD-A164-127DA02833DB}" destId="{5BDA9B30-5D69-4B0E-8965-9ACE3BDD3DB6}" srcOrd="1" destOrd="0" presId="urn:microsoft.com/office/officeart/2005/8/layout/hierarchy1"/>
    <dgm:cxn modelId="{651556B9-ADEE-4B98-A0B8-1285AC57500F}" type="presParOf" srcId="{548A7F66-59A6-4FA1-A6C9-771B9D87A2D1}" destId="{5209170D-A6A5-4619-8620-B3BBDA0796F7}" srcOrd="1" destOrd="0" presId="urn:microsoft.com/office/officeart/2005/8/layout/hierarchy1"/>
    <dgm:cxn modelId="{4C0BD311-AA6E-4162-848B-D6FDACFBB748}" type="presParOf" srcId="{37248828-E2BD-469A-85C5-C009EB6DBE4E}" destId="{7CFDAC3B-E721-4358-AFA9-E4A5B0A34DD7}" srcOrd="1" destOrd="0" presId="urn:microsoft.com/office/officeart/2005/8/layout/hierarchy1"/>
    <dgm:cxn modelId="{774648B3-AA01-488F-854F-12CBC32B2D2F}" type="presParOf" srcId="{7CFDAC3B-E721-4358-AFA9-E4A5B0A34DD7}" destId="{1A5DB8F4-C3DD-4D09-B6A7-9D14856E52F8}" srcOrd="0" destOrd="0" presId="urn:microsoft.com/office/officeart/2005/8/layout/hierarchy1"/>
    <dgm:cxn modelId="{6067135B-8B1F-4067-AE8F-11F6094C06F4}" type="presParOf" srcId="{1A5DB8F4-C3DD-4D09-B6A7-9D14856E52F8}" destId="{AB8276AF-3E04-48A1-A2D4-7827BDF987C8}" srcOrd="0" destOrd="0" presId="urn:microsoft.com/office/officeart/2005/8/layout/hierarchy1"/>
    <dgm:cxn modelId="{D7C70DA9-DBA5-4C73-AF86-FBA3F18064A5}" type="presParOf" srcId="{1A5DB8F4-C3DD-4D09-B6A7-9D14856E52F8}" destId="{63F2AEA1-528D-4BC6-BADB-610C01A691F7}" srcOrd="1" destOrd="0" presId="urn:microsoft.com/office/officeart/2005/8/layout/hierarchy1"/>
    <dgm:cxn modelId="{41F7FC0B-9978-4452-97D3-718A12256EC7}" type="presParOf" srcId="{7CFDAC3B-E721-4358-AFA9-E4A5B0A34DD7}" destId="{77E995CA-4ADC-4D5E-9391-9C8EBEDE977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6C98F-650B-4ED6-9ACB-FA16BEC7FB8A}">
      <dsp:nvSpPr>
        <dsp:cNvPr id="0" name=""/>
        <dsp:cNvSpPr/>
      </dsp:nvSpPr>
      <dsp:spPr>
        <a:xfrm>
          <a:off x="2716" y="652637"/>
          <a:ext cx="2471878" cy="2001377"/>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BDA9B30-5D69-4B0E-8965-9ACE3BDD3DB6}">
      <dsp:nvSpPr>
        <dsp:cNvPr id="0" name=""/>
        <dsp:cNvSpPr/>
      </dsp:nvSpPr>
      <dsp:spPr>
        <a:xfrm>
          <a:off x="252787" y="890204"/>
          <a:ext cx="2471878" cy="200137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 </a:t>
          </a:r>
          <a:r>
            <a:rPr lang="en-US" sz="1500" kern="1200" dirty="0" err="1"/>
            <a:t>en</a:t>
          </a:r>
          <a:r>
            <a:rPr lang="en-US" sz="1500" kern="1200" dirty="0"/>
            <a:t> </a:t>
          </a:r>
          <a:r>
            <a:rPr lang="en-US" sz="1500" kern="1200" dirty="0" err="1"/>
            <a:t>svensk</a:t>
          </a:r>
          <a:r>
            <a:rPr lang="en-US" sz="1500" kern="1200" dirty="0"/>
            <a:t> </a:t>
          </a:r>
          <a:r>
            <a:rPr lang="en-US" sz="1500" kern="1200" dirty="0" err="1"/>
            <a:t>kartläggning</a:t>
          </a:r>
          <a:r>
            <a:rPr lang="en-US" sz="1500" kern="1200" dirty="0"/>
            <a:t> </a:t>
          </a:r>
          <a:r>
            <a:rPr lang="en-US" sz="1500" kern="1200" dirty="0" err="1"/>
            <a:t>där</a:t>
          </a:r>
          <a:r>
            <a:rPr lang="en-US" sz="1500" kern="1200" dirty="0"/>
            <a:t> </a:t>
          </a:r>
          <a:r>
            <a:rPr lang="en-US" sz="1500" kern="1200" dirty="0" err="1"/>
            <a:t>skolungdomar</a:t>
          </a:r>
          <a:r>
            <a:rPr lang="en-US" sz="1500" kern="1200" dirty="0"/>
            <a:t> (</a:t>
          </a:r>
          <a:r>
            <a:rPr lang="en-US" sz="1500" kern="1200" dirty="0" err="1"/>
            <a:t>åk</a:t>
          </a:r>
          <a:r>
            <a:rPr lang="en-US" sz="1500" kern="1200" dirty="0"/>
            <a:t> 9 och </a:t>
          </a:r>
          <a:r>
            <a:rPr lang="en-US" sz="1500" kern="1200" dirty="0" err="1"/>
            <a:t>åk</a:t>
          </a:r>
          <a:r>
            <a:rPr lang="en-US" sz="1500" kern="1200" dirty="0"/>
            <a:t> 2 på </a:t>
          </a:r>
          <a:r>
            <a:rPr lang="en-US" sz="1500" kern="1200" dirty="0" err="1"/>
            <a:t>gymnasiet</a:t>
          </a:r>
          <a:r>
            <a:rPr lang="en-US" sz="1500" kern="1200" dirty="0"/>
            <a:t>) </a:t>
          </a:r>
          <a:r>
            <a:rPr lang="en-US" sz="1500" kern="1200" dirty="0" err="1"/>
            <a:t>tillfrågats</a:t>
          </a:r>
          <a:r>
            <a:rPr lang="en-US" sz="1500" kern="1200" dirty="0"/>
            <a:t> om </a:t>
          </a:r>
          <a:r>
            <a:rPr lang="en-US" sz="1500" kern="1200" dirty="0" err="1"/>
            <a:t>erfarenhet</a:t>
          </a:r>
          <a:r>
            <a:rPr lang="en-US" sz="1500" kern="1200" dirty="0"/>
            <a:t> av </a:t>
          </a:r>
          <a:r>
            <a:rPr lang="en-US" sz="1500" kern="1200" dirty="0" err="1"/>
            <a:t>våld</a:t>
          </a:r>
          <a:r>
            <a:rPr lang="en-US" sz="1500" kern="1200" dirty="0"/>
            <a:t> anger </a:t>
          </a:r>
          <a:r>
            <a:rPr lang="en-US" sz="1500" kern="1200" dirty="0" err="1"/>
            <a:t>mellan</a:t>
          </a:r>
          <a:r>
            <a:rPr lang="en-US" sz="1500" kern="1200" dirty="0"/>
            <a:t> 20–44 % av </a:t>
          </a:r>
          <a:r>
            <a:rPr lang="en-US" sz="1500" kern="1200" dirty="0" err="1"/>
            <a:t>ungdomarna</a:t>
          </a:r>
          <a:r>
            <a:rPr lang="en-US" sz="1500" kern="1200" dirty="0"/>
            <a:t> </a:t>
          </a:r>
          <a:r>
            <a:rPr lang="en-US" sz="1500" kern="1200" dirty="0" err="1"/>
            <a:t>att</a:t>
          </a:r>
          <a:r>
            <a:rPr lang="en-US" sz="1500" kern="1200" dirty="0"/>
            <a:t> de blivit </a:t>
          </a:r>
          <a:r>
            <a:rPr lang="en-US" sz="1500" kern="1200" dirty="0" err="1"/>
            <a:t>utsatta</a:t>
          </a:r>
          <a:r>
            <a:rPr lang="en-US" sz="1500" kern="1200" dirty="0"/>
            <a:t> för </a:t>
          </a:r>
          <a:r>
            <a:rPr lang="en-US" sz="1500" kern="1200" dirty="0" err="1"/>
            <a:t>våld</a:t>
          </a:r>
          <a:r>
            <a:rPr lang="en-US" sz="1500" kern="1200" dirty="0"/>
            <a:t> </a:t>
          </a:r>
          <a:r>
            <a:rPr lang="en-US" sz="1500" kern="1200" dirty="0" err="1"/>
            <a:t>någon</a:t>
          </a:r>
          <a:r>
            <a:rPr lang="en-US" sz="1500" kern="1200" dirty="0"/>
            <a:t> </a:t>
          </a:r>
          <a:r>
            <a:rPr lang="en-US" sz="1500" kern="1200" dirty="0" err="1"/>
            <a:t>gång</a:t>
          </a:r>
          <a:r>
            <a:rPr lang="en-US" sz="1500" kern="1200" dirty="0"/>
            <a:t> under sin </a:t>
          </a:r>
          <a:r>
            <a:rPr lang="en-US" sz="1500" kern="1200" dirty="0" err="1"/>
            <a:t>barndom</a:t>
          </a:r>
          <a:r>
            <a:rPr lang="en-US" sz="1500" kern="1200" dirty="0"/>
            <a:t>. </a:t>
          </a:r>
        </a:p>
      </dsp:txBody>
      <dsp:txXfrm>
        <a:off x="311405" y="948822"/>
        <a:ext cx="2354642" cy="1884141"/>
      </dsp:txXfrm>
    </dsp:sp>
    <dsp:sp modelId="{AB8276AF-3E04-48A1-A2D4-7827BDF987C8}">
      <dsp:nvSpPr>
        <dsp:cNvPr id="0" name=""/>
        <dsp:cNvSpPr/>
      </dsp:nvSpPr>
      <dsp:spPr>
        <a:xfrm>
          <a:off x="2974737" y="652637"/>
          <a:ext cx="2375821" cy="174109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3F2AEA1-528D-4BC6-BADB-610C01A691F7}">
      <dsp:nvSpPr>
        <dsp:cNvPr id="0" name=""/>
        <dsp:cNvSpPr/>
      </dsp:nvSpPr>
      <dsp:spPr>
        <a:xfrm>
          <a:off x="3224808" y="890204"/>
          <a:ext cx="2375821" cy="1741099"/>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En </a:t>
          </a:r>
          <a:r>
            <a:rPr lang="en-US" sz="1500" kern="1200" dirty="0" err="1"/>
            <a:t>stor</a:t>
          </a:r>
          <a:r>
            <a:rPr lang="en-US" sz="1500" kern="1200" dirty="0"/>
            <a:t> </a:t>
          </a:r>
          <a:r>
            <a:rPr lang="en-US" sz="1500" kern="1200" dirty="0" err="1"/>
            <a:t>andel</a:t>
          </a:r>
          <a:r>
            <a:rPr lang="en-US" sz="1500" kern="1200" dirty="0"/>
            <a:t> av dem var </a:t>
          </a:r>
          <a:r>
            <a:rPr lang="en-US" sz="1500" kern="1200" dirty="0" err="1"/>
            <a:t>utsatta</a:t>
          </a:r>
          <a:r>
            <a:rPr lang="en-US" sz="1500" kern="1200" dirty="0"/>
            <a:t> för </a:t>
          </a:r>
          <a:r>
            <a:rPr lang="en-US" sz="1500" b="0" i="0" kern="1200" dirty="0" err="1"/>
            <a:t>olika</a:t>
          </a:r>
          <a:r>
            <a:rPr lang="en-US" sz="1500" b="0" i="0" kern="1200" dirty="0"/>
            <a:t> former av </a:t>
          </a:r>
          <a:r>
            <a:rPr lang="en-US" sz="1500" b="0" i="0" kern="1200" dirty="0" err="1"/>
            <a:t>våld</a:t>
          </a:r>
          <a:r>
            <a:rPr lang="en-US" sz="1500" b="0" i="0" kern="1200" dirty="0"/>
            <a:t>, </a:t>
          </a:r>
          <a:r>
            <a:rPr lang="en-US" sz="1500" b="0" i="0" kern="1200" dirty="0" err="1"/>
            <a:t>så</a:t>
          </a:r>
          <a:r>
            <a:rPr lang="en-US" sz="1500" b="0" i="0" kern="1200" dirty="0"/>
            <a:t> </a:t>
          </a:r>
          <a:r>
            <a:rPr lang="en-US" sz="1500" b="0" i="0" kern="1200" dirty="0" err="1"/>
            <a:t>kallad</a:t>
          </a:r>
          <a:r>
            <a:rPr lang="en-US" sz="1500" b="0" i="0" kern="1200" dirty="0"/>
            <a:t> </a:t>
          </a:r>
          <a:r>
            <a:rPr lang="en-US" sz="1500" b="0" i="0" kern="1200" dirty="0" err="1"/>
            <a:t>multiutsatthet</a:t>
          </a:r>
          <a:r>
            <a:rPr lang="en-US" sz="1500" b="0" i="0" kern="1200" dirty="0"/>
            <a:t>. </a:t>
          </a:r>
          <a:endParaRPr lang="en-US" sz="1500" kern="1200" dirty="0"/>
        </a:p>
      </dsp:txBody>
      <dsp:txXfrm>
        <a:off x="3275803" y="941199"/>
        <a:ext cx="2273831" cy="163910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Presentera upplägg av temat. Hur mycket du inledningsvis vill säga om varje moment är upp till dig.</a:t>
            </a:r>
          </a:p>
          <a:p>
            <a:endParaRPr lang="sv-SE" dirty="0"/>
          </a:p>
          <a:p>
            <a:r>
              <a:rPr lang="sv-SE" dirty="0"/>
              <a:t>På punkt 3 kan du som kursledare välja ut vilka faktabilder från PP-materialet och filmer du vill visa, beroende på hur mycket fördjupning du vill ge.</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2302416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4</a:t>
            </a:fld>
            <a:endParaRPr lang="sv-SE" dirty="0"/>
          </a:p>
        </p:txBody>
      </p:sp>
    </p:spTree>
    <p:extLst>
      <p:ext uri="{BB962C8B-B14F-4D97-AF65-F5344CB8AC3E}">
        <p14:creationId xmlns:p14="http://schemas.microsoft.com/office/powerpoint/2010/main" val="220009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Övning: Rangordna hur allvarliga du tycker att olika former av våld är</a:t>
            </a:r>
          </a:p>
          <a:p>
            <a:r>
              <a:rPr lang="sv-SE" dirty="0"/>
              <a:t>Se anvisningar i tema 1 mappen och skriv ut blanketten.</a:t>
            </a:r>
          </a:p>
          <a:p>
            <a:pPr marL="0" lvl="0" indent="0">
              <a:lnSpc>
                <a:spcPct val="107000"/>
              </a:lnSpc>
              <a:spcAft>
                <a:spcPts val="800"/>
              </a:spcAft>
              <a:buFont typeface="Arial" panose="020B0604020202020204" pitchFamily="34" charset="0"/>
              <a:buNone/>
              <a:tabLst>
                <a:tab pos="457200" algn="l"/>
              </a:tabLst>
            </a:pPr>
            <a:r>
              <a:rPr lang="sv-SE" sz="1100" dirty="0">
                <a:effectLst/>
                <a:latin typeface="Calibri" panose="020F0502020204030204" pitchFamily="34" charset="0"/>
                <a:ea typeface="Calibri" panose="020F0502020204030204" pitchFamily="34" charset="0"/>
                <a:cs typeface="Times New Roman" panose="02020603050405020304" pitchFamily="18" charset="0"/>
              </a:rPr>
              <a:t>Hur mycket tid för diskussion av nedanstående frågor du vill lägga redan här beror på upplägget.</a:t>
            </a:r>
          </a:p>
          <a:p>
            <a:pPr marL="0" lvl="0" indent="0">
              <a:lnSpc>
                <a:spcPct val="107000"/>
              </a:lnSpc>
              <a:spcAft>
                <a:spcPts val="800"/>
              </a:spcAft>
              <a:buFont typeface="Arial" panose="020B0604020202020204" pitchFamily="34" charset="0"/>
              <a:buNone/>
              <a:tabLst>
                <a:tab pos="457200" algn="l"/>
              </a:tabLst>
            </a:pPr>
            <a:r>
              <a:rPr lang="sv-SE" sz="1100" dirty="0">
                <a:effectLst/>
                <a:latin typeface="Calibri" panose="020F0502020204030204" pitchFamily="34" charset="0"/>
                <a:ea typeface="Calibri" panose="020F0502020204030204" pitchFamily="34" charset="0"/>
                <a:cs typeface="Times New Roman" panose="02020603050405020304" pitchFamily="18" charset="0"/>
              </a:rPr>
              <a:t>Ett alternativ är att spara frågorna till en diskussion i slutet av tillfället.</a:t>
            </a:r>
          </a:p>
          <a:p>
            <a:pPr marL="0" lvl="0" indent="0">
              <a:lnSpc>
                <a:spcPct val="107000"/>
              </a:lnSpc>
              <a:spcAft>
                <a:spcPts val="800"/>
              </a:spcAft>
              <a:buFont typeface="Arial" panose="020B0604020202020204" pitchFamily="34" charset="0"/>
              <a:buNone/>
              <a:tabLst>
                <a:tab pos="457200" algn="l"/>
              </a:tabLst>
            </a:pP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nSpc>
                <a:spcPct val="107000"/>
              </a:lnSpc>
              <a:spcAft>
                <a:spcPts val="800"/>
              </a:spcAft>
              <a:buFont typeface="Arial" panose="020B0604020202020204" pitchFamily="34" charset="0"/>
              <a:buNone/>
              <a:tabLst>
                <a:tab pos="457200" algn="l"/>
              </a:tabLst>
            </a:pP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834905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Se filmen </a:t>
            </a:r>
            <a:r>
              <a:rPr lang="sv-SE" dirty="0"/>
              <a:t>”</a:t>
            </a:r>
            <a:r>
              <a:rPr lang="sv-SE" sz="1200" dirty="0"/>
              <a:t>Ett par minuter om vad är våld mot barn”</a:t>
            </a:r>
            <a:endParaRPr lang="sv-SE" dirty="0"/>
          </a:p>
          <a:p>
            <a:r>
              <a:rPr lang="sv-SE" dirty="0"/>
              <a:t>Länk till faktabladet</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950291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ighlight>
                  <a:srgbClr val="FFFF00"/>
                </a:highlight>
              </a:rPr>
              <a:t>Basprogrammet våld mot barn och unga, kapitel 2.1.</a:t>
            </a:r>
          </a:p>
          <a:p>
            <a:endParaRPr lang="sv-SE" dirty="0">
              <a:highlight>
                <a:srgbClr val="FFFF00"/>
              </a:highlight>
            </a:endParaRPr>
          </a:p>
          <a:p>
            <a:r>
              <a:rPr lang="sv-SE" dirty="0">
                <a:highlight>
                  <a:srgbClr val="FFFF00"/>
                </a:highlight>
              </a:rPr>
              <a:t>Det är bra om gruppen gjort övningen och diskuterat de olika våldsformerna innan ni kommer in på förståelsen av våld och våldsformer.</a:t>
            </a:r>
          </a:p>
          <a:p>
            <a:endParaRPr lang="sv-SE" dirty="0">
              <a:highlight>
                <a:srgbClr val="FFFF00"/>
              </a:highlight>
            </a:endParaRPr>
          </a:p>
          <a:p>
            <a:r>
              <a:rPr lang="sv-SE" dirty="0">
                <a:highlight>
                  <a:srgbClr val="FFFF00"/>
                </a:highlight>
              </a:rPr>
              <a:t>Den här bilden kan med fördel även användas i slutet av tillfället då deltagarna fått ta del av vad våld är.</a:t>
            </a:r>
          </a:p>
          <a:p>
            <a:endParaRPr lang="sv-SE" dirty="0">
              <a:highlight>
                <a:srgbClr val="FFFF00"/>
              </a:highlight>
            </a:endParaRPr>
          </a:p>
          <a:p>
            <a:r>
              <a:rPr lang="sv-SE" dirty="0">
                <a:highlight>
                  <a:srgbClr val="FFFF00"/>
                </a:highlight>
              </a:rPr>
              <a:t> </a:t>
            </a:r>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8</a:t>
            </a:fld>
            <a:endParaRPr lang="sv-SE" dirty="0"/>
          </a:p>
        </p:txBody>
      </p:sp>
    </p:spTree>
    <p:extLst>
      <p:ext uri="{BB962C8B-B14F-4D97-AF65-F5344CB8AC3E}">
        <p14:creationId xmlns:p14="http://schemas.microsoft.com/office/powerpoint/2010/main" val="2837360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ighlight>
                  <a:srgbClr val="FFFF00"/>
                </a:highlight>
              </a:rPr>
              <a:t>Basprogrammet våld mot barn och unga, kapitel 2.1.</a:t>
            </a:r>
          </a:p>
          <a:p>
            <a:endParaRPr lang="sv-SE" dirty="0">
              <a:highlight>
                <a:srgbClr val="FFFF00"/>
              </a:highlight>
            </a:endParaRPr>
          </a:p>
          <a:p>
            <a:r>
              <a:rPr lang="sv-SE" dirty="0">
                <a:highlight>
                  <a:srgbClr val="FFFF00"/>
                </a:highlight>
              </a:rPr>
              <a:t>Det är bra om gruppen gjort övningen och diskuterat de olika våldsformerna innan ni kommer in på förståelsen av våld och våldsformer.</a:t>
            </a:r>
          </a:p>
          <a:p>
            <a:endParaRPr lang="sv-SE" dirty="0">
              <a:highlight>
                <a:srgbClr val="FFFF00"/>
              </a:highlight>
            </a:endParaRPr>
          </a:p>
          <a:p>
            <a:r>
              <a:rPr lang="sv-SE" dirty="0">
                <a:highlight>
                  <a:srgbClr val="FFFF00"/>
                </a:highlight>
              </a:rPr>
              <a:t>Den här bilden kan med fördel även användas i slutet av tillfället då deltagarna fått ta del av vad våld är.</a:t>
            </a:r>
          </a:p>
          <a:p>
            <a:endParaRPr lang="sv-SE" dirty="0">
              <a:highlight>
                <a:srgbClr val="FFFF00"/>
              </a:highlight>
            </a:endParaRPr>
          </a:p>
          <a:p>
            <a:r>
              <a:rPr lang="sv-SE" dirty="0">
                <a:highlight>
                  <a:srgbClr val="FFFF00"/>
                </a:highlight>
              </a:rPr>
              <a:t> </a:t>
            </a:r>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2837360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kan den tidigare övningen och PP-bilder följas upp med frågeställningar som:</a:t>
            </a:r>
          </a:p>
          <a:p>
            <a:pPr marL="342900" lvl="0" indent="-342900">
              <a:lnSpc>
                <a:spcPct val="107000"/>
              </a:lnSpc>
              <a:spcAft>
                <a:spcPts val="800"/>
              </a:spcAft>
              <a:buFont typeface="Arial" panose="020B0604020202020204" pitchFamily="34" charset="0"/>
              <a:buChar char="•"/>
              <a:tabLst>
                <a:tab pos="457200" algn="l"/>
              </a:tabLst>
            </a:pPr>
            <a:r>
              <a:rPr lang="sv-SE" sz="1100" dirty="0">
                <a:effectLst/>
                <a:latin typeface="Calibri" panose="020F0502020204030204" pitchFamily="34" charset="0"/>
                <a:ea typeface="Calibri" panose="020F0502020204030204" pitchFamily="34" charset="0"/>
                <a:cs typeface="Times New Roman" panose="02020603050405020304" pitchFamily="18" charset="0"/>
              </a:rPr>
              <a:t>synliggöra värderingar och skillnader i synen på våld. </a:t>
            </a:r>
          </a:p>
          <a:p>
            <a:pPr marL="342900" lvl="0" indent="-342900">
              <a:lnSpc>
                <a:spcPct val="107000"/>
              </a:lnSpc>
              <a:spcAft>
                <a:spcPts val="800"/>
              </a:spcAft>
              <a:buFont typeface="Arial" panose="020B0604020202020204" pitchFamily="34" charset="0"/>
              <a:buChar char="•"/>
              <a:tabLst>
                <a:tab pos="457200" algn="l"/>
              </a:tabLst>
            </a:pPr>
            <a:r>
              <a:rPr lang="sv-SE" sz="1100" dirty="0">
                <a:effectLst/>
                <a:latin typeface="Calibri" panose="020F0502020204030204" pitchFamily="34" charset="0"/>
                <a:ea typeface="Calibri" panose="020F0502020204030204" pitchFamily="34" charset="0"/>
                <a:cs typeface="Times New Roman" panose="02020603050405020304" pitchFamily="18" charset="0"/>
              </a:rPr>
              <a:t>hur synen på våld kan få betydelse för det praktiska arbetet</a:t>
            </a:r>
          </a:p>
          <a:p>
            <a:pPr>
              <a:lnSpc>
                <a:spcPct val="107000"/>
              </a:lnSpc>
              <a:spcAft>
                <a:spcPts val="800"/>
              </a:spcAft>
            </a:pPr>
            <a:r>
              <a:rPr lang="sv-SE" sz="11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100" dirty="0"/>
              <a:t>Ett mål med utbildningen skulle kunna vara att arbetsgruppen formulerar en gemensam grund av vad våld är. </a:t>
            </a:r>
          </a:p>
          <a:p>
            <a:r>
              <a:rPr lang="sv-SE" sz="1100" dirty="0"/>
              <a:t>Vad gör vi om alla inte delar samma bild på vad våld är?</a:t>
            </a:r>
          </a:p>
          <a:p>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p>
            <a:r>
              <a:rPr lang="sv-SE" sz="1100" dirty="0">
                <a:effectLst/>
                <a:latin typeface="Calibri" panose="020F0502020204030204" pitchFamily="34" charset="0"/>
                <a:ea typeface="Calibri" panose="020F0502020204030204" pitchFamily="34" charset="0"/>
                <a:cs typeface="Times New Roman" panose="02020603050405020304" pitchFamily="18" charset="0"/>
              </a:rPr>
              <a:t>Ett alternativ att diskutera detta i slutet av tillfället då gruppen har fått en tydligare bild av vad våld är och vilka våldsformer som finns.</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2939435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solidFill>
                  <a:srgbClr val="080D28"/>
                </a:solidFill>
                <a:effectLst/>
                <a:latin typeface="Georgia" panose="02040502050405020303" pitchFamily="18" charset="0"/>
              </a:rPr>
              <a:t>Våld är ett mångtydigt begrepp som kan definieras på olika sätt. Barnafrid utgår från FN: barnrättskommittés 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11</a:t>
            </a:fld>
            <a:endParaRPr lang="sv-SE" dirty="0"/>
          </a:p>
        </p:txBody>
      </p:sp>
    </p:spTree>
    <p:extLst>
      <p:ext uri="{BB962C8B-B14F-4D97-AF65-F5344CB8AC3E}">
        <p14:creationId xmlns:p14="http://schemas.microsoft.com/office/powerpoint/2010/main" val="2566737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endParaRPr lang="sv-SE" dirty="0"/>
          </a:p>
          <a:p>
            <a:r>
              <a:rPr lang="sv-SE" dirty="0"/>
              <a:t>Den här bilden visar på olika typer våld som ett barn eller ungdom kan råka ut för. </a:t>
            </a:r>
          </a:p>
          <a:p>
            <a:endParaRPr lang="sv-SE" dirty="0"/>
          </a:p>
          <a:p>
            <a:r>
              <a:rPr lang="sv-SE" dirty="0"/>
              <a:t>Här kan det vara viktigt att förtydliga att barnmisshandel är vuxnas våld mot barn och unga.</a:t>
            </a:r>
            <a:r>
              <a:rPr lang="sv-SE" b="1" dirty="0"/>
              <a:t> </a:t>
            </a:r>
            <a:r>
              <a:rPr lang="sv-SE" dirty="0"/>
              <a:t>När det handlar om andra former av våld, som exempelvis våld av jämnåriga används istället våld mot barn.</a:t>
            </a:r>
          </a:p>
          <a:p>
            <a:r>
              <a:rPr lang="sv-SE" dirty="0"/>
              <a:t>I den här utbildningen används, när det gäller vuxnas våld mot barn och unga, barnmisshandel och våld mot barn som synonymer.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12</a:t>
            </a:fld>
            <a:endParaRPr lang="sv-SE" dirty="0"/>
          </a:p>
        </p:txBody>
      </p:sp>
    </p:spTree>
    <p:extLst>
      <p:ext uri="{BB962C8B-B14F-4D97-AF65-F5344CB8AC3E}">
        <p14:creationId xmlns:p14="http://schemas.microsoft.com/office/powerpoint/2010/main" val="4260286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13</a:t>
            </a:fld>
            <a:endParaRPr lang="sv-SE" dirty="0"/>
          </a:p>
        </p:txBody>
      </p:sp>
    </p:spTree>
    <p:extLst>
      <p:ext uri="{BB962C8B-B14F-4D97-AF65-F5344CB8AC3E}">
        <p14:creationId xmlns:p14="http://schemas.microsoft.com/office/powerpoint/2010/main" val="3514514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Basprogrammet våld mot barn och unga, kapitel 1.3 och 2.1</a:t>
            </a:r>
          </a:p>
          <a:p>
            <a:endParaRPr lang="sv-SE" dirty="0"/>
          </a:p>
          <a:p>
            <a:r>
              <a:rPr lang="sv-SE" dirty="0"/>
              <a:t>Bild 15-17 handlar om lagstiftning och hur mycket du vill lyfta och diskutera detta beror på gruppens intresse och hur mycket tid som finns.</a:t>
            </a:r>
          </a:p>
          <a:p>
            <a:r>
              <a:rPr lang="sv-SE" dirty="0"/>
              <a:t>Viktigast är att det blir tydligt att en handling som den här utbildningen utifrån FN.: barnrättskommitté definierar som våld inte nödvändigtvis behöver vara ett brott men kan ändå behöva skydd och stöd från samhället,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14</a:t>
            </a:fld>
            <a:endParaRPr lang="sv-SE" dirty="0"/>
          </a:p>
        </p:txBody>
      </p:sp>
    </p:spTree>
    <p:extLst>
      <p:ext uri="{BB962C8B-B14F-4D97-AF65-F5344CB8AC3E}">
        <p14:creationId xmlns:p14="http://schemas.microsoft.com/office/powerpoint/2010/main" val="81708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kapitel1 .3</a:t>
            </a:r>
          </a:p>
          <a:p>
            <a:pPr marL="0" indent="0">
              <a:buNone/>
            </a:pPr>
            <a:r>
              <a:rPr lang="sv-SE" dirty="0"/>
              <a:t>Se nästa bild för exempel på handlingar som utifrån Brottsbalken är brott mot barn och unga. </a:t>
            </a:r>
          </a:p>
          <a:p>
            <a:pPr marL="0" indent="0">
              <a:buNone/>
            </a:pPr>
            <a:endParaRPr lang="sv-SE" dirty="0"/>
          </a:p>
          <a:p>
            <a:pPr marL="0" indent="0">
              <a:buNone/>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Barnkonventionen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kan det vara bra att ta upp barnkonventionen och att särskilt artikel 19, 24, 34, 35, 36 och 37 berör våld och utsatthet.</a:t>
            </a:r>
          </a:p>
          <a:p>
            <a:pPr marL="0" indent="0">
              <a:buNone/>
            </a:pPr>
            <a:endParaRPr lang="sv-SE" dirty="0"/>
          </a:p>
          <a:p>
            <a:pPr marL="0" indent="0">
              <a:buNone/>
            </a:pPr>
            <a:r>
              <a:rPr lang="sv-SE" b="1" dirty="0"/>
              <a:t>Föräldrabalken (1949:381</a:t>
            </a:r>
            <a:r>
              <a:rPr lang="sv-SE" dirty="0"/>
              <a:t>) </a:t>
            </a:r>
          </a:p>
          <a:p>
            <a:pPr marL="0" indent="0">
              <a:buNone/>
            </a:pPr>
            <a:r>
              <a:rPr lang="sv-SE" dirty="0"/>
              <a:t>Barn har rätt till omvårdnad, trygghet och en god fostran. Barn skall behandlas med aktning för sin person och egenart och får inte utsättas för kroppslig bestraffning eller annan kränkande behandling. </a:t>
            </a:r>
            <a:r>
              <a:rPr lang="sv-SE" i="1" dirty="0"/>
              <a:t>Lag (1983:47) (</a:t>
            </a:r>
            <a:r>
              <a:rPr lang="sv-SE" b="0" dirty="0"/>
              <a:t>6 kap. 1 §).</a:t>
            </a:r>
          </a:p>
          <a:p>
            <a:pPr marL="0" indent="0">
              <a:buNone/>
            </a:pPr>
            <a:r>
              <a:rPr lang="sv-SE" b="0" dirty="0"/>
              <a:t>Värt att notera är att </a:t>
            </a:r>
            <a:r>
              <a:rPr lang="sv-SE" b="0" i="1" dirty="0"/>
              <a:t>föräldrabalken</a:t>
            </a:r>
            <a:r>
              <a:rPr lang="sv-SE" b="0" dirty="0"/>
              <a:t> innehåller inga egna straffbestämmelser (påföljder som böter eller fängelse) </a:t>
            </a:r>
            <a:r>
              <a:rPr lang="sv-SE" dirty="0"/>
              <a:t>för den som bryter mot paragrafen 6 kap. 1 §) Paragrafen </a:t>
            </a:r>
            <a:r>
              <a:rPr lang="sv-SE" sz="1200" b="0" i="0" kern="1200" dirty="0">
                <a:solidFill>
                  <a:schemeClr val="tx1"/>
                </a:solidFill>
                <a:effectLst/>
                <a:latin typeface="Georgia" panose="02040502050405020303" pitchFamily="18" charset="0"/>
                <a:ea typeface="+mn-ea"/>
                <a:cs typeface="+mn-cs"/>
              </a:rPr>
              <a:t>kallas ibland för antiagalagen som vid sin tillkomst 1979 syftade till att vara normgivande och förändra attityder i samhället kring aga som uppfostringsmetod. </a:t>
            </a:r>
          </a:p>
          <a:p>
            <a:pPr marL="0" indent="0">
              <a:buNone/>
            </a:pPr>
            <a:endParaRPr lang="sv-SE" b="1" dirty="0"/>
          </a:p>
          <a:p>
            <a:pPr marL="0" indent="0">
              <a:buNone/>
            </a:pPr>
            <a:r>
              <a:rPr lang="sv-SE" b="1" dirty="0"/>
              <a:t>Brottsbalken (1962:700)</a:t>
            </a:r>
          </a:p>
          <a:p>
            <a:pPr marL="0" indent="0">
              <a:buNone/>
            </a:pPr>
            <a:r>
              <a:rPr lang="sv-SE" dirty="0"/>
              <a:t>Om ett barn utsätts för våld träder brottsbalkens straffbestämmelser in.</a:t>
            </a:r>
          </a:p>
          <a:p>
            <a:pPr marL="0" indent="0">
              <a:buNone/>
            </a:pPr>
            <a:r>
              <a:rPr lang="sv-SE" dirty="0"/>
              <a:t>I brottsbalken definieras brott utifrån olika typer av våld; fysiskt, psykiskt, sexuellt och försummelse (vanvård) som i Brottsbalken uttrycks som av oaktsamhet innebär vållande till kroppsskada eller framkallande av fara för annan (3 kap. 8 och 9§). Det finns ett antal brott där särskilda hänsyn tas till att personen är ett barn, exempels på detta är vid sexualbrott Kap 6 1§)</a:t>
            </a:r>
          </a:p>
          <a:p>
            <a:pPr marL="0" indent="0">
              <a:buNone/>
            </a:pPr>
            <a:endParaRPr lang="sv-SE" i="1" dirty="0"/>
          </a:p>
          <a:p>
            <a:pPr marL="0" indent="0">
              <a:buNone/>
            </a:pPr>
            <a:r>
              <a:rPr lang="sv-SE" i="1" dirty="0"/>
              <a:t>Vissa brott gäller enbart barn:</a:t>
            </a:r>
          </a:p>
          <a:p>
            <a:pPr marL="0" indent="0">
              <a:buNone/>
            </a:pPr>
            <a:r>
              <a:rPr lang="sv-SE" dirty="0"/>
              <a:t>Barnfridsbrottet är exempel på detta. </a:t>
            </a:r>
            <a:r>
              <a:rPr lang="sv-SE" sz="1200" b="0" i="0" dirty="0">
                <a:solidFill>
                  <a:srgbClr val="080D28"/>
                </a:solidFill>
                <a:effectLst/>
                <a:latin typeface="Georgia" panose="02040502050405020303" pitchFamily="18" charset="0"/>
              </a:rPr>
              <a:t>Den 1 juli 2021 infördes barnfridsbrottet i brottsbalken ((kap 4 §3) . Det innebär att det blir straffbart att utsätta ett barn för att bevittna vissa brottsliga gärningar, såsom vålds- och sexualbrott i nära relationer. Ett annat exempel är vid sexualbrott och barnet är under 15 år kap 6 6§).</a:t>
            </a:r>
          </a:p>
          <a:p>
            <a:pPr marL="0" indent="0">
              <a:buNone/>
            </a:pPr>
            <a:endParaRPr lang="sv-SE" sz="1200" b="0" i="0" dirty="0">
              <a:solidFill>
                <a:srgbClr val="080D28"/>
              </a:solidFill>
              <a:effectLst/>
              <a:latin typeface="Georgia" panose="02040502050405020303" pitchFamily="18" charset="0"/>
            </a:endParaRPr>
          </a:p>
          <a:p>
            <a:pPr marL="0" indent="0">
              <a:buNone/>
            </a:pPr>
            <a:r>
              <a:rPr lang="sv-SE" sz="1200" b="0" i="0" dirty="0">
                <a:solidFill>
                  <a:srgbClr val="080D28"/>
                </a:solidFill>
                <a:effectLst/>
                <a:latin typeface="Georgia" panose="02040502050405020303" pitchFamily="18" charset="0"/>
              </a:rPr>
              <a:t>Du kan läsa mer om olika typer av lagstiftning på gruppspårets ingångssida i avsnittet om lagstiftning.</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2481050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1.3.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kan det vara bra att ta upp Barnkonventionen och att särskilt artikel 19, 24, 34, 35, 36 och 37  berör våld och utsatthet.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den vida definition av våld som Barnafrid utgår ifrån är vissa handlingar inte brottsliga, men som ändå utgör en risk för barns hälsa och utveckling.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2827951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106895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endParaRPr lang="sv-SE" dirty="0"/>
          </a:p>
          <a:p>
            <a:r>
              <a:rPr lang="sv-SE" dirty="0"/>
              <a:t>Det kan vara bra att diskutera och problematisera utbildningens upplägg att utgå från våldsformer. </a:t>
            </a:r>
          </a:p>
          <a:p>
            <a:r>
              <a:rPr lang="sv-SE" dirty="0"/>
              <a:t>En fördel som kan lyftas är att det kan vara lättare att kunna identifiera våld utifrån vilka tecken, signaler och symptom som finns för en specifik våldsform.</a:t>
            </a:r>
          </a:p>
          <a:p>
            <a:r>
              <a:rPr lang="sv-SE" dirty="0"/>
              <a:t>Nackdelen är att barnets utsatthet blir underordnat de olika våldsformerna och helhetsperspektivet på våld och barnets behov kan gå förlorat. Ett annat problem är att vissa tecken och signaler kan vara samma vid olika typer av utsatthet. Det finns också en fara i att ett barns utsatthet inte uppmärksammas om handlingen/situationen inte ryms inom de vanligaste våldsformerna</a:t>
            </a:r>
          </a:p>
          <a:p>
            <a:r>
              <a:rPr lang="sv-SE" dirty="0"/>
              <a:t>Det är därför viktig kunskap att både känna till våldsformerna i sig men också förstå och sätta in dem i ett sammanhang. </a:t>
            </a:r>
          </a:p>
          <a:p>
            <a:r>
              <a:rPr lang="sv-SE" dirty="0"/>
              <a:t>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18</a:t>
            </a:fld>
            <a:endParaRPr lang="sv-SE" dirty="0"/>
          </a:p>
        </p:txBody>
      </p:sp>
    </p:spTree>
    <p:extLst>
      <p:ext uri="{BB962C8B-B14F-4D97-AF65-F5344CB8AC3E}">
        <p14:creationId xmlns:p14="http://schemas.microsoft.com/office/powerpoint/2010/main" val="1139021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 Vad är våld och hur kan det uttryckas</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19</a:t>
            </a:fld>
            <a:endParaRPr lang="sv-SE" dirty="0"/>
          </a:p>
        </p:txBody>
      </p:sp>
    </p:spTree>
    <p:extLst>
      <p:ext uri="{BB962C8B-B14F-4D97-AF65-F5344CB8AC3E}">
        <p14:creationId xmlns:p14="http://schemas.microsoft.com/office/powerpoint/2010/main" val="1506272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1 juli 2026 infördes en ny brottsrubricering i Brottsbalken, psykiskt våld. Införandet har föregåtts av en lång debatt. Du kan läsa mer genom länken i PP-bilden.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20</a:t>
            </a:fld>
            <a:endParaRPr lang="sv-SE" dirty="0"/>
          </a:p>
        </p:txBody>
      </p:sp>
    </p:spTree>
    <p:extLst>
      <p:ext uri="{BB962C8B-B14F-4D97-AF65-F5344CB8AC3E}">
        <p14:creationId xmlns:p14="http://schemas.microsoft.com/office/powerpoint/2010/main" val="2251200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21</a:t>
            </a:fld>
            <a:endParaRPr lang="sv-SE" dirty="0"/>
          </a:p>
        </p:txBody>
      </p:sp>
    </p:spTree>
    <p:extLst>
      <p:ext uri="{BB962C8B-B14F-4D97-AF65-F5344CB8AC3E}">
        <p14:creationId xmlns:p14="http://schemas.microsoft.com/office/powerpoint/2010/main" val="1685866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5.1</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omfattningen av våld 12 % diskuteras här så kan det vara att knyta an till bilden där problematiken med att veta hur många barn och unga som är utsatta för våld diskuteras. Se även kapitel 3 i basprogrammet.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Omfattningen av våld som presenteras på den här bilden och kommande är från undersökningen </a:t>
            </a:r>
            <a:r>
              <a:rPr lang="sv-SE" i="1" dirty="0"/>
              <a:t>Våld mot barn – en nationell kartläggning</a:t>
            </a:r>
            <a:r>
              <a:rPr lang="sv-SE" dirty="0"/>
              <a:t> från 2022. Du hittar referensen i referenslistan och på bilden om ”Hur många elever kan vara utsatt för våld” som finns längre i PP-materialet.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u="sng" dirty="0"/>
              <a:t>Ur Våld mot barn 2022 – en nationell kartläggning, Se s. 30..</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15,0 procent av eleverna rapporterade att de utsatts för psykiskt våld av en vuxen.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12,0 procent rapporterade att de utsatts av en förälder.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 vanligaste formerna av psykiskt våld var hot om fysiskt våld och systematiska.</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22</a:t>
            </a:fld>
            <a:endParaRPr lang="sv-SE" dirty="0"/>
          </a:p>
        </p:txBody>
      </p:sp>
    </p:spTree>
    <p:extLst>
      <p:ext uri="{BB962C8B-B14F-4D97-AF65-F5344CB8AC3E}">
        <p14:creationId xmlns:p14="http://schemas.microsoft.com/office/powerpoint/2010/main" val="3269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7.1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kan vara viktigt att även känna till vad våld i nära relationer är och hur det kan komma till uttryck. I bilden finns länk till mer material om våld  i nära relationer.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solidFill>
                  <a:srgbClr val="080D28"/>
                </a:solidFill>
                <a:effectLst/>
                <a:latin typeface="Georgia" panose="02040502050405020303" pitchFamily="18" charset="0"/>
              </a:rPr>
              <a:t>Det är viktigt att uppmärksamma att begrepp som </a:t>
            </a:r>
            <a:r>
              <a:rPr lang="sv-SE" b="0" i="1" dirty="0">
                <a:solidFill>
                  <a:srgbClr val="080D28"/>
                </a:solidFill>
                <a:effectLst/>
                <a:latin typeface="Georgia" panose="02040502050405020303" pitchFamily="18" charset="0"/>
              </a:rPr>
              <a:t>bevittna</a:t>
            </a:r>
            <a:r>
              <a:rPr lang="sv-SE" b="0" i="0" dirty="0">
                <a:solidFill>
                  <a:srgbClr val="080D28"/>
                </a:solidFill>
                <a:effectLst/>
                <a:latin typeface="Georgia" panose="02040502050405020303" pitchFamily="18" charset="0"/>
              </a:rPr>
              <a:t> </a:t>
            </a:r>
            <a:r>
              <a:rPr lang="sv-SE" b="0" i="1" dirty="0">
                <a:solidFill>
                  <a:srgbClr val="080D28"/>
                </a:solidFill>
                <a:effectLst/>
                <a:latin typeface="Georgia" panose="02040502050405020303" pitchFamily="18" charset="0"/>
              </a:rPr>
              <a:t>våld</a:t>
            </a:r>
            <a:r>
              <a:rPr lang="sv-SE" b="0" i="0" dirty="0">
                <a:solidFill>
                  <a:srgbClr val="080D28"/>
                </a:solidFill>
                <a:effectLst/>
                <a:latin typeface="Georgia" panose="02040502050405020303" pitchFamily="18" charset="0"/>
              </a:rPr>
              <a:t> kan leda till att barnet  ses som ett offer eller en passiv åskådare som enbart observerar våldet. Om vi i stället beskriver barnets </a:t>
            </a:r>
            <a:r>
              <a:rPr lang="sv-SE" b="0" i="1" dirty="0">
                <a:solidFill>
                  <a:srgbClr val="080D28"/>
                </a:solidFill>
                <a:effectLst/>
                <a:latin typeface="Georgia" panose="02040502050405020303" pitchFamily="18" charset="0"/>
              </a:rPr>
              <a:t>upplevelse</a:t>
            </a:r>
            <a:r>
              <a:rPr lang="sv-SE" b="0" i="0" dirty="0">
                <a:solidFill>
                  <a:srgbClr val="080D28"/>
                </a:solidFill>
                <a:effectLst/>
                <a:latin typeface="Georgia" panose="02040502050405020303" pitchFamily="18" charset="0"/>
              </a:rPr>
              <a:t> eller </a:t>
            </a:r>
            <a:r>
              <a:rPr lang="sv-SE" b="0" i="1" dirty="0">
                <a:solidFill>
                  <a:srgbClr val="080D28"/>
                </a:solidFill>
                <a:effectLst/>
                <a:latin typeface="Georgia" panose="02040502050405020303" pitchFamily="18" charset="0"/>
              </a:rPr>
              <a:t>erfarenhet </a:t>
            </a:r>
            <a:r>
              <a:rPr lang="sv-SE" b="0" i="0" dirty="0">
                <a:solidFill>
                  <a:srgbClr val="080D28"/>
                </a:solidFill>
                <a:effectLst/>
                <a:latin typeface="Georgia" panose="02040502050405020303" pitchFamily="18" charset="0"/>
              </a:rPr>
              <a:t>av våld inom familjen så väljer vi ett perspektiv där barnet tilldelas ett aktörskap. I basprogrammet används bevittna våld eftersom det är det begrepp som används i lagstiftning och av myndigheter.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solidFill>
                  <a:srgbClr val="080D28"/>
                </a:solidFill>
                <a:effectLst/>
                <a:latin typeface="Georgia" panose="02040502050405020303" pitchFamily="18" charset="0"/>
              </a:rPr>
              <a:t>På nästa bild sammanfattas detta om du vill att gruppen ska ta del och diskutera detta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omfattningen av våld diskuteras här så kan det vara att knyta an till bild 21 där problematiken med att veta hur många barn som är utsatta för våld diskuteras. Se även kapitel 3 i basprogrammet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r>
              <a:rPr lang="sv-SE" u="sng" dirty="0"/>
              <a:t>Ur Våld mot barn 2022 – en nationell kartläggning, Se s. 32.</a:t>
            </a:r>
          </a:p>
          <a:p>
            <a:r>
              <a:rPr lang="sv-SE" dirty="0"/>
              <a:t>Tio procent av eleverna rapporterade att de upplevt våld mellan vuxna i familjen. Fler hade upplevt pappans våld mot mamma än mammans våld mot pappa; 8,2 procent jämfört med 4,2 procent.</a:t>
            </a:r>
          </a:p>
          <a:p>
            <a:r>
              <a:rPr lang="sv-SE" dirty="0"/>
              <a:t> </a:t>
            </a:r>
          </a:p>
          <a:p>
            <a:r>
              <a:rPr lang="sv-SE" dirty="0"/>
              <a:t>Näst intill sex procent hade upplevt att en förälder använt fysiskt våld mot en annan förälder. </a:t>
            </a:r>
          </a:p>
          <a:p>
            <a:endParaRPr lang="sv-SE" dirty="0"/>
          </a:p>
          <a:p>
            <a:r>
              <a:rPr lang="sv-SE" dirty="0"/>
              <a:t>Totalt 2,4 procent hade upplevt upprepat fysiskt våld. </a:t>
            </a:r>
          </a:p>
          <a:p>
            <a:endParaRPr lang="sv-SE" dirty="0"/>
          </a:p>
          <a:p>
            <a:r>
              <a:rPr lang="sv-SE" dirty="0"/>
              <a:t>Flickor rapporterade att de upplevt våld mellan vuxna i hemmet i betydligt större utsträckning än pojkar, 13,7 procent jämfört med 5,7 procent.</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23</a:t>
            </a:fld>
            <a:endParaRPr lang="sv-SE" dirty="0"/>
          </a:p>
        </p:txBody>
      </p:sp>
    </p:spTree>
    <p:extLst>
      <p:ext uri="{BB962C8B-B14F-4D97-AF65-F5344CB8AC3E}">
        <p14:creationId xmlns:p14="http://schemas.microsoft.com/office/powerpoint/2010/main" val="173407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 det gäller våld i ungas nära relation kan det vara aktuellt för skolpersonal som undervisar elever i årskurs 5 eller 6. Här finns ett särskilt fördjupningstema som specifikt har fokus på våld i nära relation bland unga.</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24</a:t>
            </a:fld>
            <a:endParaRPr lang="sv-SE" dirty="0"/>
          </a:p>
        </p:txBody>
      </p:sp>
    </p:spTree>
    <p:extLst>
      <p:ext uri="{BB962C8B-B14F-4D97-AF65-F5344CB8AC3E}">
        <p14:creationId xmlns:p14="http://schemas.microsoft.com/office/powerpoint/2010/main" val="1769390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5.2</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omfattningen av våld diskuteras här så kan det vara att knyta an till bilden där problematiken med att veta hur många barn som är utsatta för våld diskuteras. Se även kapitel 3 i basprogrammet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r>
              <a:rPr lang="sv-SE" u="sng" dirty="0"/>
              <a:t>Ur Våld mot barn 2022 – en nationell kartläggning, Se s. 32.</a:t>
            </a:r>
          </a:p>
          <a:p>
            <a:r>
              <a:rPr lang="sv-SE" dirty="0"/>
              <a:t>11,9 procent av eleverna rapporterade att de blivit försummade under sin uppväxt. </a:t>
            </a:r>
          </a:p>
          <a:p>
            <a:r>
              <a:rPr lang="sv-SE" dirty="0"/>
              <a:t>9,2 procent av eleverna rapporterade fysisk försummelse och 6,1 procent emotionell försummelse. </a:t>
            </a:r>
          </a:p>
          <a:p>
            <a:r>
              <a:rPr lang="sv-SE" dirty="0"/>
              <a:t>Nästan nio procent av eleverna upplevde att minst en förälder, oftast pappan, inte brydde sig om dem.</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25</a:t>
            </a:fld>
            <a:endParaRPr lang="sv-SE" dirty="0"/>
          </a:p>
        </p:txBody>
      </p:sp>
    </p:spTree>
    <p:extLst>
      <p:ext uri="{BB962C8B-B14F-4D97-AF65-F5344CB8AC3E}">
        <p14:creationId xmlns:p14="http://schemas.microsoft.com/office/powerpoint/2010/main" val="2125090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4.1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Se filmen ”Vad är fysiskt våld?” Om omfattningen av våld diskuteras här så kan det vara att knyta an till bild 21 där problematiken med att veta hur många barn som är utsatta för våld diskuteras. Se även kapitel 3 i basprogrammet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u="sng" dirty="0"/>
          </a:p>
          <a:p>
            <a:r>
              <a:rPr lang="sv-SE" u="sng" dirty="0"/>
              <a:t>Ur Våld mot barn 2022 – en nationell kartläggning. Se s. 27.</a:t>
            </a:r>
          </a:p>
          <a:p>
            <a:r>
              <a:rPr lang="sv-SE" dirty="0"/>
              <a:t>19,7 procent av eleverna rapporterade att de någon gång utsatts för fysiskt våld av en vuxen. </a:t>
            </a:r>
          </a:p>
          <a:p>
            <a:endParaRPr lang="sv-SE" dirty="0"/>
          </a:p>
          <a:p>
            <a:r>
              <a:rPr lang="sv-SE" dirty="0"/>
              <a:t>8,3 procent av samtliga elever rapporterade att de utsatts för mer allvarliga former av fysiskt våld och 5,6 procent hade utsatts för fysiskt våld av en vuxen vid upprepade tillfällen.</a:t>
            </a:r>
          </a:p>
          <a:p>
            <a:endParaRPr lang="sv-SE" dirty="0"/>
          </a:p>
          <a:p>
            <a:r>
              <a:rPr lang="sv-SE" dirty="0"/>
              <a:t>13,5 procent rapporterade att de utsatts av sina föräldrar inklusive styvföräldrar och familjehemsföräldrar.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26</a:t>
            </a:fld>
            <a:endParaRPr lang="sv-SE" dirty="0"/>
          </a:p>
        </p:txBody>
      </p:sp>
    </p:spTree>
    <p:extLst>
      <p:ext uri="{BB962C8B-B14F-4D97-AF65-F5344CB8AC3E}">
        <p14:creationId xmlns:p14="http://schemas.microsoft.com/office/powerpoint/2010/main" val="3694577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27</a:t>
            </a:fld>
            <a:endParaRPr lang="sv-SE" dirty="0"/>
          </a:p>
        </p:txBody>
      </p:sp>
    </p:spTree>
    <p:extLst>
      <p:ext uri="{BB962C8B-B14F-4D97-AF65-F5344CB8AC3E}">
        <p14:creationId xmlns:p14="http://schemas.microsoft.com/office/powerpoint/2010/main" val="1799241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Se filmen ”Vad är sexuellt våld och övergrepp?”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6.1</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omfattningen av våld diskuteras här så kan det vara att knyta an till bild 21 där problematiken med att veta hur många barn som är utsatta för våld diskuteras. Se även kapitel 3 i basprogrammet</a:t>
            </a:r>
          </a:p>
          <a:p>
            <a:endParaRPr lang="sv-SE"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u="sng" dirty="0"/>
              <a:t>Våld mot barn 2022 – en nationell kartläggning. Se s. 36. </a:t>
            </a:r>
          </a:p>
          <a:p>
            <a:endParaRPr lang="sv-SE" dirty="0"/>
          </a:p>
          <a:p>
            <a:r>
              <a:rPr lang="sv-SE" dirty="0"/>
              <a:t>Av eleverna rapporterade 28,6 procent; 43,2 procent flickor, 12,5 procent pojkar och 45,9 procent icke-binära, att de blivit utsatta för sexuella övergrepp vid något eller flera tillfällen.</a:t>
            </a:r>
          </a:p>
          <a:p>
            <a:r>
              <a:rPr lang="sv-SE" dirty="0"/>
              <a:t> Majoriteten av övergreppen skedde för första gången i tonåren av en bekant, eller okänd, jämnårig. Av samtliga elever uppgav 13,3 procent att de utsatts av en vuxen person, oftast okänd.</a:t>
            </a:r>
          </a:p>
          <a:p>
            <a:r>
              <a:rPr lang="sv-SE" dirty="0"/>
              <a:t> </a:t>
            </a:r>
          </a:p>
          <a:p>
            <a:r>
              <a:rPr lang="sv-SE" dirty="0"/>
              <a:t>Av samtliga elever uppgav 0,8 procent en förälder eller styvförälder som förövare.</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28</a:t>
            </a:fld>
            <a:endParaRPr lang="sv-SE" dirty="0"/>
          </a:p>
        </p:txBody>
      </p:sp>
    </p:spTree>
    <p:extLst>
      <p:ext uri="{BB962C8B-B14F-4D97-AF65-F5344CB8AC3E}">
        <p14:creationId xmlns:p14="http://schemas.microsoft.com/office/powerpoint/2010/main" val="3987817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fördjupnings temat om digitalt våld kan du läsa mer om den här våldsformen men det kan vara bra att även kort lyfta det i det här sammanhanget.</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30</a:t>
            </a:fld>
            <a:endParaRPr lang="sv-SE" dirty="0"/>
          </a:p>
        </p:txBody>
      </p:sp>
    </p:spTree>
    <p:extLst>
      <p:ext uri="{BB962C8B-B14F-4D97-AF65-F5344CB8AC3E}">
        <p14:creationId xmlns:p14="http://schemas.microsoft.com/office/powerpoint/2010/main" val="4210691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8.1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fördjupningstemat hedersrelaterat våld och förtryck kan du läsa mer om hedersförtryck men det kan vara bra att även kort lyfta det i det här sammanhanget.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31</a:t>
            </a:fld>
            <a:endParaRPr lang="sv-SE" dirty="0"/>
          </a:p>
        </p:txBody>
      </p:sp>
    </p:spTree>
    <p:extLst>
      <p:ext uri="{BB962C8B-B14F-4D97-AF65-F5344CB8AC3E}">
        <p14:creationId xmlns:p14="http://schemas.microsoft.com/office/powerpoint/2010/main" val="2920124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här definitionen av ekonomiskt våld måste sättas i relation till familjens övriga ekonomi. Om det handlar om ekonomiskt våld så används trots att förutsättningarna finns , exempelvis barnbidraget, till annat än att tillgodose barnets behov.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32</a:t>
            </a:fld>
            <a:endParaRPr lang="sv-SE" dirty="0"/>
          </a:p>
        </p:txBody>
      </p:sp>
    </p:spTree>
    <p:extLst>
      <p:ext uri="{BB962C8B-B14F-4D97-AF65-F5344CB8AC3E}">
        <p14:creationId xmlns:p14="http://schemas.microsoft.com/office/powerpoint/2010/main" val="1331604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Hur mycket tid som du vill lägga på omfattningen (prevalens) av våld beror på gruppens intresse och tid.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kan vara bra att lyfta att mörkertalet är stort och at det ”bara” är fysiskt och sexuellt våld som finns i den offentliga statistiken.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33</a:t>
            </a:fld>
            <a:endParaRPr lang="sv-SE" dirty="0"/>
          </a:p>
        </p:txBody>
      </p:sp>
    </p:spTree>
    <p:extLst>
      <p:ext uri="{BB962C8B-B14F-4D97-AF65-F5344CB8AC3E}">
        <p14:creationId xmlns:p14="http://schemas.microsoft.com/office/powerpoint/2010/main" val="2438214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Utifrån den här bilden ser vi att anmälda brott mot yngre barn 0-6 är lägre än övriga åldersgrupper. Så förutom att vi saknar uppgifter från den här gruppen i studier som utgår från egna erfarenheter saknas de även i brottsstatistik.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34</a:t>
            </a:fld>
            <a:endParaRPr lang="sv-SE" dirty="0"/>
          </a:p>
        </p:txBody>
      </p:sp>
    </p:spTree>
    <p:extLst>
      <p:ext uri="{BB962C8B-B14F-4D97-AF65-F5344CB8AC3E}">
        <p14:creationId xmlns:p14="http://schemas.microsoft.com/office/powerpoint/2010/main" val="30422870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Utifrån vad som framkommer från tidigare bilder så saknas uppgifter från flera grupper av barn och unga. Det är problematiskt eftersom vi vet inte hur deras utsatthet ser ut.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35</a:t>
            </a:fld>
            <a:endParaRPr lang="sv-SE" dirty="0"/>
          </a:p>
        </p:txBody>
      </p:sp>
    </p:spTree>
    <p:extLst>
      <p:ext uri="{BB962C8B-B14F-4D97-AF65-F5344CB8AC3E}">
        <p14:creationId xmlns:p14="http://schemas.microsoft.com/office/powerpoint/2010/main" val="365024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3.6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är viktigt att lyfta upp att barn och unga ofta är utsatta för olika former av våld samtidigt och hur detta överlappar varandra.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här modellen från 2020 visar hur överlappningar av olika våldsformer ser ut. Se även nästa bild.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Uppgifterna kommer från en tidigare kartläggning av elevers utsatthet av våld och visar på lägre siffror än studien från 2022. Bilden tas med för den visar på ett illustrativt sätt hur olika våldsformer kan överlappa varandra.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Ytterligare ett skäl att ta med denna tidigare studie är att uppgifter om hur stor andel av unga som angav att de utsatts för våld är lägre än den senaste rapporten från kartläggningen 2022.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Skillnader mellan olika studier kan vara viktigt att både känna till och diskutera då studier om omfattning (prevalens) inte sällan kan visa på olika resultat.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u="sng" dirty="0"/>
              <a:t>Våld mot barn 2022 – en nationell kartläggning. Se s. 42.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senaste kartläggningen från 2022 har delvis ett annat fokus men visar på liknande resultat om överlappning och olika former av våld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Olika former av våld överlappar i stor utsträckning. Psykiskt våld av en vuxen och våld mellan vuxna i familjen överlappade med andra former av våld i störst utsträckning.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8,3 procent av samtliga elever uppgav att de var utsatta för 3–5 former av våld begått av vuxna.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15,7 procent uppgav att de var utsatta för 3–7 former av våld begått av vuxna och jämnåriga (när mobbning och våld i unga parrelationer också inkluderas).</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36</a:t>
            </a:fld>
            <a:endParaRPr lang="sv-SE" dirty="0"/>
          </a:p>
        </p:txBody>
      </p:sp>
    </p:spTree>
    <p:extLst>
      <p:ext uri="{BB962C8B-B14F-4D97-AF65-F5344CB8AC3E}">
        <p14:creationId xmlns:p14="http://schemas.microsoft.com/office/powerpoint/2010/main" val="1355172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3.6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Jernbro, C. &amp; Landberg, Å. (2020) </a:t>
            </a:r>
            <a:r>
              <a:rPr lang="sv-SE" dirty="0" err="1"/>
              <a:t>Multiusatta</a:t>
            </a:r>
            <a:r>
              <a:rPr lang="sv-SE" dirty="0"/>
              <a:t> barn.  Stockholm: Allmänna barnhuset.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Olika former av våld överlappar i stor utsträckning.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Psykiskt våld av en vuxen och våld mellan vuxna i familjen överlappade med andra former av våld i störst utsträckning. 80,6 8,3 procent av samtliga elever uppgav att de var utsatta för 3–5 former av våld begått av vuxna. 15,7 procent uppgav att de var utsatta för 3–7 former av våld begått av vuxna och jämnåriga (när mobbning och våld i unga parrelationer också inkluderas).</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37</a:t>
            </a:fld>
            <a:endParaRPr lang="sv-SE" dirty="0"/>
          </a:p>
        </p:txBody>
      </p:sp>
    </p:spTree>
    <p:extLst>
      <p:ext uri="{BB962C8B-B14F-4D97-AF65-F5344CB8AC3E}">
        <p14:creationId xmlns:p14="http://schemas.microsoft.com/office/powerpoint/2010/main" val="304163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utbildningen har fokus på när barn och unga far illa och där den/de som utsätter eleven för våld är en närstående. </a:t>
            </a:r>
          </a:p>
          <a:p>
            <a:r>
              <a:rPr lang="sv-SE" dirty="0"/>
              <a:t>Det är en begränsning för vi vet samtidigt att en stor del av det våld som ungdomar utsätts för utövas av jämnåriga.</a:t>
            </a:r>
          </a:p>
          <a:p>
            <a:r>
              <a:rPr lang="sv-SE" dirty="0"/>
              <a:t>Det kan vara bra att känna till och förhålla sig till hur barn och ungas hela livssituation kan se ut</a:t>
            </a:r>
          </a:p>
          <a:p>
            <a:endParaRPr lang="sv-SE" dirty="0"/>
          </a:p>
          <a:p>
            <a:r>
              <a:rPr lang="sv-SE" dirty="0"/>
              <a:t>På nästa bild finns därför uppgifter om mobbing och våld från jämnåriga.  </a:t>
            </a:r>
          </a:p>
          <a:p>
            <a:r>
              <a:rPr lang="sv-SE" dirty="0"/>
              <a:t>Om du anser att detta går utanför målet med utbildningen och innebär ett förlorat fokus så hoppar du bara över den här bilden.</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38</a:t>
            </a:fld>
            <a:endParaRPr lang="sv-SE" dirty="0"/>
          </a:p>
        </p:txBody>
      </p:sp>
    </p:spTree>
    <p:extLst>
      <p:ext uri="{BB962C8B-B14F-4D97-AF65-F5344CB8AC3E}">
        <p14:creationId xmlns:p14="http://schemas.microsoft.com/office/powerpoint/2010/main" val="34729658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3</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39</a:t>
            </a:fld>
            <a:endParaRPr lang="sv-SE" dirty="0"/>
          </a:p>
        </p:txBody>
      </p:sp>
    </p:spTree>
    <p:extLst>
      <p:ext uri="{BB962C8B-B14F-4D97-AF65-F5344CB8AC3E}">
        <p14:creationId xmlns:p14="http://schemas.microsoft.com/office/powerpoint/2010/main" val="1026953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2.4</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40</a:t>
            </a:fld>
            <a:endParaRPr lang="sv-SE" dirty="0"/>
          </a:p>
        </p:txBody>
      </p:sp>
    </p:spTree>
    <p:extLst>
      <p:ext uri="{BB962C8B-B14F-4D97-AF65-F5344CB8AC3E}">
        <p14:creationId xmlns:p14="http://schemas.microsoft.com/office/powerpoint/2010/main" val="11572971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kapitel2.4</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42</a:t>
            </a:fld>
            <a:endParaRPr lang="sv-SE" dirty="0"/>
          </a:p>
        </p:txBody>
      </p:sp>
    </p:spTree>
    <p:extLst>
      <p:ext uri="{BB962C8B-B14F-4D97-AF65-F5344CB8AC3E}">
        <p14:creationId xmlns:p14="http://schemas.microsoft.com/office/powerpoint/2010/main" val="4060658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Se anvisningarna för scenariot som ligger i tema 1 mappen. Filmen finns här och i mappen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43</a:t>
            </a:fld>
            <a:endParaRPr lang="sv-SE" dirty="0"/>
          </a:p>
        </p:txBody>
      </p:sp>
    </p:spTree>
    <p:extLst>
      <p:ext uri="{BB962C8B-B14F-4D97-AF65-F5344CB8AC3E}">
        <p14:creationId xmlns:p14="http://schemas.microsoft.com/office/powerpoint/2010/main" val="20400837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olika sätt att avsluta dagen.</a:t>
            </a:r>
          </a:p>
          <a:p>
            <a:r>
              <a:rPr lang="sv-SE" dirty="0"/>
              <a:t>Fundera på om det ska ske muntligt eller skriftligt, om du vill ha svar på någon särskilt fråga eller om det är deltagarna som själva styr vad de vill ta upp.</a:t>
            </a:r>
          </a:p>
          <a:p>
            <a:endParaRPr lang="sv-SE" dirty="0"/>
          </a:p>
          <a:p>
            <a:r>
              <a:rPr lang="sv-SE" dirty="0"/>
              <a:t>Ett förslag är att återkoppla till punkterna som kan ha lyfts tidigare:</a:t>
            </a:r>
          </a:p>
          <a:p>
            <a:endParaRPr lang="sv-SE" dirty="0"/>
          </a:p>
          <a:p>
            <a:pPr marL="342900" lvl="0" indent="-342900">
              <a:lnSpc>
                <a:spcPct val="107000"/>
              </a:lnSpc>
              <a:spcAft>
                <a:spcPts val="800"/>
              </a:spcAft>
              <a:buFont typeface="Arial" panose="020B0604020202020204" pitchFamily="34" charset="0"/>
              <a:buChar char="•"/>
              <a:tabLst>
                <a:tab pos="457200" algn="l"/>
              </a:tabLst>
            </a:pPr>
            <a:r>
              <a:rPr lang="sv-SE" sz="1200" dirty="0">
                <a:effectLst/>
                <a:latin typeface="Calibri" panose="020F0502020204030204" pitchFamily="34" charset="0"/>
                <a:ea typeface="Calibri" panose="020F0502020204030204" pitchFamily="34" charset="0"/>
                <a:cs typeface="Times New Roman" panose="02020603050405020304" pitchFamily="18" charset="0"/>
              </a:rPr>
              <a:t>Finns det olika värderingar och skillnader i synen på våld. </a:t>
            </a:r>
          </a:p>
          <a:p>
            <a:pPr marL="342900" lvl="0" indent="-342900">
              <a:lnSpc>
                <a:spcPct val="107000"/>
              </a:lnSpc>
              <a:spcAft>
                <a:spcPts val="800"/>
              </a:spcAft>
              <a:buFont typeface="Arial" panose="020B0604020202020204" pitchFamily="34" charset="0"/>
              <a:buChar char="•"/>
              <a:tabLst>
                <a:tab pos="457200" algn="l"/>
              </a:tabLst>
            </a:pPr>
            <a:r>
              <a:rPr lang="sv-SE" sz="1200" dirty="0">
                <a:effectLst/>
                <a:latin typeface="Calibri" panose="020F0502020204030204" pitchFamily="34" charset="0"/>
                <a:ea typeface="Calibri" panose="020F0502020204030204" pitchFamily="34" charset="0"/>
                <a:cs typeface="Times New Roman" panose="02020603050405020304" pitchFamily="18" charset="0"/>
              </a:rPr>
              <a:t>Är det viktigt att skolpersonalen delar samma syn på vad våld är och när elever far illa. </a:t>
            </a:r>
          </a:p>
          <a:p>
            <a:pPr marL="342900" lvl="0" indent="-342900">
              <a:lnSpc>
                <a:spcPct val="107000"/>
              </a:lnSpc>
              <a:spcAft>
                <a:spcPts val="800"/>
              </a:spcAft>
              <a:buFont typeface="Arial" panose="020B0604020202020204" pitchFamily="34" charset="0"/>
              <a:buChar char="•"/>
              <a:tabLst>
                <a:tab pos="457200" algn="l"/>
              </a:tabLst>
            </a:pPr>
            <a:r>
              <a:rPr lang="sv-SE" sz="1200" dirty="0">
                <a:effectLst/>
                <a:latin typeface="Calibri" panose="020F0502020204030204" pitchFamily="34" charset="0"/>
                <a:ea typeface="Calibri" panose="020F0502020204030204" pitchFamily="34" charset="0"/>
                <a:cs typeface="Times New Roman" panose="02020603050405020304" pitchFamily="18" charset="0"/>
              </a:rPr>
              <a:t>Ska vi sträva efter att få en gemensam syn på våld är?</a:t>
            </a:r>
          </a:p>
          <a:p>
            <a:pPr marL="342900" lvl="0" indent="-342900">
              <a:lnSpc>
                <a:spcPct val="107000"/>
              </a:lnSpc>
              <a:spcAft>
                <a:spcPts val="800"/>
              </a:spcAft>
              <a:buFont typeface="Arial" panose="020B0604020202020204" pitchFamily="34" charset="0"/>
              <a:buChar char="•"/>
              <a:tabLst>
                <a:tab pos="457200" algn="l"/>
              </a:tabLst>
            </a:pPr>
            <a:r>
              <a:rPr lang="sv-SE" sz="1200" dirty="0">
                <a:effectLst/>
                <a:latin typeface="Calibri" panose="020F0502020204030204" pitchFamily="34" charset="0"/>
                <a:ea typeface="Calibri" panose="020F0502020204030204" pitchFamily="34" charset="0"/>
                <a:cs typeface="Times New Roman" panose="02020603050405020304" pitchFamily="18" charset="0"/>
              </a:rPr>
              <a:t>Hur kan kunskapen från det här tillfället få betydelse för det praktiska arbetet på skolan</a:t>
            </a:r>
          </a:p>
          <a:p>
            <a:endParaRPr lang="sv-SE" dirty="0"/>
          </a:p>
          <a:p>
            <a:r>
              <a:rPr lang="sv-SE" dirty="0"/>
              <a:t>Här kan det vara bra att lyfta frågan till gruppen om vad de ser som gränser för vad som är våld eller inte. </a:t>
            </a:r>
          </a:p>
          <a:p>
            <a:endParaRPr lang="sv-SE" dirty="0"/>
          </a:p>
          <a:p>
            <a:r>
              <a:rPr lang="sv-SE" dirty="0"/>
              <a:t>Utvärdering av dagen</a:t>
            </a:r>
          </a:p>
          <a:p>
            <a:endParaRPr lang="sv-SE" dirty="0"/>
          </a:p>
          <a:p>
            <a:r>
              <a:rPr lang="sv-SE" dirty="0"/>
              <a:t>1. Ett bra sätt är att ställa frågan vad vi tar med oss från dagens utbildning. Det går att ytterligare precisera genom att be deltagarna formulera vad som varit bra och vad som kan utvecklas till nästa gång. </a:t>
            </a:r>
          </a:p>
          <a:p>
            <a:r>
              <a:rPr lang="sv-SE" dirty="0"/>
              <a:t>2. Det kan också vara bra att lyfta om det finns frågor och funderingar som väcktes under träffen och som inte blev besvarade. Dessa kan kanske tas upp vid nästa tillfälle.</a:t>
            </a:r>
          </a:p>
          <a:p>
            <a:endParaRPr lang="sv-SE" dirty="0"/>
          </a:p>
          <a:p>
            <a:r>
              <a:rPr lang="sv-SE" dirty="0"/>
              <a:t>Det är också viktigt att följa upp hur deltagarna mår och hur det känns att arbeta med de här frågorna. </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44</a:t>
            </a:fld>
            <a:endParaRPr lang="sv-SE" dirty="0"/>
          </a:p>
        </p:txBody>
      </p:sp>
    </p:spTree>
    <p:extLst>
      <p:ext uri="{BB962C8B-B14F-4D97-AF65-F5344CB8AC3E}">
        <p14:creationId xmlns:p14="http://schemas.microsoft.com/office/powerpoint/2010/main" val="3296306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10" name="Picture 9" descr="Logotype">
            <a:extLst>
              <a:ext uri="{FF2B5EF4-FFF2-40B4-BE49-F238E27FC236}">
                <a16:creationId xmlns:a16="http://schemas.microsoft.com/office/drawing/2014/main" id="{44593C68-7ABA-4D9B-BC13-C4AC7ACB96CD}"/>
              </a:ext>
            </a:extLst>
          </p:cNvPr>
          <p:cNvPicPr preferRelativeResize="0">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8" y="5612106"/>
            <a:ext cx="3375001" cy="1193349"/>
          </a:xfrm>
          <a:prstGeom prst="rect">
            <a:avLst/>
          </a:prstGeom>
        </p:spPr>
      </p:pic>
    </p:spTree>
    <p:extLst>
      <p:ext uri="{BB962C8B-B14F-4D97-AF65-F5344CB8AC3E}">
        <p14:creationId xmlns:p14="http://schemas.microsoft.com/office/powerpoint/2010/main" val="3221335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a:t>Click to edit Master subtitle style</a:t>
            </a:r>
            <a:endParaRPr lang="sv-SE" dirty="0"/>
          </a:p>
        </p:txBody>
      </p:sp>
      <p:pic>
        <p:nvPicPr>
          <p:cNvPr id="10" name="Picture 9" descr="Logotype">
            <a:extLst>
              <a:ext uri="{FF2B5EF4-FFF2-40B4-BE49-F238E27FC236}">
                <a16:creationId xmlns:a16="http://schemas.microsoft.com/office/drawing/2014/main" id="{AD5F49A3-8486-4AE6-8EA6-90C3CC568910}"/>
              </a:ext>
            </a:extLst>
          </p:cNvPr>
          <p:cNvPicPr preferRelativeResize="0">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8" y="5612106"/>
            <a:ext cx="3375001" cy="1193349"/>
          </a:xfrm>
          <a:prstGeom prst="rect">
            <a:avLst/>
          </a:prstGeom>
        </p:spPr>
      </p:pic>
    </p:spTree>
    <p:extLst>
      <p:ext uri="{BB962C8B-B14F-4D97-AF65-F5344CB8AC3E}">
        <p14:creationId xmlns:p14="http://schemas.microsoft.com/office/powerpoint/2010/main" val="3925494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CF6A1DFB-0456-1647-A9DA-AC5AC7141480}" type="datetime1">
              <a:rPr lang="sv-SE" smtClean="0"/>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descr="Logotype">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795546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p:txBody>
          <a:bodyPr/>
          <a:lstStyle/>
          <a:p>
            <a:fld id="{D61E71BB-7E11-974E-B331-A81C1B951ED1}"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399676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en-US"/>
              <a:t>Click to edit Master title style</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1C2139C5-6D95-7B42-B953-E447C2220618}"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371491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en-US"/>
              <a:t>Click to edit Master title style</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8152E9C4-8BB0-5848-80E3-106F27861D6E}"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829742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C119211D-D45C-1748-B9A3-D5D5122E1A17}"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52647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F92191C1-42F7-1D49-8884-3D151B5139A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839670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A736DE25-28B2-DD41-99A9-386491C2F972}"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434136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en-US"/>
              <a:t>Click icon to add picture</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055F61A1-D836-E14B-A8FA-9F21E2AA0307}"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458863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10154282-0178-9D46-95AA-14CA75AE5FE2}"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42891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074DE773-1B1A-9B47-80F7-6CA3F611AC48}"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22212727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tx1">
                    <a:tint val="75000"/>
                  </a:schemeClr>
                </a:solidFill>
                <a:latin typeface="+mj-lt"/>
              </a:defRPr>
            </a:lvl1pPr>
          </a:lstStyle>
          <a:p>
            <a:fld id="{1872FD05-3745-704F-82FF-A699CA250D1F}"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tint val="75000"/>
                  </a:schemeClr>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tint val="75000"/>
                  </a:schemeClr>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3948173387"/>
      </p:ext>
    </p:extLst>
  </p:cSld>
  <p:clrMap bg1="dk1" tx1="lt1" bg2="dk2" tx2="lt2" accent1="accent1" accent2="accent2" accent3="accent3" accent4="accent4" accent5="accent5" accent6="accent6" hlink="hlink" folHlink="folHlink"/>
  <p:sldLayoutIdLst>
    <p:sldLayoutId id="2147483855" r:id="rId1"/>
    <p:sldLayoutId id="2147483856" r:id="rId2"/>
    <p:sldLayoutId id="2147483857"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18/10/relationships/comments" Target="../comments/modernComment_100_9184F28A.xml"/><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6.jpg"/><Relationship Id="rId5" Type="http://schemas.openxmlformats.org/officeDocument/2006/relationships/hyperlink" Target="https://barnafrid.se/kunskapsportal/wp-content/uploads/2026/08/ovning-blankett-rangording-tema-1-grundskola.pdf" TargetMode="External"/><Relationship Id="rId4" Type="http://schemas.openxmlformats.org/officeDocument/2006/relationships/hyperlink" Target="https://barnafrid.se/kunskapsportal/wp-content/uploads/2026/08/instruktion-ovning-rangording-tema-1-grundskola.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barnafrid.se/kunskapsportal/wp-content/uploads/2025/08/faktablad-tema-1-250820.pdf"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hyperlink" Target="https://barnafrid.se/kunskapsportal/wp-content/uploads/2026/08/faktablad-tema-1-grundskola.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Layout" Target="../slideLayouts/slideLayout4.xml"/><Relationship Id="rId1" Type="http://schemas.openxmlformats.org/officeDocument/2006/relationships/video" Target="https://player.vimeo.com/video/415878623?h=b4198754a7&amp;amp;app_id=122963" TargetMode="Externa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liu.se/forskning/barnafrid/vald-mot-barn"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riksdagen.se/sv/dokument-och-lagar/dokument/svensk-forfattningssamling/brottsbalk-1962700_sfs-1962-700/#K1"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hyperlink" Target="https://unicef.se/barnkonventionen"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svg"/><Relationship Id="rId5" Type="http://schemas.openxmlformats.org/officeDocument/2006/relationships/hyperlink" Target="https://www.riksdagen.se/sv/dokument-och-lagar/dokument/svensk-forfattningssamling/brottsbalk-1962700_sfs-1962-700/" TargetMode="External"/><Relationship Id="rId4" Type="http://schemas.openxmlformats.org/officeDocument/2006/relationships/hyperlink" Target="https://www.riksdagen.se/sv/dokument-och-lagar/dokument/svensk-forfattningssamling/foraldrabalk-1949381_sfs-1949-38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bra.se/amnen/brott-mot-barn"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hyperlink" Target="https://liu.se/forskning/barnafrid/vald-mot-barn"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hyperlink" Target="https://liu.se/forskning/barnafrid/vart-arbete/en-sarskild-straffbestammelse-for-psykiskt-vald"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video" Target="https://player.vimeo.com/video/415878904?h=5005cd182a&amp;amp;app_id=122963" TargetMode="External"/><Relationship Id="rId5" Type="http://schemas.openxmlformats.org/officeDocument/2006/relationships/image" Target="../media/image12.jpe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www.socialstyrelsen.se/kunskapsstod-och-regler/omraden/vald-och-brott/vald-i-nara-relationer/"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video" Target="https://player.vimeo.com/video/415878843?h=3904eacd0d&amp;amp;app_id=122963" TargetMode="External"/><Relationship Id="rId5" Type="http://schemas.openxmlformats.org/officeDocument/2006/relationships/image" Target="../media/image15.jpeg"/><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Layout" Target="../slideLayouts/slideLayout4.xml"/><Relationship Id="rId1" Type="http://schemas.openxmlformats.org/officeDocument/2006/relationships/video" Target="https://player.vimeo.com/video/788270798?app_id=122963" TargetMode="Externa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bra.se/amnen/brott-mot-barn"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hyperlink" Target="https://allmannabarnhuset.se/vart-arbete/vald-overgrepp/nationell-kartlaggning-vald-mot-barn-2022/"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36.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s://allmannabarnhuset.se/product/multiutsatta-barn/" TargetMode="External"/><Relationship Id="rId4" Type="http://schemas.openxmlformats.org/officeDocument/2006/relationships/diagramLayout" Target="../diagrams/layout1.xml"/><Relationship Id="rId9" Type="http://schemas.openxmlformats.org/officeDocument/2006/relationships/image" Target="../media/image3.svg"/></Relationships>
</file>

<file path=ppt/slides/_rels/slide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s://bra.se/download/18.1537f1c6192bd251bfc10b9/1729842096238/2024_10_Skolundersokningen-om-brott-2023.pdf" TargetMode="External"/><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s://allmannabarnhuset.se/vart-arbete/vald-overgrepp/nationell-kartlaggning-vald-mot-barn-2022/"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EA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774540" y="1999591"/>
            <a:ext cx="6584203" cy="2858817"/>
          </a:xfrm>
        </p:spPr>
        <p:txBody>
          <a:bodyPr>
            <a:normAutofit fontScale="90000"/>
          </a:bodyPr>
          <a:lstStyle/>
          <a:p>
            <a:r>
              <a:rPr lang="sv-SE" dirty="0"/>
              <a:t>Tema 1. </a:t>
            </a:r>
            <a:br>
              <a:rPr lang="sv-SE" dirty="0"/>
            </a:br>
            <a:r>
              <a:rPr lang="sv-SE" dirty="0"/>
              <a:t>Skolans roll när barn och unga far illa</a:t>
            </a:r>
          </a:p>
        </p:txBody>
      </p:sp>
      <p:pic>
        <p:nvPicPr>
          <p:cNvPr id="6" name="Bild 5">
            <a:extLst>
              <a:ext uri="{FF2B5EF4-FFF2-40B4-BE49-F238E27FC236}">
                <a16:creationId xmlns:a16="http://schemas.microsoft.com/office/drawing/2014/main" id="{B2C0736A-CF2F-8CD1-24D8-E3EEB54D34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1400" y="5985904"/>
            <a:ext cx="2156047" cy="669681"/>
          </a:xfrm>
          <a:prstGeom prst="rect">
            <a:avLst/>
          </a:prstGeom>
        </p:spPr>
      </p:pic>
      <p:pic>
        <p:nvPicPr>
          <p:cNvPr id="3" name="Bildobjekt 2" descr="Person med otydliga ansiktsdrag och hår tecknad med tunna svarta linjer. Framför kroppen finns ett abstrakt akvarellfält i grönt, gult och rött. Illustration.">
            <a:extLst>
              <a:ext uri="{FF2B5EF4-FFF2-40B4-BE49-F238E27FC236}">
                <a16:creationId xmlns:a16="http://schemas.microsoft.com/office/drawing/2014/main" id="{B8E689D9-8A96-5204-5467-26DD74427B8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281773" y="1611096"/>
            <a:ext cx="3113081" cy="4320000"/>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0F20CE-2A2A-DC4E-3CF8-9EE3C65B2F94}"/>
              </a:ext>
            </a:extLst>
          </p:cNvPr>
          <p:cNvSpPr>
            <a:spLocks noGrp="1"/>
          </p:cNvSpPr>
          <p:nvPr>
            <p:ph type="title"/>
          </p:nvPr>
        </p:nvSpPr>
        <p:spPr/>
        <p:txBody>
          <a:bodyPr>
            <a:noAutofit/>
          </a:bodyPr>
          <a:lstStyle/>
          <a:p>
            <a:r>
              <a:rPr lang="sv-SE" dirty="0"/>
              <a:t>										 </a:t>
            </a:r>
            <a:br>
              <a:rPr lang="sv-SE" dirty="0"/>
            </a:br>
            <a:r>
              <a:rPr lang="sv-SE" dirty="0"/>
              <a:t>Vad ska vi göra idag? 									</a:t>
            </a:r>
          </a:p>
        </p:txBody>
      </p:sp>
      <p:sp>
        <p:nvSpPr>
          <p:cNvPr id="3" name="Platshållare för innehåll 2">
            <a:extLst>
              <a:ext uri="{FF2B5EF4-FFF2-40B4-BE49-F238E27FC236}">
                <a16:creationId xmlns:a16="http://schemas.microsoft.com/office/drawing/2014/main" id="{43180711-9FDE-0495-6F59-BE49C90EB9CA}"/>
              </a:ext>
            </a:extLst>
          </p:cNvPr>
          <p:cNvSpPr>
            <a:spLocks noGrp="1"/>
          </p:cNvSpPr>
          <p:nvPr>
            <p:ph idx="1"/>
          </p:nvPr>
        </p:nvSpPr>
        <p:spPr>
          <a:xfrm>
            <a:off x="838200" y="1690692"/>
            <a:ext cx="10515600" cy="4254337"/>
          </a:xfrm>
        </p:spPr>
        <p:txBody>
          <a:bodyPr>
            <a:normAutofit/>
          </a:bodyPr>
          <a:lstStyle/>
          <a:p>
            <a:pPr marL="457200" indent="-457200">
              <a:lnSpc>
                <a:spcPct val="150000"/>
              </a:lnSpc>
              <a:buAutoNum type="arabicPeriod"/>
            </a:pPr>
            <a:r>
              <a:rPr lang="sv-SE" dirty="0"/>
              <a:t>Introduktion av tema 1: Vad är våld mot barn och barnmisshandel?</a:t>
            </a:r>
          </a:p>
          <a:p>
            <a:pPr marL="457200" indent="-457200">
              <a:lnSpc>
                <a:spcPct val="150000"/>
              </a:lnSpc>
              <a:buFont typeface="+mj-lt"/>
              <a:buAutoNum type="arabicPeriod"/>
            </a:pPr>
            <a:r>
              <a:rPr lang="sv-SE" dirty="0"/>
              <a:t>Övning: </a:t>
            </a:r>
            <a:br>
              <a:rPr lang="sv-SE" dirty="0"/>
            </a:br>
            <a:r>
              <a:rPr lang="sv-SE" b="1" dirty="0"/>
              <a:t>Rangordna hur allvarliga du tycker att olika former av våld är</a:t>
            </a:r>
            <a:endParaRPr lang="sv-SE" b="1" dirty="0">
              <a:solidFill>
                <a:schemeClr val="tx2"/>
              </a:solidFill>
            </a:endParaRPr>
          </a:p>
          <a:p>
            <a:pPr marL="457200" indent="-457200">
              <a:lnSpc>
                <a:spcPct val="150000"/>
              </a:lnSpc>
              <a:buFont typeface="+mj-lt"/>
              <a:buAutoNum type="arabicPeriod"/>
            </a:pPr>
            <a:r>
              <a:rPr lang="sv-SE" dirty="0"/>
              <a:t>Presentera och diskutera kunskapsområdet utifrån faktabladet</a:t>
            </a:r>
            <a:endParaRPr lang="sv-SE" dirty="0">
              <a:highlight>
                <a:srgbClr val="FFFF00"/>
              </a:highlight>
            </a:endParaRPr>
          </a:p>
          <a:p>
            <a:pPr marL="457200" indent="-457200">
              <a:lnSpc>
                <a:spcPct val="150000"/>
              </a:lnSpc>
              <a:buFont typeface="+mj-lt"/>
              <a:buAutoNum type="arabicPeriod"/>
            </a:pPr>
            <a:r>
              <a:rPr lang="sv-SE" dirty="0"/>
              <a:t>Diskutera ett scenario: </a:t>
            </a:r>
            <a:r>
              <a:rPr lang="sv-SE" b="1" dirty="0"/>
              <a:t>Filmen om Nico</a:t>
            </a:r>
          </a:p>
          <a:p>
            <a:pPr marL="457200" indent="-457200">
              <a:lnSpc>
                <a:spcPct val="150000"/>
              </a:lnSpc>
              <a:buFont typeface="+mj-lt"/>
              <a:buAutoNum type="arabicPeriod"/>
            </a:pPr>
            <a:r>
              <a:rPr lang="sv-SE" dirty="0"/>
              <a:t>Sammanfatta och utvärdera dagen </a:t>
            </a:r>
          </a:p>
          <a:p>
            <a:pPr marL="0" indent="0">
              <a:buNone/>
            </a:pPr>
            <a:endParaRPr lang="sv-SE" sz="2000" b="1" dirty="0">
              <a:solidFill>
                <a:schemeClr val="tx2"/>
              </a:solidFill>
            </a:endParaRPr>
          </a:p>
          <a:p>
            <a:pPr marL="0" indent="0">
              <a:buNone/>
            </a:pPr>
            <a:endParaRPr lang="sv-SE" dirty="0"/>
          </a:p>
          <a:p>
            <a:endParaRPr lang="sv-SE" dirty="0"/>
          </a:p>
        </p:txBody>
      </p:sp>
      <p:pic>
        <p:nvPicPr>
          <p:cNvPr id="4" name="Bild 3">
            <a:extLst>
              <a:ext uri="{FF2B5EF4-FFF2-40B4-BE49-F238E27FC236}">
                <a16:creationId xmlns:a16="http://schemas.microsoft.com/office/drawing/2014/main" id="{93E30D76-9C07-0006-7C81-28651FBCF44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569637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0BC621-42DC-CB0C-7478-FE96C7DB425F}"/>
              </a:ext>
            </a:extLst>
          </p:cNvPr>
          <p:cNvSpPr>
            <a:spLocks noGrp="1"/>
          </p:cNvSpPr>
          <p:nvPr>
            <p:ph type="title"/>
          </p:nvPr>
        </p:nvSpPr>
        <p:spPr/>
        <p:txBody>
          <a:bodyPr/>
          <a:lstStyle/>
          <a:p>
            <a:r>
              <a:rPr lang="sv-SE" dirty="0"/>
              <a:t>Målet med tema 1 är att ni ska få</a:t>
            </a:r>
          </a:p>
        </p:txBody>
      </p:sp>
      <p:sp>
        <p:nvSpPr>
          <p:cNvPr id="3" name="Platshållare för innehåll 2">
            <a:extLst>
              <a:ext uri="{FF2B5EF4-FFF2-40B4-BE49-F238E27FC236}">
                <a16:creationId xmlns:a16="http://schemas.microsoft.com/office/drawing/2014/main" id="{6CC4CD56-CB5D-89E6-4B87-5A07D39C847F}"/>
              </a:ext>
            </a:extLst>
          </p:cNvPr>
          <p:cNvSpPr>
            <a:spLocks noGrp="1"/>
          </p:cNvSpPr>
          <p:nvPr>
            <p:ph idx="1"/>
          </p:nvPr>
        </p:nvSpPr>
        <p:spPr/>
        <p:txBody>
          <a:bodyPr/>
          <a:lstStyle/>
          <a:p>
            <a:pPr marL="0" indent="0">
              <a:buNone/>
            </a:pPr>
            <a:endParaRPr lang="sv-SE" b="1" dirty="0">
              <a:solidFill>
                <a:srgbClr val="FF0000"/>
              </a:solidFill>
              <a:ea typeface="Times New Roman" panose="02020603050405020304" pitchFamily="18" charset="0"/>
            </a:endParaRPr>
          </a:p>
          <a:p>
            <a:pPr>
              <a:buFont typeface="Wingdings" panose="05000000000000000000" pitchFamily="2" charset="2"/>
              <a:buChar char="§"/>
            </a:pPr>
            <a:endParaRPr lang="sv-SE" sz="2800" b="1" dirty="0">
              <a:solidFill>
                <a:srgbClr val="FF0000"/>
              </a:solidFill>
              <a:ea typeface="Times New Roman" panose="02020603050405020304" pitchFamily="18" charset="0"/>
            </a:endParaRPr>
          </a:p>
          <a:p>
            <a:r>
              <a:rPr lang="sv-SE" sz="2800" dirty="0">
                <a:ea typeface="Times New Roman" panose="02020603050405020304" pitchFamily="18" charset="0"/>
              </a:rPr>
              <a:t>få ökad kunskap och kompetens om elever som far illa och våld </a:t>
            </a:r>
          </a:p>
          <a:p>
            <a:endParaRPr lang="sv-SE" sz="2800" dirty="0">
              <a:ea typeface="Times New Roman" panose="02020603050405020304" pitchFamily="18" charset="0"/>
            </a:endParaRPr>
          </a:p>
          <a:p>
            <a:r>
              <a:rPr lang="sv-SE" sz="2800" dirty="0">
                <a:ea typeface="Times New Roman" panose="02020603050405020304" pitchFamily="18" charset="0"/>
              </a:rPr>
              <a:t>skapa en gemensam syn på vad våld kan vara</a:t>
            </a:r>
          </a:p>
          <a:p>
            <a:endParaRPr lang="sv-SE" dirty="0"/>
          </a:p>
        </p:txBody>
      </p:sp>
      <p:pic>
        <p:nvPicPr>
          <p:cNvPr id="5" name="Bild 4">
            <a:extLst>
              <a:ext uri="{FF2B5EF4-FFF2-40B4-BE49-F238E27FC236}">
                <a16:creationId xmlns:a16="http://schemas.microsoft.com/office/drawing/2014/main" id="{A7623790-EEFF-FCBE-EE45-FC58406746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2388508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B4A16A-F050-B108-A055-A38830059ABF}"/>
              </a:ext>
            </a:extLst>
          </p:cNvPr>
          <p:cNvSpPr>
            <a:spLocks noGrp="1"/>
          </p:cNvSpPr>
          <p:nvPr>
            <p:ph type="title"/>
          </p:nvPr>
        </p:nvSpPr>
        <p:spPr>
          <a:xfrm>
            <a:off x="838200" y="652806"/>
            <a:ext cx="10515600" cy="1325563"/>
          </a:xfrm>
        </p:spPr>
        <p:txBody>
          <a:bodyPr>
            <a:noAutofit/>
          </a:bodyPr>
          <a:lstStyle/>
          <a:p>
            <a:br>
              <a:rPr lang="sv-SE" dirty="0">
                <a:ea typeface="Times New Roman" panose="02020603050405020304" pitchFamily="18" charset="0"/>
              </a:rPr>
            </a:br>
            <a:r>
              <a:rPr lang="sv-SE" dirty="0">
                <a:ea typeface="Times New Roman" panose="02020603050405020304" pitchFamily="18" charset="0"/>
              </a:rPr>
              <a:t>I tema 1 </a:t>
            </a:r>
            <a:r>
              <a:rPr lang="sv-SE" dirty="0">
                <a:effectLst/>
                <a:ea typeface="Times New Roman" panose="02020603050405020304" pitchFamily="18" charset="0"/>
              </a:rPr>
              <a:t>kommer du och dina kollegor att få lära er mer om: </a:t>
            </a:r>
            <a:br>
              <a:rPr lang="sv-SE" dirty="0">
                <a:effectLst/>
                <a:ea typeface="Times New Roman" panose="02020603050405020304" pitchFamily="18" charset="0"/>
              </a:rPr>
            </a:br>
            <a:endParaRPr lang="sv-SE" dirty="0"/>
          </a:p>
        </p:txBody>
      </p:sp>
      <p:sp>
        <p:nvSpPr>
          <p:cNvPr id="3" name="Platshållare för innehåll 2">
            <a:extLst>
              <a:ext uri="{FF2B5EF4-FFF2-40B4-BE49-F238E27FC236}">
                <a16:creationId xmlns:a16="http://schemas.microsoft.com/office/drawing/2014/main" id="{FC8E31BD-E0F2-3A96-D78F-1704ACC0978F}"/>
              </a:ext>
            </a:extLst>
          </p:cNvPr>
          <p:cNvSpPr>
            <a:spLocks noGrp="1"/>
          </p:cNvSpPr>
          <p:nvPr>
            <p:ph idx="1"/>
          </p:nvPr>
        </p:nvSpPr>
        <p:spPr>
          <a:xfrm>
            <a:off x="838200" y="2362499"/>
            <a:ext cx="6879336" cy="3308728"/>
          </a:xfrm>
        </p:spPr>
        <p:txBody>
          <a:bodyPr>
            <a:normAutofit fontScale="92500"/>
          </a:bodyPr>
          <a:lstStyle/>
          <a:p>
            <a:pPr lvl="0">
              <a:spcBef>
                <a:spcPts val="2400"/>
              </a:spcBef>
            </a:pPr>
            <a:r>
              <a:rPr lang="sv-SE" dirty="0"/>
              <a:t>När far elever illa? </a:t>
            </a:r>
          </a:p>
          <a:p>
            <a:pPr lvl="0">
              <a:spcBef>
                <a:spcPts val="2400"/>
              </a:spcBef>
            </a:pPr>
            <a:r>
              <a:rPr lang="sv-SE" dirty="0"/>
              <a:t>Vad är våld mot barn och vad är barnmisshandel? </a:t>
            </a:r>
          </a:p>
          <a:p>
            <a:pPr lvl="0">
              <a:spcBef>
                <a:spcPts val="2400"/>
              </a:spcBef>
            </a:pPr>
            <a:r>
              <a:rPr lang="sv-SE" dirty="0">
                <a:ea typeface="Times New Roman" panose="02020603050405020304" pitchFamily="18" charset="0"/>
              </a:rPr>
              <a:t>V</a:t>
            </a:r>
            <a:r>
              <a:rPr lang="sv-SE" sz="2400" dirty="0">
                <a:effectLst/>
                <a:ea typeface="Times New Roman" panose="02020603050405020304" pitchFamily="18" charset="0"/>
              </a:rPr>
              <a:t>ilka olika former av våld kan ett barn bli utsatt för</a:t>
            </a:r>
            <a:r>
              <a:rPr lang="sv-SE" dirty="0">
                <a:ea typeface="Times New Roman" panose="02020603050405020304" pitchFamily="18" charset="0"/>
              </a:rPr>
              <a:t>?</a:t>
            </a:r>
            <a:endParaRPr lang="sv-SE" sz="2400" dirty="0">
              <a:effectLst/>
              <a:ea typeface="Times New Roman" panose="02020603050405020304" pitchFamily="18" charset="0"/>
            </a:endParaRPr>
          </a:p>
          <a:p>
            <a:pPr lvl="0">
              <a:lnSpc>
                <a:spcPct val="110000"/>
              </a:lnSpc>
              <a:spcBef>
                <a:spcPts val="2400"/>
              </a:spcBef>
            </a:pPr>
            <a:r>
              <a:rPr lang="sv-SE" dirty="0">
                <a:ea typeface="Times New Roman" panose="02020603050405020304" pitchFamily="18" charset="0"/>
              </a:rPr>
              <a:t>Vilka k</a:t>
            </a:r>
            <a:r>
              <a:rPr lang="sv-SE" sz="2400" dirty="0">
                <a:effectLst/>
                <a:ea typeface="Times New Roman" panose="02020603050405020304" pitchFamily="18" charset="0"/>
              </a:rPr>
              <a:t>onsekvenser det kan få för ett barn att utsättas för våld?</a:t>
            </a:r>
            <a:endParaRPr lang="sv-SE" dirty="0"/>
          </a:p>
        </p:txBody>
      </p:sp>
      <p:pic>
        <p:nvPicPr>
          <p:cNvPr id="4" name="Bild 3">
            <a:extLst>
              <a:ext uri="{FF2B5EF4-FFF2-40B4-BE49-F238E27FC236}">
                <a16:creationId xmlns:a16="http://schemas.microsoft.com/office/drawing/2014/main" id="{837A8C26-1A7E-4F8A-20F4-BA88D585FC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8" name="Bildobjekt 7" descr="Ansikte med otydliga ansiktsdrag tecknat med tunna svarta linjer. Runt ansiktet finns abstrakta akvarellfält i rött, lila och blågrönt. Illustration.">
            <a:extLst>
              <a:ext uri="{FF2B5EF4-FFF2-40B4-BE49-F238E27FC236}">
                <a16:creationId xmlns:a16="http://schemas.microsoft.com/office/drawing/2014/main" id="{7A427D8E-5C3F-FA73-F4BA-31BAA11FC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666" y="1711240"/>
            <a:ext cx="2902080" cy="3878368"/>
          </a:xfrm>
          <a:prstGeom prst="rect">
            <a:avLst/>
          </a:prstGeom>
        </p:spPr>
      </p:pic>
    </p:spTree>
    <p:extLst>
      <p:ext uri="{BB962C8B-B14F-4D97-AF65-F5344CB8AC3E}">
        <p14:creationId xmlns:p14="http://schemas.microsoft.com/office/powerpoint/2010/main" val="3358969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a:extLst>
              <a:ext uri="{FF2B5EF4-FFF2-40B4-BE49-F238E27FC236}">
                <a16:creationId xmlns:a16="http://schemas.microsoft.com/office/drawing/2014/main" id="{A3F56499-861D-EFF5-3EC4-BEA03BE8A8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
        <p:nvSpPr>
          <p:cNvPr id="4" name="Rubrik 3">
            <a:extLst>
              <a:ext uri="{FF2B5EF4-FFF2-40B4-BE49-F238E27FC236}">
                <a16:creationId xmlns:a16="http://schemas.microsoft.com/office/drawing/2014/main" id="{C265AA16-7D44-5D44-0CB6-12609E72EA73}"/>
              </a:ext>
            </a:extLst>
          </p:cNvPr>
          <p:cNvSpPr>
            <a:spLocks noGrp="1"/>
          </p:cNvSpPr>
          <p:nvPr>
            <p:ph type="title"/>
          </p:nvPr>
        </p:nvSpPr>
        <p:spPr/>
        <p:txBody>
          <a:bodyPr/>
          <a:lstStyle/>
          <a:p>
            <a:r>
              <a:rPr lang="sv-SE" dirty="0"/>
              <a:t>Övning </a:t>
            </a:r>
          </a:p>
        </p:txBody>
      </p:sp>
      <p:sp>
        <p:nvSpPr>
          <p:cNvPr id="5" name="Platshållare för innehåll 4">
            <a:extLst>
              <a:ext uri="{FF2B5EF4-FFF2-40B4-BE49-F238E27FC236}">
                <a16:creationId xmlns:a16="http://schemas.microsoft.com/office/drawing/2014/main" id="{266BD13F-D266-5E1F-86B3-4625445601BB}"/>
              </a:ext>
            </a:extLst>
          </p:cNvPr>
          <p:cNvSpPr>
            <a:spLocks noGrp="1"/>
          </p:cNvSpPr>
          <p:nvPr>
            <p:ph idx="1"/>
          </p:nvPr>
        </p:nvSpPr>
        <p:spPr>
          <a:xfrm>
            <a:off x="838200" y="1825626"/>
            <a:ext cx="6108898" cy="4254337"/>
          </a:xfrm>
        </p:spPr>
        <p:txBody>
          <a:bodyPr/>
          <a:lstStyle/>
          <a:p>
            <a:pPr algn="l" fontAlgn="base">
              <a:buFont typeface="Arial" panose="020B0604020202020204" pitchFamily="34" charset="0"/>
              <a:buChar char="•"/>
            </a:pPr>
            <a:r>
              <a:rPr lang="sv-SE" u="sng" dirty="0">
                <a:solidFill>
                  <a:srgbClr val="080D28"/>
                </a:solidFill>
                <a:hlinkClick r:id="rId4"/>
              </a:rPr>
              <a:t>Instruktion till övningen</a:t>
            </a:r>
            <a:r>
              <a:rPr lang="sv-SE" i="0" dirty="0">
                <a:solidFill>
                  <a:srgbClr val="080D28"/>
                </a:solidFill>
                <a:effectLst/>
              </a:rPr>
              <a:t>: Rangordna hur allvarliga du tycker att olika former av våld är</a:t>
            </a:r>
          </a:p>
          <a:p>
            <a:pPr algn="l" fontAlgn="base">
              <a:buFont typeface="Arial" panose="020B0604020202020204" pitchFamily="34" charset="0"/>
              <a:buChar char="•"/>
            </a:pPr>
            <a:r>
              <a:rPr lang="sv-SE" i="0" u="sng" dirty="0">
                <a:solidFill>
                  <a:srgbClr val="080D28"/>
                </a:solidFill>
                <a:effectLst/>
                <a:hlinkClick r:id="rId5"/>
              </a:rPr>
              <a:t>Blankett till övningen</a:t>
            </a:r>
            <a:r>
              <a:rPr lang="sv-SE" i="0" dirty="0">
                <a:solidFill>
                  <a:srgbClr val="080D28"/>
                </a:solidFill>
                <a:effectLst/>
              </a:rPr>
              <a:t>: </a:t>
            </a:r>
            <a:r>
              <a:rPr lang="sv-SE" b="0" i="0" dirty="0">
                <a:solidFill>
                  <a:srgbClr val="080D28"/>
                </a:solidFill>
                <a:effectLst/>
              </a:rPr>
              <a:t>Rangordna hur allvarliga du tycker att olika former av våld är.</a:t>
            </a:r>
          </a:p>
          <a:p>
            <a:endParaRPr lang="sv-SE" dirty="0"/>
          </a:p>
        </p:txBody>
      </p:sp>
      <p:pic>
        <p:nvPicPr>
          <p:cNvPr id="7" name="Bildobjekt 6" descr="Snedställd sida från ett övningsmaterial med en lista och tomma rutor för rangordning av olika former av våld. Illustration.">
            <a:extLst>
              <a:ext uri="{FF2B5EF4-FFF2-40B4-BE49-F238E27FC236}">
                <a16:creationId xmlns:a16="http://schemas.microsoft.com/office/drawing/2014/main" id="{56F35F1F-4CF9-CA77-283F-E3DCD980974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rot="939694">
            <a:off x="7131046" y="587430"/>
            <a:ext cx="3601060" cy="5101167"/>
          </a:xfrm>
          <a:prstGeom prst="rect">
            <a:avLst/>
          </a:prstGeom>
        </p:spPr>
      </p:pic>
    </p:spTree>
    <p:extLst>
      <p:ext uri="{BB962C8B-B14F-4D97-AF65-F5344CB8AC3E}">
        <p14:creationId xmlns:p14="http://schemas.microsoft.com/office/powerpoint/2010/main" val="399718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90385F-66AF-2098-8DA0-460929D1F9F5}"/>
              </a:ext>
            </a:extLst>
          </p:cNvPr>
          <p:cNvSpPr>
            <a:spLocks noGrp="1"/>
          </p:cNvSpPr>
          <p:nvPr>
            <p:ph type="title"/>
          </p:nvPr>
        </p:nvSpPr>
        <p:spPr>
          <a:xfrm>
            <a:off x="838200" y="778037"/>
            <a:ext cx="10515600" cy="1325563"/>
          </a:xfrm>
        </p:spPr>
        <p:txBody>
          <a:bodyPr>
            <a:normAutofit fontScale="90000"/>
          </a:bodyPr>
          <a:lstStyle/>
          <a:p>
            <a:r>
              <a:rPr lang="sv-SE" dirty="0"/>
              <a:t>Fakta om våld mot barn och barnmisshandel</a:t>
            </a:r>
            <a:br>
              <a:rPr lang="sv-SE" dirty="0"/>
            </a:br>
            <a:endParaRPr lang="sv-SE" dirty="0"/>
          </a:p>
        </p:txBody>
      </p:sp>
      <p:sp>
        <p:nvSpPr>
          <p:cNvPr id="3" name="Platshållare för innehåll 2">
            <a:extLst>
              <a:ext uri="{FF2B5EF4-FFF2-40B4-BE49-F238E27FC236}">
                <a16:creationId xmlns:a16="http://schemas.microsoft.com/office/drawing/2014/main" id="{82F4D54B-CCDC-C120-0D9E-3B30754A0954}"/>
              </a:ext>
            </a:extLst>
          </p:cNvPr>
          <p:cNvSpPr>
            <a:spLocks noGrp="1"/>
          </p:cNvSpPr>
          <p:nvPr>
            <p:ph idx="1"/>
          </p:nvPr>
        </p:nvSpPr>
        <p:spPr>
          <a:xfrm>
            <a:off x="838200" y="2627312"/>
            <a:ext cx="4870714" cy="2334431"/>
          </a:xfrm>
        </p:spPr>
        <p:txBody>
          <a:bodyPr>
            <a:normAutofit/>
          </a:bodyPr>
          <a:lstStyle/>
          <a:p>
            <a:pPr marL="0" indent="0" algn="l" fontAlgn="base">
              <a:buNone/>
            </a:pPr>
            <a:endParaRPr lang="sv-SE" u="sng" dirty="0">
              <a:solidFill>
                <a:srgbClr val="080D28"/>
              </a:solidFill>
              <a:hlinkClick r:id="rId3"/>
            </a:endParaRPr>
          </a:p>
          <a:p>
            <a:pPr algn="l" fontAlgn="base">
              <a:buFont typeface="Arial" panose="020B0604020202020204" pitchFamily="34" charset="0"/>
              <a:buChar char="•"/>
            </a:pPr>
            <a:r>
              <a:rPr lang="sv-SE" i="0" dirty="0">
                <a:solidFill>
                  <a:srgbClr val="080D28"/>
                </a:solidFill>
                <a:effectLst/>
                <a:hlinkClick r:id="rId4"/>
              </a:rPr>
              <a:t>Ett faktablad ”Vad är våld mot barn och barnmisshandel?” </a:t>
            </a:r>
            <a:r>
              <a:rPr lang="sv-SE" i="0" dirty="0">
                <a:solidFill>
                  <a:srgbClr val="080D28"/>
                </a:solidFill>
                <a:effectLst/>
              </a:rPr>
              <a:t>(</a:t>
            </a:r>
            <a:r>
              <a:rPr lang="sv-SE" i="0" dirty="0" err="1">
                <a:solidFill>
                  <a:srgbClr val="080D28"/>
                </a:solidFill>
                <a:effectLst/>
              </a:rPr>
              <a:t>pdf</a:t>
            </a:r>
            <a:r>
              <a:rPr lang="sv-SE" i="0" dirty="0">
                <a:solidFill>
                  <a:srgbClr val="080D28"/>
                </a:solidFill>
                <a:effectLst/>
              </a:rPr>
              <a:t>)</a:t>
            </a:r>
          </a:p>
          <a:p>
            <a:pPr algn="l" fontAlgn="base">
              <a:buFont typeface="Arial" panose="020B0604020202020204" pitchFamily="34" charset="0"/>
              <a:buChar char="•"/>
            </a:pPr>
            <a:endParaRPr lang="sv-SE" i="0" dirty="0">
              <a:solidFill>
                <a:srgbClr val="080D28"/>
              </a:solidFill>
              <a:effectLst/>
            </a:endParaRPr>
          </a:p>
        </p:txBody>
      </p:sp>
      <p:pic>
        <p:nvPicPr>
          <p:cNvPr id="4" name="Bild 3">
            <a:extLst>
              <a:ext uri="{FF2B5EF4-FFF2-40B4-BE49-F238E27FC236}">
                <a16:creationId xmlns:a16="http://schemas.microsoft.com/office/drawing/2014/main" id="{57BB1C59-0CCE-B800-D9AC-F78537A64DB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2469" y="6246482"/>
            <a:ext cx="1586501" cy="492777"/>
          </a:xfrm>
          <a:prstGeom prst="rect">
            <a:avLst/>
          </a:prstGeom>
        </p:spPr>
      </p:pic>
      <p:pic>
        <p:nvPicPr>
          <p:cNvPr id="6" name="Bildobjekt 5" descr="Person som sitter hopkrupen med armarna runt benen, tecknad med tunna svarta linjer. Bakom kroppen finns ett abstrakt akvarellfält i grått och svart. Illustration.">
            <a:extLst>
              <a:ext uri="{FF2B5EF4-FFF2-40B4-BE49-F238E27FC236}">
                <a16:creationId xmlns:a16="http://schemas.microsoft.com/office/drawing/2014/main" id="{C7B29A0E-1028-B8CC-EBD3-05BBC01355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8971" y="1426460"/>
            <a:ext cx="4870714" cy="4005080"/>
          </a:xfrm>
          <a:prstGeom prst="rect">
            <a:avLst/>
          </a:prstGeom>
        </p:spPr>
      </p:pic>
    </p:spTree>
    <p:extLst>
      <p:ext uri="{BB962C8B-B14F-4D97-AF65-F5344CB8AC3E}">
        <p14:creationId xmlns:p14="http://schemas.microsoft.com/office/powerpoint/2010/main" val="524930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CE736D-12D8-92D1-A332-26EEACC9D709}"/>
              </a:ext>
            </a:extLst>
          </p:cNvPr>
          <p:cNvSpPr>
            <a:spLocks noGrp="1"/>
          </p:cNvSpPr>
          <p:nvPr>
            <p:ph type="title"/>
          </p:nvPr>
        </p:nvSpPr>
        <p:spPr/>
        <p:txBody>
          <a:bodyPr/>
          <a:lstStyle/>
          <a:p>
            <a:r>
              <a:rPr lang="sv-SE" dirty="0"/>
              <a:t>Ett par minuter om våld mot barn</a:t>
            </a:r>
          </a:p>
        </p:txBody>
      </p:sp>
      <p:pic>
        <p:nvPicPr>
          <p:cNvPr id="3" name="Bild 2">
            <a:extLst>
              <a:ext uri="{FF2B5EF4-FFF2-40B4-BE49-F238E27FC236}">
                <a16:creationId xmlns:a16="http://schemas.microsoft.com/office/drawing/2014/main" id="{5171670C-F167-B690-C69A-D7364B53D7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Onlinemedia 5" title="Ett par minuter om - Våld mot barn">
            <a:hlinkClick r:id="" action="ppaction://media"/>
            <a:extLst>
              <a:ext uri="{FF2B5EF4-FFF2-40B4-BE49-F238E27FC236}">
                <a16:creationId xmlns:a16="http://schemas.microsoft.com/office/drawing/2014/main" id="{D4DE0599-06C6-99AC-F6B7-DC4D22DC19CF}"/>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136598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4A2A77-F469-4621-A044-A29CE14BFFC1}"/>
              </a:ext>
            </a:extLst>
          </p:cNvPr>
          <p:cNvSpPr>
            <a:spLocks noGrp="1"/>
          </p:cNvSpPr>
          <p:nvPr>
            <p:ph type="title"/>
          </p:nvPr>
        </p:nvSpPr>
        <p:spPr/>
        <p:txBody>
          <a:bodyPr/>
          <a:lstStyle/>
          <a:p>
            <a:r>
              <a:rPr lang="sv-SE" dirty="0"/>
              <a:t>Ordens makt</a:t>
            </a:r>
          </a:p>
        </p:txBody>
      </p:sp>
      <p:sp>
        <p:nvSpPr>
          <p:cNvPr id="3" name="Platshållare för innehåll 2">
            <a:extLst>
              <a:ext uri="{FF2B5EF4-FFF2-40B4-BE49-F238E27FC236}">
                <a16:creationId xmlns:a16="http://schemas.microsoft.com/office/drawing/2014/main" id="{79CA966F-4B15-07EB-F5AA-40068C174103}"/>
              </a:ext>
            </a:extLst>
          </p:cNvPr>
          <p:cNvSpPr>
            <a:spLocks noGrp="1"/>
          </p:cNvSpPr>
          <p:nvPr>
            <p:ph idx="1"/>
          </p:nvPr>
        </p:nvSpPr>
        <p:spPr/>
        <p:txBody>
          <a:bodyPr/>
          <a:lstStyle/>
          <a:p>
            <a:pPr marL="0" indent="0">
              <a:buNone/>
            </a:pPr>
            <a:r>
              <a:rPr lang="sv-SE" dirty="0">
                <a:latin typeface="Times New Roman" panose="02020603050405020304" pitchFamily="18" charset="0"/>
                <a:ea typeface="Times New Roman" panose="02020603050405020304" pitchFamily="18" charset="0"/>
              </a:rPr>
              <a:t>När vi väljer att benämna företeelser/handlingar på ett visst sätt innebär det samtidigt </a:t>
            </a:r>
            <a:r>
              <a:rPr lang="sv-SE" b="1" dirty="0">
                <a:latin typeface="Times New Roman" panose="02020603050405020304" pitchFamily="18" charset="0"/>
                <a:ea typeface="Times New Roman" panose="02020603050405020304" pitchFamily="18" charset="0"/>
              </a:rPr>
              <a:t>ett ställningstagande</a:t>
            </a:r>
            <a:r>
              <a:rPr lang="sv-SE" dirty="0">
                <a:latin typeface="Times New Roman" panose="02020603050405020304" pitchFamily="18" charset="0"/>
                <a:ea typeface="Times New Roman" panose="02020603050405020304" pitchFamily="18" charset="0"/>
              </a:rPr>
              <a:t>. Begrepp är på så sätt </a:t>
            </a:r>
            <a:r>
              <a:rPr lang="sv-SE" b="1" dirty="0">
                <a:latin typeface="Times New Roman" panose="02020603050405020304" pitchFamily="18" charset="0"/>
                <a:ea typeface="Times New Roman" panose="02020603050405020304" pitchFamily="18" charset="0"/>
              </a:rPr>
              <a:t>aldrig neutrala</a:t>
            </a:r>
            <a:r>
              <a:rPr lang="sv-SE" dirty="0">
                <a:latin typeface="Times New Roman" panose="02020603050405020304" pitchFamily="18" charset="0"/>
                <a:ea typeface="Times New Roman" panose="02020603050405020304" pitchFamily="18" charset="0"/>
              </a:rPr>
              <a:t>, utan definitioner utgår från hur vi </a:t>
            </a:r>
            <a:r>
              <a:rPr lang="sv-SE" b="1" dirty="0">
                <a:latin typeface="Times New Roman" panose="02020603050405020304" pitchFamily="18" charset="0"/>
                <a:ea typeface="Times New Roman" panose="02020603050405020304" pitchFamily="18" charset="0"/>
              </a:rPr>
              <a:t>tolkar, förstår och tänker kring ett fenomen och världen. </a:t>
            </a:r>
          </a:p>
          <a:p>
            <a:pPr marL="0" indent="0">
              <a:buNone/>
            </a:pPr>
            <a:endParaRPr lang="sv-SE" sz="1800" b="1" dirty="0">
              <a:latin typeface="Times New Roman" panose="02020603050405020304" pitchFamily="18" charset="0"/>
              <a:ea typeface="Times New Roman" panose="02020603050405020304" pitchFamily="18" charset="0"/>
            </a:endParaRPr>
          </a:p>
          <a:p>
            <a:pPr marL="0" indent="0">
              <a:lnSpc>
                <a:spcPct val="150000"/>
              </a:lnSpc>
              <a:buNone/>
            </a:pPr>
            <a:r>
              <a:rPr lang="sv-SE" b="1" dirty="0">
                <a:latin typeface="Times New Roman" panose="02020603050405020304" pitchFamily="18" charset="0"/>
                <a:ea typeface="Times New Roman" panose="02020603050405020304" pitchFamily="18" charset="0"/>
              </a:rPr>
              <a:t>Våld?</a:t>
            </a:r>
          </a:p>
          <a:p>
            <a:pPr marL="0" indent="0">
              <a:lnSpc>
                <a:spcPct val="150000"/>
              </a:lnSpc>
              <a:buNone/>
            </a:pPr>
            <a:r>
              <a:rPr lang="sv-SE" b="1" dirty="0">
                <a:latin typeface="Times New Roman" panose="02020603050405020304" pitchFamily="18" charset="0"/>
                <a:ea typeface="Times New Roman" panose="02020603050405020304" pitchFamily="18" charset="0"/>
              </a:rPr>
              <a:t>Barn och unga som far illa?</a:t>
            </a:r>
          </a:p>
          <a:p>
            <a:pPr marL="0" indent="0">
              <a:lnSpc>
                <a:spcPct val="150000"/>
              </a:lnSpc>
              <a:buNone/>
            </a:pPr>
            <a:r>
              <a:rPr lang="sv-SE" b="1" dirty="0">
                <a:latin typeface="Times New Roman" panose="02020603050405020304" pitchFamily="18" charset="0"/>
                <a:ea typeface="Times New Roman" panose="02020603050405020304" pitchFamily="18" charset="0"/>
              </a:rPr>
              <a:t>Barn och unga som lever i utsatthet?</a:t>
            </a:r>
          </a:p>
          <a:p>
            <a:endParaRPr lang="sv-SE" dirty="0"/>
          </a:p>
        </p:txBody>
      </p:sp>
      <p:pic>
        <p:nvPicPr>
          <p:cNvPr id="5" name="Bildobjekt 4" descr="Halvt ansikte tecknat med tunna svarta linjer. Den högra delen av ansiktet täcks av ett abstrakt akvarellfält i blått och grönt. Illustration.">
            <a:extLst>
              <a:ext uri="{FF2B5EF4-FFF2-40B4-BE49-F238E27FC236}">
                <a16:creationId xmlns:a16="http://schemas.microsoft.com/office/drawing/2014/main" id="{0BE45223-EDBD-D92D-8C75-9A17045127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3618" y="3049621"/>
            <a:ext cx="2906832" cy="2880000"/>
          </a:xfrm>
          <a:prstGeom prst="rect">
            <a:avLst/>
          </a:prstGeom>
        </p:spPr>
      </p:pic>
      <p:pic>
        <p:nvPicPr>
          <p:cNvPr id="6" name="Bild 5">
            <a:extLst>
              <a:ext uri="{FF2B5EF4-FFF2-40B4-BE49-F238E27FC236}">
                <a16:creationId xmlns:a16="http://schemas.microsoft.com/office/drawing/2014/main" id="{C98AA380-B3F7-085E-7C81-2968CCCD413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16733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4A2A77-F469-4621-A044-A29CE14BFFC1}"/>
              </a:ext>
            </a:extLst>
          </p:cNvPr>
          <p:cNvSpPr>
            <a:spLocks noGrp="1"/>
          </p:cNvSpPr>
          <p:nvPr>
            <p:ph type="title"/>
          </p:nvPr>
        </p:nvSpPr>
        <p:spPr/>
        <p:txBody>
          <a:bodyPr/>
          <a:lstStyle/>
          <a:p>
            <a:r>
              <a:rPr lang="sv-SE" dirty="0"/>
              <a:t>Användandet av </a:t>
            </a:r>
            <a:r>
              <a:rPr lang="sv-SE" dirty="0" err="1"/>
              <a:t>våldsbegreppet</a:t>
            </a:r>
            <a:r>
              <a:rPr lang="sv-SE" dirty="0"/>
              <a:t> </a:t>
            </a:r>
          </a:p>
        </p:txBody>
      </p:sp>
      <p:sp>
        <p:nvSpPr>
          <p:cNvPr id="3" name="Platshållare för innehåll 2">
            <a:extLst>
              <a:ext uri="{FF2B5EF4-FFF2-40B4-BE49-F238E27FC236}">
                <a16:creationId xmlns:a16="http://schemas.microsoft.com/office/drawing/2014/main" id="{79CA966F-4B15-07EB-F5AA-40068C174103}"/>
              </a:ext>
            </a:extLst>
          </p:cNvPr>
          <p:cNvSpPr>
            <a:spLocks noGrp="1"/>
          </p:cNvSpPr>
          <p:nvPr>
            <p:ph idx="1"/>
          </p:nvPr>
        </p:nvSpPr>
        <p:spPr/>
        <p:txBody>
          <a:bodyPr/>
          <a:lstStyle/>
          <a:p>
            <a:pPr marL="0" indent="0">
              <a:buNone/>
            </a:pPr>
            <a:endParaRPr lang="sv-SE" dirty="0"/>
          </a:p>
          <a:p>
            <a:pPr marL="0" indent="0">
              <a:buNone/>
            </a:pPr>
            <a:endParaRPr lang="sv-SE" dirty="0"/>
          </a:p>
          <a:p>
            <a:pPr marL="0" indent="0">
              <a:buNone/>
            </a:pPr>
            <a:r>
              <a:rPr lang="sv-SE" dirty="0"/>
              <a:t>En fördel att använda </a:t>
            </a:r>
            <a:r>
              <a:rPr lang="sv-SE" dirty="0" err="1"/>
              <a:t>våldsbegreppet</a:t>
            </a:r>
            <a:r>
              <a:rPr lang="sv-SE" dirty="0"/>
              <a:t> är att det visar på allvaret med att ett barn eller ungdom blir utsatt </a:t>
            </a:r>
            <a:r>
              <a:rPr lang="sv-SE" b="1" dirty="0"/>
              <a:t>MEN</a:t>
            </a:r>
            <a:r>
              <a:rPr lang="sv-SE" dirty="0"/>
              <a:t> kan samtidigt innebära att användandet av ett så laddat och svårdefinierat ord gör att barnets utsatthet inte uppmärksammas om det rör sig om handlingar/situationer som den vuxne inte ser som allvarlig.  </a:t>
            </a:r>
          </a:p>
          <a:p>
            <a:endParaRPr lang="sv-SE" dirty="0"/>
          </a:p>
        </p:txBody>
      </p:sp>
    </p:spTree>
    <p:extLst>
      <p:ext uri="{BB962C8B-B14F-4D97-AF65-F5344CB8AC3E}">
        <p14:creationId xmlns:p14="http://schemas.microsoft.com/office/powerpoint/2010/main" val="314570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31FCB1-71D5-BAB7-08C9-2112E87AC983}"/>
              </a:ext>
            </a:extLst>
          </p:cNvPr>
          <p:cNvSpPr>
            <a:spLocks noGrp="1"/>
          </p:cNvSpPr>
          <p:nvPr>
            <p:ph type="title"/>
          </p:nvPr>
        </p:nvSpPr>
        <p:spPr>
          <a:xfrm>
            <a:off x="838200" y="500063"/>
            <a:ext cx="10515600" cy="1325563"/>
          </a:xfrm>
        </p:spPr>
        <p:txBody>
          <a:bodyPr>
            <a:noAutofit/>
          </a:bodyPr>
          <a:lstStyle/>
          <a:p>
            <a:br>
              <a:rPr lang="sv-SE" i="0" dirty="0">
                <a:solidFill>
                  <a:srgbClr val="080D28"/>
                </a:solidFill>
                <a:effectLst/>
              </a:rPr>
            </a:br>
            <a:r>
              <a:rPr lang="sv-SE" i="0" dirty="0">
                <a:solidFill>
                  <a:srgbClr val="080D28"/>
                </a:solidFill>
                <a:effectLst/>
              </a:rPr>
              <a:t>Var går gränsen mellan bråk och en våldshandling?</a:t>
            </a:r>
            <a:br>
              <a:rPr lang="sv-SE" i="0" dirty="0">
                <a:solidFill>
                  <a:srgbClr val="080D28"/>
                </a:solidFill>
                <a:effectLst/>
              </a:rPr>
            </a:br>
            <a:endParaRPr lang="sv-SE" dirty="0"/>
          </a:p>
        </p:txBody>
      </p:sp>
      <p:sp>
        <p:nvSpPr>
          <p:cNvPr id="3" name="Platshållare för innehåll 2">
            <a:extLst>
              <a:ext uri="{FF2B5EF4-FFF2-40B4-BE49-F238E27FC236}">
                <a16:creationId xmlns:a16="http://schemas.microsoft.com/office/drawing/2014/main" id="{89B47BC1-5FF8-519C-309E-21BAE02DA6AE}"/>
              </a:ext>
            </a:extLst>
          </p:cNvPr>
          <p:cNvSpPr>
            <a:spLocks noGrp="1"/>
          </p:cNvSpPr>
          <p:nvPr>
            <p:ph idx="1"/>
          </p:nvPr>
        </p:nvSpPr>
        <p:spPr>
          <a:xfrm>
            <a:off x="838200" y="2275116"/>
            <a:ext cx="10515600" cy="4254337"/>
          </a:xfrm>
        </p:spPr>
        <p:txBody>
          <a:bodyPr/>
          <a:lstStyle/>
          <a:p>
            <a:pPr marL="0" indent="0" fontAlgn="base">
              <a:buNone/>
            </a:pPr>
            <a:r>
              <a:rPr lang="sv-SE" dirty="0">
                <a:solidFill>
                  <a:srgbClr val="080D28"/>
                </a:solidFill>
                <a:effectLst/>
                <a:ea typeface="Times New Roman" panose="02020603050405020304" pitchFamily="18" charset="0"/>
              </a:rPr>
              <a:t>Det finns inget enkelt svar på var gränsen går mellan vad som kan ses som ”normalt bråk” och våld mot barn (det vill säga situationer där samhället måste gripa in).</a:t>
            </a:r>
            <a:endParaRPr lang="sv-SE" dirty="0">
              <a:effectLst/>
              <a:ea typeface="Times New Roman" panose="02020603050405020304" pitchFamily="18" charset="0"/>
            </a:endParaRPr>
          </a:p>
          <a:p>
            <a:pPr marL="0" indent="0" fontAlgn="base">
              <a:buNone/>
            </a:pPr>
            <a:r>
              <a:rPr lang="sv-SE" b="1" dirty="0">
                <a:effectLst/>
                <a:ea typeface="Times New Roman" panose="02020603050405020304" pitchFamily="18" charset="0"/>
              </a:rPr>
              <a:t>Du som </a:t>
            </a:r>
            <a:r>
              <a:rPr lang="sv-SE" b="1" dirty="0">
                <a:ea typeface="Times New Roman" panose="02020603050405020304" pitchFamily="18" charset="0"/>
              </a:rPr>
              <a:t>skolpersonal</a:t>
            </a:r>
            <a:r>
              <a:rPr lang="sv-SE" b="1" dirty="0">
                <a:effectLst/>
                <a:ea typeface="Times New Roman" panose="02020603050405020304" pitchFamily="18" charset="0"/>
              </a:rPr>
              <a:t> ska inte ta ställning</a:t>
            </a:r>
            <a:r>
              <a:rPr lang="sv-SE" b="1" dirty="0">
                <a:solidFill>
                  <a:srgbClr val="FF0000"/>
                </a:solidFill>
                <a:effectLst/>
                <a:ea typeface="Times New Roman" panose="02020603050405020304" pitchFamily="18" charset="0"/>
              </a:rPr>
              <a:t> </a:t>
            </a:r>
            <a:r>
              <a:rPr lang="sv-SE" dirty="0">
                <a:solidFill>
                  <a:srgbClr val="080D28"/>
                </a:solidFill>
                <a:effectLst/>
                <a:ea typeface="Times New Roman" panose="02020603050405020304" pitchFamily="18" charset="0"/>
              </a:rPr>
              <a:t>till om en elev på </a:t>
            </a:r>
            <a:r>
              <a:rPr lang="sv-SE" dirty="0">
                <a:solidFill>
                  <a:srgbClr val="080D28"/>
                </a:solidFill>
                <a:ea typeface="Times New Roman" panose="02020603050405020304" pitchFamily="18" charset="0"/>
              </a:rPr>
              <a:t>skolan </a:t>
            </a:r>
            <a:r>
              <a:rPr lang="sv-SE" dirty="0">
                <a:solidFill>
                  <a:srgbClr val="080D28"/>
                </a:solidFill>
                <a:effectLst/>
                <a:ea typeface="Times New Roman" panose="02020603050405020304" pitchFamily="18" charset="0"/>
              </a:rPr>
              <a:t> är utsatt för våld eller inte. Det är socialtjänst, polis och åklagare som ska avgöra det. Men det är din skyldighet att anmäla till socialtjänsten när du misstänker eller vet om att ett barn far illa. </a:t>
            </a:r>
            <a:endParaRPr lang="sv-SE" dirty="0">
              <a:effectLst/>
              <a:ea typeface="Times New Roman" panose="02020603050405020304" pitchFamily="18" charset="0"/>
            </a:endParaRPr>
          </a:p>
        </p:txBody>
      </p:sp>
      <p:pic>
        <p:nvPicPr>
          <p:cNvPr id="4" name="Bild 3">
            <a:extLst>
              <a:ext uri="{FF2B5EF4-FFF2-40B4-BE49-F238E27FC236}">
                <a16:creationId xmlns:a16="http://schemas.microsoft.com/office/drawing/2014/main" id="{0C7B9CBE-CC0F-B1CB-3E02-F9BABBA6A1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2146085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AFBB5F-5F20-E873-0C1B-9C7050C46FE6}"/>
              </a:ext>
            </a:extLst>
          </p:cNvPr>
          <p:cNvSpPr>
            <a:spLocks noGrp="1"/>
          </p:cNvSpPr>
          <p:nvPr>
            <p:ph type="title"/>
          </p:nvPr>
        </p:nvSpPr>
        <p:spPr>
          <a:xfrm>
            <a:off x="838200" y="365129"/>
            <a:ext cx="10515600" cy="1460497"/>
          </a:xfrm>
        </p:spPr>
        <p:txBody>
          <a:bodyPr>
            <a:normAutofit fontScale="90000"/>
          </a:bodyPr>
          <a:lstStyle/>
          <a:p>
            <a:r>
              <a:rPr lang="sv-SE" dirty="0"/>
              <a:t>Våld är ett svårdefinierat begrepp men Barnafrid använder sig av följande definition</a:t>
            </a:r>
          </a:p>
        </p:txBody>
      </p:sp>
      <p:sp>
        <p:nvSpPr>
          <p:cNvPr id="3" name="Platshållare för innehåll 2">
            <a:extLst>
              <a:ext uri="{FF2B5EF4-FFF2-40B4-BE49-F238E27FC236}">
                <a16:creationId xmlns:a16="http://schemas.microsoft.com/office/drawing/2014/main" id="{7F9C8FFA-FE1A-1093-829B-F4ECE8C7AE44}"/>
              </a:ext>
            </a:extLst>
          </p:cNvPr>
          <p:cNvSpPr>
            <a:spLocks noGrp="1"/>
          </p:cNvSpPr>
          <p:nvPr>
            <p:ph idx="1"/>
          </p:nvPr>
        </p:nvSpPr>
        <p:spPr/>
        <p:txBody>
          <a:bodyPr>
            <a:normAutofit/>
          </a:bodyPr>
          <a:lstStyle/>
          <a:p>
            <a:endParaRPr lang="sv-SE" dirty="0"/>
          </a:p>
          <a:p>
            <a:pPr marL="0" indent="0">
              <a:lnSpc>
                <a:spcPct val="150000"/>
              </a:lnSpc>
              <a:buNone/>
            </a:pPr>
            <a:r>
              <a:rPr lang="sv-SE" dirty="0"/>
              <a:t>FN:s barnrättskommitté tillämpar en vid definition av våld som innefattar alla </a:t>
            </a:r>
            <a:r>
              <a:rPr lang="sv-SE" b="1" dirty="0"/>
              <a:t>former av fysiskt eller psykiskt våld, skada eller övergrepp, vanvård eller försummelse, misshandel eller utnyttjande, däribland sexuella övergrepp.</a:t>
            </a:r>
            <a:endParaRPr lang="sv-SE" sz="1100" dirty="0">
              <a:hlinkClick r:id="rId3"/>
            </a:endParaRPr>
          </a:p>
          <a:p>
            <a:endParaRPr lang="sv-SE" sz="1100" dirty="0">
              <a:hlinkClick r:id="rId3"/>
            </a:endParaRPr>
          </a:p>
          <a:p>
            <a:endParaRPr lang="sv-SE" sz="1100" dirty="0">
              <a:hlinkClick r:id="rId3"/>
            </a:endParaRPr>
          </a:p>
          <a:p>
            <a:endParaRPr lang="sv-SE" sz="1100" dirty="0">
              <a:hlinkClick r:id="rId3"/>
            </a:endParaRPr>
          </a:p>
          <a:p>
            <a:pPr marL="0" indent="0">
              <a:buNone/>
            </a:pPr>
            <a:r>
              <a:rPr lang="sv-SE" sz="1100" dirty="0">
                <a:hlinkClick r:id="rId3"/>
              </a:rPr>
              <a:t>https://liu.se/forskning/barnafrid/vald-mot-barn</a:t>
            </a:r>
            <a:r>
              <a:rPr lang="sv-SE" sz="1100" dirty="0"/>
              <a:t> [hämtad 2026-06-09]</a:t>
            </a:r>
          </a:p>
        </p:txBody>
      </p:sp>
      <p:pic>
        <p:nvPicPr>
          <p:cNvPr id="5" name="Bild 4">
            <a:extLst>
              <a:ext uri="{FF2B5EF4-FFF2-40B4-BE49-F238E27FC236}">
                <a16:creationId xmlns:a16="http://schemas.microsoft.com/office/drawing/2014/main" id="{9961E982-DF9B-C085-91B4-0FF164F59B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798966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BD92C4-1446-FCB9-D80E-F9A8B1E44CAE}"/>
              </a:ext>
            </a:extLst>
          </p:cNvPr>
          <p:cNvSpPr>
            <a:spLocks noGrp="1"/>
          </p:cNvSpPr>
          <p:nvPr>
            <p:ph type="title"/>
          </p:nvPr>
        </p:nvSpPr>
        <p:spPr>
          <a:xfrm>
            <a:off x="714374" y="259397"/>
            <a:ext cx="10515600" cy="1325563"/>
          </a:xfrm>
        </p:spPr>
        <p:txBody>
          <a:bodyPr anchor="ctr">
            <a:normAutofit fontScale="90000"/>
          </a:bodyPr>
          <a:lstStyle/>
          <a:p>
            <a:r>
              <a:rPr lang="sv-SE" sz="3600" dirty="0">
                <a:ea typeface="Calibri" panose="020F0502020204030204" pitchFamily="34" charset="0"/>
                <a:cs typeface="Calibri" panose="020F0502020204030204" pitchFamily="34" charset="0"/>
              </a:rPr>
              <a:t>Våld mot barn och unga kan delas in i följande kategorier:</a:t>
            </a:r>
            <a:br>
              <a:rPr lang="sv-SE" dirty="0">
                <a:ea typeface="Calibri" panose="020F0502020204030204" pitchFamily="34" charset="0"/>
                <a:cs typeface="Arial" panose="020B0604020202020204" pitchFamily="34" charset="0"/>
              </a:rPr>
            </a:br>
            <a:endParaRPr lang="sv-SE" dirty="0"/>
          </a:p>
        </p:txBody>
      </p:sp>
      <p:sp>
        <p:nvSpPr>
          <p:cNvPr id="10" name="Platshållare för innehåll 9">
            <a:extLst>
              <a:ext uri="{FF2B5EF4-FFF2-40B4-BE49-F238E27FC236}">
                <a16:creationId xmlns:a16="http://schemas.microsoft.com/office/drawing/2014/main" id="{690CBAF1-C5BD-BEF3-7AD8-5423A9CB0A77}"/>
              </a:ext>
            </a:extLst>
          </p:cNvPr>
          <p:cNvSpPr>
            <a:spLocks noGrp="1"/>
          </p:cNvSpPr>
          <p:nvPr>
            <p:ph sz="half" idx="2"/>
          </p:nvPr>
        </p:nvSpPr>
        <p:spPr>
          <a:xfrm>
            <a:off x="1098927" y="1584960"/>
            <a:ext cx="5806699" cy="4348528"/>
          </a:xfrm>
        </p:spPr>
        <p:txBody>
          <a:bodyPr>
            <a:normAutofit fontScale="77500" lnSpcReduction="20000"/>
          </a:bodyPr>
          <a:lstStyle/>
          <a:p>
            <a:pPr lvl="0">
              <a:lnSpc>
                <a:spcPct val="107000"/>
              </a:lnSpc>
              <a:spcAft>
                <a:spcPts val="800"/>
              </a:spcAft>
            </a:pPr>
            <a:r>
              <a:rPr lang="sv-SE" sz="2900" dirty="0">
                <a:effectLst/>
                <a:ea typeface="Calibri" panose="020F0502020204030204" pitchFamily="34" charset="0"/>
                <a:cs typeface="Arial" panose="020B0604020202020204" pitchFamily="34" charset="0"/>
              </a:rPr>
              <a:t>vuxnas våld mot barn –</a:t>
            </a:r>
            <a:r>
              <a:rPr lang="sv-SE" sz="2900" b="1" dirty="0">
                <a:effectLst/>
                <a:ea typeface="Calibri" panose="020F0502020204030204" pitchFamily="34" charset="0"/>
                <a:cs typeface="Arial" panose="020B0604020202020204" pitchFamily="34" charset="0"/>
              </a:rPr>
              <a:t> barnmisshandel </a:t>
            </a:r>
            <a:r>
              <a:rPr lang="sv-SE" sz="2900" dirty="0">
                <a:effectLst/>
                <a:ea typeface="Calibri" panose="020F0502020204030204" pitchFamily="34" charset="0"/>
                <a:cs typeface="Arial" panose="020B0604020202020204" pitchFamily="34" charset="0"/>
              </a:rPr>
              <a:t>(hit räknas också barn som bevittnar (upplever) våld i nära relationer)</a:t>
            </a:r>
          </a:p>
          <a:p>
            <a:pPr lvl="0">
              <a:lnSpc>
                <a:spcPct val="107000"/>
              </a:lnSpc>
              <a:spcAft>
                <a:spcPts val="800"/>
              </a:spcAft>
            </a:pPr>
            <a:r>
              <a:rPr lang="sv-SE" sz="2900" dirty="0">
                <a:effectLst/>
                <a:ea typeface="Calibri" panose="020F0502020204030204" pitchFamily="34" charset="0"/>
                <a:cs typeface="Arial" panose="020B0604020202020204" pitchFamily="34" charset="0"/>
              </a:rPr>
              <a:t>våld från ett barn mot annat till exempel syskonvåld, mobbning och pennalism (hit räknas också barn som skadar sig själva)</a:t>
            </a:r>
          </a:p>
          <a:p>
            <a:pPr lvl="0">
              <a:lnSpc>
                <a:spcPct val="107000"/>
              </a:lnSpc>
              <a:spcAft>
                <a:spcPts val="800"/>
              </a:spcAft>
            </a:pPr>
            <a:r>
              <a:rPr lang="sv-SE" sz="2900" dirty="0">
                <a:effectLst/>
                <a:ea typeface="Calibri" panose="020F0502020204030204" pitchFamily="34" charset="0"/>
                <a:cs typeface="Arial" panose="020B0604020202020204" pitchFamily="34" charset="0"/>
              </a:rPr>
              <a:t>våld på nätet och i massmedia</a:t>
            </a:r>
          </a:p>
          <a:p>
            <a:pPr lvl="0">
              <a:lnSpc>
                <a:spcPct val="107000"/>
              </a:lnSpc>
              <a:spcAft>
                <a:spcPts val="800"/>
              </a:spcAft>
            </a:pPr>
            <a:r>
              <a:rPr lang="sv-SE" sz="2900" dirty="0">
                <a:effectLst/>
                <a:ea typeface="Calibri" panose="020F0502020204030204" pitchFamily="34" charset="0"/>
                <a:cs typeface="Arial" panose="020B0604020202020204" pitchFamily="34" charset="0"/>
              </a:rPr>
              <a:t>samhälleligt våld, exempelvis krig, konflikter, förföljelse, terrordåd och skolskjutningar. </a:t>
            </a:r>
          </a:p>
          <a:p>
            <a:pPr>
              <a:lnSpc>
                <a:spcPct val="107000"/>
              </a:lnSpc>
              <a:spcAft>
                <a:spcPts val="800"/>
              </a:spcAft>
            </a:pPr>
            <a:endParaRPr lang="sv-SE" sz="19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sv-SE" dirty="0"/>
          </a:p>
        </p:txBody>
      </p:sp>
      <p:pic>
        <p:nvPicPr>
          <p:cNvPr id="11" name="Bildobjekt 10" descr="Två personer tecknade med tunna svarta linjer och akvarellfärg. En äldre person står bakom en yngre person, som syns framför kroppen. Kläderna är målade i lila och håret i mörka toner. Illustration.">
            <a:extLst>
              <a:ext uri="{FF2B5EF4-FFF2-40B4-BE49-F238E27FC236}">
                <a16:creationId xmlns:a16="http://schemas.microsoft.com/office/drawing/2014/main" id="{002B297D-F2A7-CA73-F841-2D37F9786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6028" y="1006868"/>
            <a:ext cx="2927045" cy="4579658"/>
          </a:xfrm>
          <a:prstGeom prst="rect">
            <a:avLst/>
          </a:prstGeom>
        </p:spPr>
      </p:pic>
      <p:pic>
        <p:nvPicPr>
          <p:cNvPr id="3" name="Bild 2">
            <a:extLst>
              <a:ext uri="{FF2B5EF4-FFF2-40B4-BE49-F238E27FC236}">
                <a16:creationId xmlns:a16="http://schemas.microsoft.com/office/drawing/2014/main" id="{F8B0FBB5-6FE9-E625-AE05-24E9AC5C07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528407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A70371-D538-84B1-16B4-DC8071451C82}"/>
              </a:ext>
            </a:extLst>
          </p:cNvPr>
          <p:cNvSpPr>
            <a:spLocks noGrp="1"/>
          </p:cNvSpPr>
          <p:nvPr>
            <p:ph type="title"/>
          </p:nvPr>
        </p:nvSpPr>
        <p:spPr/>
        <p:txBody>
          <a:bodyPr/>
          <a:lstStyle/>
          <a:p>
            <a:r>
              <a:rPr lang="sv-SE" dirty="0"/>
              <a:t>Vem är förövaren?</a:t>
            </a:r>
          </a:p>
        </p:txBody>
      </p:sp>
      <p:sp>
        <p:nvSpPr>
          <p:cNvPr id="3" name="Platshållare för innehåll 2">
            <a:extLst>
              <a:ext uri="{FF2B5EF4-FFF2-40B4-BE49-F238E27FC236}">
                <a16:creationId xmlns:a16="http://schemas.microsoft.com/office/drawing/2014/main" id="{3BF719FF-5B9B-61E7-D67A-8CE0E77E9E38}"/>
              </a:ext>
            </a:extLst>
          </p:cNvPr>
          <p:cNvSpPr>
            <a:spLocks noGrp="1"/>
          </p:cNvSpPr>
          <p:nvPr>
            <p:ph idx="1"/>
          </p:nvPr>
        </p:nvSpPr>
        <p:spPr/>
        <p:txBody>
          <a:bodyPr/>
          <a:lstStyle/>
          <a:p>
            <a:pPr marL="0" indent="0">
              <a:buNone/>
            </a:pPr>
            <a:endParaRPr lang="sv-SE" dirty="0"/>
          </a:p>
          <a:p>
            <a:pPr>
              <a:spcBef>
                <a:spcPts val="2400"/>
              </a:spcBef>
            </a:pPr>
            <a:r>
              <a:rPr lang="sv-SE" dirty="0"/>
              <a:t>Våld mot barn och unga sker överallt i samhället.</a:t>
            </a:r>
          </a:p>
          <a:p>
            <a:pPr>
              <a:spcBef>
                <a:spcPts val="2400"/>
              </a:spcBef>
            </a:pPr>
            <a:r>
              <a:rPr lang="sv-SE" dirty="0"/>
              <a:t>Yngre barn drabbas nästan alltid av någon inom familjen eller närmaste nätverket. </a:t>
            </a:r>
          </a:p>
          <a:p>
            <a:pPr>
              <a:spcBef>
                <a:spcPts val="2400"/>
              </a:spcBef>
            </a:pPr>
            <a:r>
              <a:rPr lang="sv-SE" dirty="0"/>
              <a:t>Ungdomar utsätts också i hemmet, men för dem är risken även stor att möta våld från jämnåriga eller på offentliga platser.</a:t>
            </a:r>
          </a:p>
          <a:p>
            <a:endParaRPr lang="sv-SE" dirty="0"/>
          </a:p>
        </p:txBody>
      </p:sp>
      <p:pic>
        <p:nvPicPr>
          <p:cNvPr id="5" name="Bild 4">
            <a:extLst>
              <a:ext uri="{FF2B5EF4-FFF2-40B4-BE49-F238E27FC236}">
                <a16:creationId xmlns:a16="http://schemas.microsoft.com/office/drawing/2014/main" id="{F9F67805-2290-78C2-A30D-502C4735EA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565104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D7F2AD-A2F6-51EE-BBD0-EBE45E984664}"/>
              </a:ext>
            </a:extLst>
          </p:cNvPr>
          <p:cNvSpPr>
            <a:spLocks noGrp="1"/>
          </p:cNvSpPr>
          <p:nvPr>
            <p:ph type="title"/>
          </p:nvPr>
        </p:nvSpPr>
        <p:spPr>
          <a:xfrm>
            <a:off x="838200" y="118741"/>
            <a:ext cx="10515600" cy="1325563"/>
          </a:xfrm>
        </p:spPr>
        <p:txBody>
          <a:bodyPr/>
          <a:lstStyle/>
          <a:p>
            <a:r>
              <a:rPr lang="sv-SE" dirty="0"/>
              <a:t>Vad är då våld?</a:t>
            </a:r>
          </a:p>
        </p:txBody>
      </p:sp>
      <p:sp>
        <p:nvSpPr>
          <p:cNvPr id="3" name="Platshållare för innehåll 2">
            <a:extLst>
              <a:ext uri="{FF2B5EF4-FFF2-40B4-BE49-F238E27FC236}">
                <a16:creationId xmlns:a16="http://schemas.microsoft.com/office/drawing/2014/main" id="{05C09B50-4FD6-07DC-FBF3-05B21580D5BA}"/>
              </a:ext>
            </a:extLst>
          </p:cNvPr>
          <p:cNvSpPr>
            <a:spLocks noGrp="1"/>
          </p:cNvSpPr>
          <p:nvPr>
            <p:ph idx="1"/>
          </p:nvPr>
        </p:nvSpPr>
        <p:spPr>
          <a:xfrm>
            <a:off x="644769" y="1266092"/>
            <a:ext cx="10054705" cy="4694601"/>
          </a:xfrm>
        </p:spPr>
        <p:txBody>
          <a:bodyPr>
            <a:normAutofit fontScale="85000" lnSpcReduction="20000"/>
          </a:bodyPr>
          <a:lstStyle/>
          <a:p>
            <a:pPr marL="0" indent="0">
              <a:lnSpc>
                <a:spcPct val="110000"/>
              </a:lnSpc>
              <a:buNone/>
            </a:pPr>
            <a:endParaRPr lang="sv-SE" b="0" i="0" dirty="0">
              <a:solidFill>
                <a:srgbClr val="080D28"/>
              </a:solidFill>
              <a:effectLst/>
              <a:latin typeface="Georgia" panose="02040502050405020303" pitchFamily="18" charset="0"/>
            </a:endParaRPr>
          </a:p>
          <a:p>
            <a:pPr marL="0" indent="0">
              <a:lnSpc>
                <a:spcPct val="110000"/>
              </a:lnSpc>
              <a:buNone/>
            </a:pPr>
            <a:r>
              <a:rPr lang="sv-SE" b="1" dirty="0">
                <a:latin typeface="Georgia" panose="02040502050405020303" pitchFamily="18" charset="0"/>
              </a:rPr>
              <a:t>Det kan vara ett brott</a:t>
            </a:r>
          </a:p>
          <a:p>
            <a:pPr marL="0" indent="0">
              <a:lnSpc>
                <a:spcPct val="110000"/>
              </a:lnSpc>
              <a:buNone/>
            </a:pPr>
            <a:r>
              <a:rPr lang="sv-SE" dirty="0">
                <a:latin typeface="Georgia" panose="02040502050405020303" pitchFamily="18" charset="0"/>
              </a:rPr>
              <a:t>I </a:t>
            </a:r>
            <a:r>
              <a:rPr lang="sv-SE" dirty="0">
                <a:solidFill>
                  <a:srgbClr val="080D28"/>
                </a:solidFill>
                <a:latin typeface="Georgia" panose="02040502050405020303" pitchFamily="18" charset="0"/>
                <a:hlinkClick r:id="rId3"/>
              </a:rPr>
              <a:t>brottsbalken</a:t>
            </a:r>
            <a:r>
              <a:rPr lang="sv-SE" dirty="0">
                <a:solidFill>
                  <a:srgbClr val="080D28"/>
                </a:solidFill>
                <a:latin typeface="Georgia" panose="02040502050405020303" pitchFamily="18" charset="0"/>
              </a:rPr>
              <a:t> definieras brott på följande sätt: </a:t>
            </a:r>
            <a:r>
              <a:rPr lang="sv-SE" i="1" dirty="0">
                <a:solidFill>
                  <a:srgbClr val="080D28"/>
                </a:solidFill>
                <a:latin typeface="Georgia" panose="02040502050405020303" pitchFamily="18" charset="0"/>
              </a:rPr>
              <a:t>Brott är </a:t>
            </a:r>
            <a:r>
              <a:rPr lang="sv-SE" i="1" dirty="0"/>
              <a:t>en gärning som är beskriven i denna balk eller i annan lag eller författning och för vilken straff som sägs nedan är föreskriver</a:t>
            </a:r>
            <a:r>
              <a:rPr lang="sv-SE" dirty="0"/>
              <a:t> (1 kap. 1§ BrB)</a:t>
            </a:r>
            <a:endParaRPr lang="sv-SE" b="0" i="0" dirty="0">
              <a:solidFill>
                <a:srgbClr val="080D28"/>
              </a:solidFill>
              <a:effectLst/>
              <a:latin typeface="Georgia" panose="02040502050405020303" pitchFamily="18" charset="0"/>
            </a:endParaRPr>
          </a:p>
          <a:p>
            <a:pPr marL="0" indent="0">
              <a:lnSpc>
                <a:spcPct val="110000"/>
              </a:lnSpc>
              <a:buNone/>
            </a:pPr>
            <a:endParaRPr lang="sv-SE" b="0" i="0" dirty="0">
              <a:solidFill>
                <a:srgbClr val="080D28"/>
              </a:solidFill>
              <a:effectLst/>
              <a:latin typeface="Georgia" panose="02040502050405020303" pitchFamily="18" charset="0"/>
            </a:endParaRPr>
          </a:p>
          <a:p>
            <a:pPr marL="0" indent="0">
              <a:lnSpc>
                <a:spcPct val="110000"/>
              </a:lnSpc>
              <a:buNone/>
            </a:pPr>
            <a:r>
              <a:rPr lang="sv-SE" b="1" i="0" dirty="0">
                <a:effectLst/>
                <a:latin typeface="Georgia" panose="02040502050405020303" pitchFamily="18" charset="0"/>
              </a:rPr>
              <a:t>En våldshandling behöver nödvändigtvis inte definieras som ett brot</a:t>
            </a:r>
            <a:r>
              <a:rPr lang="sv-SE" b="1" i="0" dirty="0">
                <a:solidFill>
                  <a:srgbClr val="FF0000"/>
                </a:solidFill>
                <a:effectLst/>
                <a:latin typeface="Georgia" panose="02040502050405020303" pitchFamily="18" charset="0"/>
              </a:rPr>
              <a:t>t</a:t>
            </a:r>
          </a:p>
          <a:p>
            <a:pPr>
              <a:lnSpc>
                <a:spcPct val="110000"/>
              </a:lnSpc>
            </a:pPr>
            <a:r>
              <a:rPr lang="sv-SE" b="0" i="0" dirty="0">
                <a:solidFill>
                  <a:srgbClr val="080D28"/>
                </a:solidFill>
                <a:effectLst/>
                <a:latin typeface="Georgia" panose="02040502050405020303" pitchFamily="18" charset="0"/>
              </a:rPr>
              <a:t>handlingar som inte definieras som brott av lagen, men som sammantaget kan skapa ett mönster av utsatthet. Exempel på det är nedsättande kommentarer, ekonomiskt utnyttjande, försummelse och isolering från vänner och familj.</a:t>
            </a:r>
          </a:p>
          <a:p>
            <a:pPr marL="0" indent="0">
              <a:lnSpc>
                <a:spcPct val="110000"/>
              </a:lnSpc>
              <a:buNone/>
            </a:pPr>
            <a:endParaRPr lang="sv-SE" dirty="0">
              <a:solidFill>
                <a:srgbClr val="080D28"/>
              </a:solidFill>
              <a:latin typeface="Georgia" panose="02040502050405020303" pitchFamily="18" charset="0"/>
            </a:endParaRPr>
          </a:p>
          <a:p>
            <a:pPr marL="0" indent="0">
              <a:lnSpc>
                <a:spcPct val="110000"/>
              </a:lnSpc>
              <a:buNone/>
            </a:pPr>
            <a:r>
              <a:rPr lang="sv-SE" dirty="0">
                <a:solidFill>
                  <a:srgbClr val="080D28"/>
                </a:solidFill>
                <a:latin typeface="Georgia" panose="02040502050405020303" pitchFamily="18" charset="0"/>
              </a:rPr>
              <a:t>Ett barn och kan alltså vara utsatt för våld som inte är ett brott i laglig mening, men som socialtjänsten kan ändå bedöma att barnet far illa och behöver skydd och stöd.</a:t>
            </a:r>
          </a:p>
        </p:txBody>
      </p:sp>
      <p:pic>
        <p:nvPicPr>
          <p:cNvPr id="4" name="Bild 3">
            <a:extLst>
              <a:ext uri="{FF2B5EF4-FFF2-40B4-BE49-F238E27FC236}">
                <a16:creationId xmlns:a16="http://schemas.microsoft.com/office/drawing/2014/main" id="{502816B1-85F5-1170-47E8-90D33079832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2808572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D0B997-9E27-2256-3762-E3B3A79AD76F}"/>
              </a:ext>
            </a:extLst>
          </p:cNvPr>
          <p:cNvSpPr>
            <a:spLocks noGrp="1"/>
          </p:cNvSpPr>
          <p:nvPr>
            <p:ph type="title"/>
          </p:nvPr>
        </p:nvSpPr>
        <p:spPr/>
        <p:txBody>
          <a:bodyPr/>
          <a:lstStyle/>
          <a:p>
            <a:r>
              <a:rPr lang="sv-SE" dirty="0"/>
              <a:t>Svensk lagstiftning</a:t>
            </a:r>
          </a:p>
        </p:txBody>
      </p:sp>
      <p:sp>
        <p:nvSpPr>
          <p:cNvPr id="3" name="Platshållare för innehåll 2">
            <a:extLst>
              <a:ext uri="{FF2B5EF4-FFF2-40B4-BE49-F238E27FC236}">
                <a16:creationId xmlns:a16="http://schemas.microsoft.com/office/drawing/2014/main" id="{B404905E-2F07-B4A6-CEC6-22E0D1FD7B83}"/>
              </a:ext>
            </a:extLst>
          </p:cNvPr>
          <p:cNvSpPr>
            <a:spLocks noGrp="1"/>
          </p:cNvSpPr>
          <p:nvPr>
            <p:ph idx="1"/>
          </p:nvPr>
        </p:nvSpPr>
        <p:spPr/>
        <p:txBody>
          <a:bodyPr>
            <a:normAutofit/>
          </a:bodyPr>
          <a:lstStyle/>
          <a:p>
            <a:pPr marL="0" indent="0">
              <a:buNone/>
            </a:pPr>
            <a:r>
              <a:rPr lang="sv-SE" dirty="0"/>
              <a:t>Vissa lagar som </a:t>
            </a:r>
            <a:r>
              <a:rPr lang="sv-SE" dirty="0">
                <a:hlinkClick r:id="rId3"/>
              </a:rPr>
              <a:t>barnkonventionen</a:t>
            </a:r>
            <a:r>
              <a:rPr lang="sv-SE" dirty="0"/>
              <a:t> och </a:t>
            </a:r>
            <a:r>
              <a:rPr lang="sv-SE" dirty="0">
                <a:hlinkClick r:id="rId4"/>
              </a:rPr>
              <a:t>föräldrabalken</a:t>
            </a:r>
            <a:r>
              <a:rPr lang="sv-SE" dirty="0"/>
              <a:t> syftar till att </a:t>
            </a:r>
          </a:p>
          <a:p>
            <a:pPr marL="0" indent="0">
              <a:buNone/>
            </a:pPr>
            <a:r>
              <a:rPr lang="sv-SE" dirty="0"/>
              <a:t>stärka barnets rättigheter men innehåller inga egna straffbestämmelser.  </a:t>
            </a:r>
          </a:p>
          <a:p>
            <a:pPr marL="0" indent="0">
              <a:buNone/>
            </a:pPr>
            <a:endParaRPr lang="sv-SE" b="1" dirty="0"/>
          </a:p>
          <a:p>
            <a:pPr marL="0" indent="0">
              <a:lnSpc>
                <a:spcPct val="150000"/>
              </a:lnSpc>
              <a:buNone/>
            </a:pPr>
            <a:r>
              <a:rPr lang="sv-SE" dirty="0"/>
              <a:t>Om en förälder eller vårdnadshavare bryter mot föräldrabalken är det i stället </a:t>
            </a:r>
            <a:r>
              <a:rPr lang="sv-SE" dirty="0">
                <a:hlinkClick r:id="rId5"/>
              </a:rPr>
              <a:t>brottsbalken</a:t>
            </a:r>
            <a:r>
              <a:rPr lang="sv-SE" dirty="0"/>
              <a:t>s straffbestämmelser som träder in.  </a:t>
            </a:r>
            <a:endParaRPr lang="sv-SE" b="1" dirty="0"/>
          </a:p>
          <a:p>
            <a:endParaRPr lang="sv-SE" b="1" dirty="0"/>
          </a:p>
        </p:txBody>
      </p:sp>
      <p:pic>
        <p:nvPicPr>
          <p:cNvPr id="5" name="Bild 4">
            <a:extLst>
              <a:ext uri="{FF2B5EF4-FFF2-40B4-BE49-F238E27FC236}">
                <a16:creationId xmlns:a16="http://schemas.microsoft.com/office/drawing/2014/main" id="{6A999A91-D40F-491D-E123-65134F78348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721363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8E4B8D-9C11-4992-9B89-A27D17F985C3}"/>
              </a:ext>
            </a:extLst>
          </p:cNvPr>
          <p:cNvSpPr>
            <a:spLocks noGrp="1"/>
          </p:cNvSpPr>
          <p:nvPr>
            <p:ph type="title"/>
          </p:nvPr>
        </p:nvSpPr>
        <p:spPr/>
        <p:txBody>
          <a:bodyPr>
            <a:normAutofit/>
          </a:bodyPr>
          <a:lstStyle/>
          <a:p>
            <a:r>
              <a:rPr lang="sv-SE" dirty="0"/>
              <a:t>Våld mot barn är ofta</a:t>
            </a:r>
            <a:r>
              <a:rPr lang="sv-SE" i="1" dirty="0"/>
              <a:t> </a:t>
            </a:r>
            <a:r>
              <a:rPr lang="sv-SE" dirty="0"/>
              <a:t>ett brott i Sverige</a:t>
            </a:r>
          </a:p>
        </p:txBody>
      </p:sp>
      <p:sp>
        <p:nvSpPr>
          <p:cNvPr id="6" name="Platshållare för text 5">
            <a:extLst>
              <a:ext uri="{FF2B5EF4-FFF2-40B4-BE49-F238E27FC236}">
                <a16:creationId xmlns:a16="http://schemas.microsoft.com/office/drawing/2014/main" id="{CF49A89A-FAA8-42E8-87F9-B67E2F6DBD06}"/>
              </a:ext>
            </a:extLst>
          </p:cNvPr>
          <p:cNvSpPr>
            <a:spLocks noGrp="1"/>
          </p:cNvSpPr>
          <p:nvPr>
            <p:ph idx="1"/>
          </p:nvPr>
        </p:nvSpPr>
        <p:spPr>
          <a:xfrm>
            <a:off x="838200" y="1825626"/>
            <a:ext cx="10515600" cy="4308046"/>
          </a:xfrm>
        </p:spPr>
        <p:txBody>
          <a:bodyPr numCol="2">
            <a:normAutofit fontScale="92500" lnSpcReduction="20000"/>
          </a:bodyPr>
          <a:lstStyle/>
          <a:p>
            <a:pPr marL="0" indent="0">
              <a:buNone/>
            </a:pPr>
            <a:r>
              <a:rPr lang="sv-SE" dirty="0"/>
              <a:t>Till exempel: </a:t>
            </a:r>
          </a:p>
          <a:p>
            <a:pPr marL="0" indent="0">
              <a:buNone/>
            </a:pPr>
            <a:endParaRPr lang="sv-SE" dirty="0"/>
          </a:p>
          <a:p>
            <a:r>
              <a:rPr lang="sv-SE" dirty="0"/>
              <a:t>fysisk och psykisk misshandel</a:t>
            </a:r>
          </a:p>
          <a:p>
            <a:r>
              <a:rPr lang="sv-SE" dirty="0"/>
              <a:t>mord, mordförsök</a:t>
            </a:r>
          </a:p>
          <a:p>
            <a:r>
              <a:rPr lang="sv-SE" i="0" dirty="0">
                <a:solidFill>
                  <a:srgbClr val="231F20"/>
                </a:solidFill>
                <a:effectLst/>
              </a:rPr>
              <a:t>våldtäkt mot barn, sexuella övergrepp, sexuellt ofredande</a:t>
            </a:r>
          </a:p>
          <a:p>
            <a:r>
              <a:rPr lang="sv-SE" i="0" dirty="0">
                <a:solidFill>
                  <a:srgbClr val="231F20"/>
                </a:solidFill>
                <a:effectLst/>
              </a:rPr>
              <a:t>koppleri</a:t>
            </a:r>
            <a:r>
              <a:rPr lang="sv-SE" dirty="0">
                <a:solidFill>
                  <a:srgbClr val="231F20"/>
                </a:solidFill>
              </a:rPr>
              <a:t>, människohandel, barnsexhandel</a:t>
            </a:r>
          </a:p>
          <a:p>
            <a:r>
              <a:rPr lang="sv-SE" dirty="0">
                <a:solidFill>
                  <a:srgbClr val="231F20"/>
                </a:solidFill>
              </a:rPr>
              <a:t>barnpornografibrott</a:t>
            </a:r>
          </a:p>
          <a:p>
            <a:r>
              <a:rPr lang="sv-SE" dirty="0"/>
              <a:t>ofredande, olaga hot, förolämpning</a:t>
            </a:r>
          </a:p>
          <a:p>
            <a:endParaRPr lang="sv-SE" dirty="0">
              <a:solidFill>
                <a:srgbClr val="231F20"/>
              </a:solidFill>
            </a:endParaRPr>
          </a:p>
          <a:p>
            <a:endParaRPr lang="sv-SE" dirty="0">
              <a:solidFill>
                <a:srgbClr val="231F20"/>
              </a:solidFill>
            </a:endParaRPr>
          </a:p>
          <a:p>
            <a:pPr marL="0" indent="0">
              <a:buNone/>
            </a:pPr>
            <a:endParaRPr lang="sv-SE" dirty="0"/>
          </a:p>
          <a:p>
            <a:r>
              <a:rPr lang="sv-SE" dirty="0"/>
              <a:t>olaga förföljelse</a:t>
            </a:r>
          </a:p>
          <a:p>
            <a:r>
              <a:rPr lang="sv-SE" dirty="0"/>
              <a:t>hatbrott</a:t>
            </a:r>
          </a:p>
          <a:p>
            <a:r>
              <a:rPr lang="sv-SE" b="0" i="0" dirty="0">
                <a:effectLst/>
              </a:rPr>
              <a:t>frihetsberövande, tvång</a:t>
            </a:r>
          </a:p>
          <a:p>
            <a:r>
              <a:rPr lang="sv-SE" dirty="0"/>
              <a:t>ä</a:t>
            </a:r>
            <a:r>
              <a:rPr lang="sv-SE" b="0" i="0" dirty="0">
                <a:effectLst/>
              </a:rPr>
              <a:t>ktenskapstvång, vilseledande till tvångsäktenskapsresa</a:t>
            </a:r>
          </a:p>
          <a:p>
            <a:r>
              <a:rPr lang="sv-SE" dirty="0"/>
              <a:t>k</a:t>
            </a:r>
            <a:r>
              <a:rPr lang="sv-SE" b="0" i="0" dirty="0">
                <a:effectLst/>
              </a:rPr>
              <a:t>önsstympning</a:t>
            </a:r>
          </a:p>
          <a:p>
            <a:r>
              <a:rPr lang="sv-SE" dirty="0"/>
              <a:t>hedersförtryck</a:t>
            </a:r>
            <a:endParaRPr lang="sv-SE" b="0" i="0" dirty="0">
              <a:effectLst/>
            </a:endParaRPr>
          </a:p>
          <a:p>
            <a:pPr algn="l" fontAlgn="base"/>
            <a:r>
              <a:rPr lang="sv-SE" dirty="0"/>
              <a:t>bevittna våld i nära relation</a:t>
            </a:r>
          </a:p>
          <a:p>
            <a:pPr marL="0" indent="0">
              <a:buNone/>
            </a:pPr>
            <a:endParaRPr lang="sv-SE" sz="2000" dirty="0">
              <a:latin typeface="Georgia" panose="02040502050405020303" pitchFamily="18" charset="0"/>
            </a:endParaRPr>
          </a:p>
        </p:txBody>
      </p:sp>
      <p:pic>
        <p:nvPicPr>
          <p:cNvPr id="7" name="Bild 6">
            <a:extLst>
              <a:ext uri="{FF2B5EF4-FFF2-40B4-BE49-F238E27FC236}">
                <a16:creationId xmlns:a16="http://schemas.microsoft.com/office/drawing/2014/main" id="{2829715F-0EB6-D077-DB44-CA327E50BD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94389" y="6246482"/>
            <a:ext cx="1586501" cy="492777"/>
          </a:xfrm>
          <a:prstGeom prst="rect">
            <a:avLst/>
          </a:prstGeom>
        </p:spPr>
      </p:pic>
    </p:spTree>
    <p:extLst>
      <p:ext uri="{BB962C8B-B14F-4D97-AF65-F5344CB8AC3E}">
        <p14:creationId xmlns:p14="http://schemas.microsoft.com/office/powerpoint/2010/main" val="4255084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384B53-C306-7221-61DE-638E4A5CE5E4}"/>
              </a:ext>
            </a:extLst>
          </p:cNvPr>
          <p:cNvSpPr>
            <a:spLocks noGrp="1"/>
          </p:cNvSpPr>
          <p:nvPr>
            <p:ph type="title"/>
          </p:nvPr>
        </p:nvSpPr>
        <p:spPr/>
        <p:txBody>
          <a:bodyPr/>
          <a:lstStyle/>
          <a:p>
            <a:r>
              <a:rPr lang="sv-SE" dirty="0"/>
              <a:t>Var utsätts barn och ungdom för våld?</a:t>
            </a:r>
          </a:p>
        </p:txBody>
      </p:sp>
      <p:sp>
        <p:nvSpPr>
          <p:cNvPr id="3" name="Platshållare för innehåll 2">
            <a:extLst>
              <a:ext uri="{FF2B5EF4-FFF2-40B4-BE49-F238E27FC236}">
                <a16:creationId xmlns:a16="http://schemas.microsoft.com/office/drawing/2014/main" id="{76E092A1-B3ED-0FF0-72F8-5FB2361E998D}"/>
              </a:ext>
            </a:extLst>
          </p:cNvPr>
          <p:cNvSpPr>
            <a:spLocks noGrp="1"/>
          </p:cNvSpPr>
          <p:nvPr>
            <p:ph idx="1"/>
          </p:nvPr>
        </p:nvSpPr>
        <p:spPr/>
        <p:txBody>
          <a:bodyPr>
            <a:normAutofit/>
          </a:bodyPr>
          <a:lstStyle/>
          <a:p>
            <a:pPr marL="0" indent="0">
              <a:buNone/>
            </a:pPr>
            <a:endParaRPr lang="sv-SE" dirty="0"/>
          </a:p>
          <a:p>
            <a:pPr marL="0" indent="0">
              <a:buNone/>
            </a:pPr>
            <a:endParaRPr lang="sv-SE" dirty="0"/>
          </a:p>
          <a:p>
            <a:pPr marL="0" indent="0">
              <a:buNone/>
            </a:pPr>
            <a:r>
              <a:rPr lang="sv-SE" dirty="0"/>
              <a:t>”De polisanmälda brotten mot de yngsta barnen handlar i första hand om våld som skett i hemmet, medan det bland brotten mot de äldre barnen framträder flera arenor vid sidan av hemmet, som brott som skett på sociala medier, i olika typer av offentliga miljöer och i skolmiljö.”</a:t>
            </a:r>
          </a:p>
          <a:p>
            <a:pPr marL="0" indent="0">
              <a:buNone/>
            </a:pPr>
            <a:endParaRPr lang="sv-SE" dirty="0"/>
          </a:p>
          <a:p>
            <a:pPr marL="0" indent="0">
              <a:buNone/>
            </a:pPr>
            <a:endParaRPr lang="sv-SE" dirty="0"/>
          </a:p>
          <a:p>
            <a:pPr marL="0" indent="0">
              <a:buNone/>
            </a:pPr>
            <a:r>
              <a:rPr lang="sv-SE" sz="1400" dirty="0">
                <a:hlinkClick r:id="rId3"/>
              </a:rPr>
              <a:t>https://bra.se/amnen/brott-mot-barn</a:t>
            </a:r>
            <a:r>
              <a:rPr lang="sv-SE" sz="1400" dirty="0"/>
              <a:t> [hämtad 2026-06-09]</a:t>
            </a:r>
          </a:p>
        </p:txBody>
      </p:sp>
      <p:pic>
        <p:nvPicPr>
          <p:cNvPr id="4" name="Bild 3">
            <a:extLst>
              <a:ext uri="{FF2B5EF4-FFF2-40B4-BE49-F238E27FC236}">
                <a16:creationId xmlns:a16="http://schemas.microsoft.com/office/drawing/2014/main" id="{C4833244-C4A3-3408-9EFF-8E61D2C30F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684638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9F97C1-0AC8-27E5-E529-1BE8FE7E4D6A}"/>
              </a:ext>
            </a:extLst>
          </p:cNvPr>
          <p:cNvSpPr>
            <a:spLocks noGrp="1"/>
          </p:cNvSpPr>
          <p:nvPr>
            <p:ph type="title"/>
          </p:nvPr>
        </p:nvSpPr>
        <p:spPr>
          <a:xfrm>
            <a:off x="949568" y="365129"/>
            <a:ext cx="10404231" cy="1791917"/>
          </a:xfrm>
        </p:spPr>
        <p:txBody>
          <a:bodyPr/>
          <a:lstStyle/>
          <a:p>
            <a:r>
              <a:rPr lang="sv-SE" dirty="0"/>
              <a:t>Olika former av våld enligt FN:s barnrättskommitté</a:t>
            </a:r>
          </a:p>
        </p:txBody>
      </p:sp>
      <p:sp>
        <p:nvSpPr>
          <p:cNvPr id="3" name="Platshållare för innehåll 2">
            <a:extLst>
              <a:ext uri="{FF2B5EF4-FFF2-40B4-BE49-F238E27FC236}">
                <a16:creationId xmlns:a16="http://schemas.microsoft.com/office/drawing/2014/main" id="{1517DF7E-B6BB-6D62-AA05-476031FC49F7}"/>
              </a:ext>
            </a:extLst>
          </p:cNvPr>
          <p:cNvSpPr>
            <a:spLocks noGrp="1"/>
          </p:cNvSpPr>
          <p:nvPr>
            <p:ph idx="1"/>
          </p:nvPr>
        </p:nvSpPr>
        <p:spPr/>
        <p:txBody>
          <a:bodyPr/>
          <a:lstStyle/>
          <a:p>
            <a:endParaRPr lang="sv-SE" dirty="0"/>
          </a:p>
          <a:p>
            <a:pPr marL="0" indent="0">
              <a:buNone/>
            </a:pPr>
            <a:r>
              <a:rPr lang="sv-SE" dirty="0"/>
              <a:t>Det finns skäl att dela upp våld mot barn i våldsformer samtidigt är det viktigt att komma ihåg att samma barn ofta drabbas av olika former av våld och att de olika kategorierna överlappar varandra. Ett barn som växer upp med en våldsam förälder kan utsättas för fysiskt våld, kränkningar och hot och dessutom tvingas bevittna våld mot andra familjemedlemmar. Ett barn som utsätts för våld i hemmet löper dessutom större risk att utsättas för våld utanför familjen.</a:t>
            </a:r>
          </a:p>
          <a:p>
            <a:pPr marL="0" indent="0">
              <a:buNone/>
            </a:pPr>
            <a:r>
              <a:rPr lang="sv-SE" sz="1100" dirty="0">
                <a:hlinkClick r:id="rId3"/>
              </a:rPr>
              <a:t>https://liu.se/forskning/barnafrid/vald-mot-barn</a:t>
            </a:r>
            <a:r>
              <a:rPr lang="sv-SE" sz="1100" dirty="0"/>
              <a:t> [hämtad 2026-06-09]</a:t>
            </a:r>
          </a:p>
          <a:p>
            <a:endParaRPr lang="sv-SE" dirty="0"/>
          </a:p>
        </p:txBody>
      </p:sp>
      <p:pic>
        <p:nvPicPr>
          <p:cNvPr id="5" name="Bild 4">
            <a:extLst>
              <a:ext uri="{FF2B5EF4-FFF2-40B4-BE49-F238E27FC236}">
                <a16:creationId xmlns:a16="http://schemas.microsoft.com/office/drawing/2014/main" id="{59F3564D-0F6E-9681-7467-78C319EAF9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107417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1869F4-DE0D-EDC8-A870-2DA9A1D99D5D}"/>
              </a:ext>
            </a:extLst>
          </p:cNvPr>
          <p:cNvSpPr>
            <a:spLocks noGrp="1"/>
          </p:cNvSpPr>
          <p:nvPr>
            <p:ph type="title"/>
          </p:nvPr>
        </p:nvSpPr>
        <p:spPr/>
        <p:txBody>
          <a:bodyPr>
            <a:normAutofit fontScale="90000"/>
          </a:bodyPr>
          <a:lstStyle/>
          <a:p>
            <a:r>
              <a:rPr lang="sv-SE" b="0" i="0" dirty="0">
                <a:solidFill>
                  <a:srgbClr val="080D28"/>
                </a:solidFill>
              </a:rPr>
              <a:t>Våldshandlingar mot barn kan ofta bestå av en kombination av olika uttryck och handlingar</a:t>
            </a:r>
            <a:endParaRPr lang="sv-SE" dirty="0"/>
          </a:p>
        </p:txBody>
      </p:sp>
      <p:sp>
        <p:nvSpPr>
          <p:cNvPr id="3" name="Platshållare för innehåll 2">
            <a:extLst>
              <a:ext uri="{FF2B5EF4-FFF2-40B4-BE49-F238E27FC236}">
                <a16:creationId xmlns:a16="http://schemas.microsoft.com/office/drawing/2014/main" id="{EE6FC735-598D-07DB-D99C-D8D9446870A8}"/>
              </a:ext>
            </a:extLst>
          </p:cNvPr>
          <p:cNvSpPr>
            <a:spLocks noGrp="1"/>
          </p:cNvSpPr>
          <p:nvPr>
            <p:ph idx="1"/>
          </p:nvPr>
        </p:nvSpPr>
        <p:spPr>
          <a:xfrm>
            <a:off x="838200" y="1690692"/>
            <a:ext cx="10515600" cy="4254337"/>
          </a:xfrm>
        </p:spPr>
        <p:txBody>
          <a:bodyPr>
            <a:normAutofit/>
          </a:bodyPr>
          <a:lstStyle/>
          <a:p>
            <a:r>
              <a:rPr lang="sv-SE" dirty="0"/>
              <a:t>psykiskt våld </a:t>
            </a:r>
          </a:p>
          <a:p>
            <a:r>
              <a:rPr lang="sv-SE" dirty="0"/>
              <a:t>bevittna/uppleva våld i nära relation</a:t>
            </a:r>
          </a:p>
          <a:p>
            <a:r>
              <a:rPr lang="sv-SE" dirty="0"/>
              <a:t>försummelse</a:t>
            </a:r>
          </a:p>
          <a:p>
            <a:r>
              <a:rPr lang="sv-SE" dirty="0"/>
              <a:t>fysiskt våld</a:t>
            </a:r>
          </a:p>
          <a:p>
            <a:r>
              <a:rPr lang="sv-SE" dirty="0"/>
              <a:t>sexuellt våld och övergrepp</a:t>
            </a:r>
          </a:p>
          <a:p>
            <a:r>
              <a:rPr lang="sv-SE" dirty="0"/>
              <a:t>materiellt våld (ex. slå eller ta mobiler, möbler)</a:t>
            </a:r>
          </a:p>
          <a:p>
            <a:r>
              <a:rPr lang="sv-SE" dirty="0"/>
              <a:t>ekonomiskt våld (ex. ta pengar som den unga själv tjänat in) </a:t>
            </a:r>
          </a:p>
          <a:p>
            <a:r>
              <a:rPr lang="sv-SE" dirty="0"/>
              <a:t>digitalt våld</a:t>
            </a:r>
          </a:p>
        </p:txBody>
      </p:sp>
      <p:pic>
        <p:nvPicPr>
          <p:cNvPr id="4" name="Bild 3">
            <a:extLst>
              <a:ext uri="{FF2B5EF4-FFF2-40B4-BE49-F238E27FC236}">
                <a16:creationId xmlns:a16="http://schemas.microsoft.com/office/drawing/2014/main" id="{CF2FBFBD-2C0B-27B8-1AB1-3FDCB6A089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Två personer tecknade med tunna svarta linjer och akvarellfärg. En mindre person syns framför en större person, vars ansikte är vänt åt sidan. Kläder och hår är målade i mörkgrönt, grått och svart. Illustration.">
            <a:extLst>
              <a:ext uri="{FF2B5EF4-FFF2-40B4-BE49-F238E27FC236}">
                <a16:creationId xmlns:a16="http://schemas.microsoft.com/office/drawing/2014/main" id="{5562B5B7-A3F6-59D7-3BE1-5570CAF31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8882" y="1690692"/>
            <a:ext cx="2759794" cy="2908814"/>
          </a:xfrm>
          <a:prstGeom prst="rect">
            <a:avLst/>
          </a:prstGeom>
        </p:spPr>
      </p:pic>
    </p:spTree>
    <p:extLst>
      <p:ext uri="{BB962C8B-B14F-4D97-AF65-F5344CB8AC3E}">
        <p14:creationId xmlns:p14="http://schemas.microsoft.com/office/powerpoint/2010/main" val="1385356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AFC993-E34C-8315-DBB1-313D9C3B2DE5}"/>
              </a:ext>
            </a:extLst>
          </p:cNvPr>
          <p:cNvSpPr>
            <a:spLocks noGrp="1"/>
          </p:cNvSpPr>
          <p:nvPr>
            <p:ph type="title"/>
          </p:nvPr>
        </p:nvSpPr>
        <p:spPr/>
        <p:txBody>
          <a:bodyPr/>
          <a:lstStyle/>
          <a:p>
            <a:r>
              <a:rPr lang="sv-SE" dirty="0"/>
              <a:t>Psykiskt våld</a:t>
            </a:r>
          </a:p>
        </p:txBody>
      </p:sp>
      <p:sp>
        <p:nvSpPr>
          <p:cNvPr id="3" name="Platshållare för innehåll 2">
            <a:extLst>
              <a:ext uri="{FF2B5EF4-FFF2-40B4-BE49-F238E27FC236}">
                <a16:creationId xmlns:a16="http://schemas.microsoft.com/office/drawing/2014/main" id="{1ACFDA7C-7D3C-E4CE-072C-7895BAD7BDA4}"/>
              </a:ext>
            </a:extLst>
          </p:cNvPr>
          <p:cNvSpPr>
            <a:spLocks noGrp="1"/>
          </p:cNvSpPr>
          <p:nvPr>
            <p:ph idx="1"/>
          </p:nvPr>
        </p:nvSpPr>
        <p:spPr/>
        <p:txBody>
          <a:bodyPr/>
          <a:lstStyle/>
          <a:p>
            <a:r>
              <a:rPr lang="sv-SE" dirty="0">
                <a:solidFill>
                  <a:srgbClr val="080D28"/>
                </a:solidFill>
                <a:latin typeface="Georgia" panose="02040502050405020303" pitchFamily="18" charset="0"/>
              </a:rPr>
              <a:t>Den 1 juli 2026 infördes brottsrubriceringen </a:t>
            </a:r>
            <a:r>
              <a:rPr lang="sv-SE" dirty="0">
                <a:solidFill>
                  <a:srgbClr val="080D28"/>
                </a:solidFill>
                <a:latin typeface="Georgia" panose="02040502050405020303" pitchFamily="18" charset="0"/>
                <a:hlinkClick r:id="rId3"/>
              </a:rPr>
              <a:t>psykiskt våld</a:t>
            </a:r>
            <a:r>
              <a:rPr lang="sv-SE" dirty="0">
                <a:solidFill>
                  <a:srgbClr val="080D28"/>
                </a:solidFill>
                <a:latin typeface="Georgia" panose="02040502050405020303" pitchFamily="18" charset="0"/>
              </a:rPr>
              <a:t> i b</a:t>
            </a:r>
            <a:r>
              <a:rPr lang="sv-SE" dirty="0"/>
              <a:t>rottsbalken</a:t>
            </a:r>
            <a:endParaRPr lang="sv-SE" dirty="0">
              <a:solidFill>
                <a:srgbClr val="080D28"/>
              </a:solidFill>
              <a:latin typeface="Georgia" panose="02040502050405020303" pitchFamily="18" charset="0"/>
            </a:endParaRPr>
          </a:p>
          <a:p>
            <a:pPr marL="0" indent="0">
              <a:buNone/>
            </a:pPr>
            <a:endParaRPr lang="sv-SE" dirty="0">
              <a:solidFill>
                <a:srgbClr val="080D28"/>
              </a:solidFill>
              <a:latin typeface="Georgia" panose="02040502050405020303" pitchFamily="18" charset="0"/>
            </a:endParaRPr>
          </a:p>
          <a:p>
            <a:pPr marL="0" indent="0">
              <a:buNone/>
            </a:pPr>
            <a:r>
              <a:rPr lang="sv-SE" dirty="0"/>
              <a:t>Den som upprepat utsätter en annan person för kränkningar i form av beskyllning, nedsättande uttalande, förödmjukande beteende, otillbörligt hot, otillbörligt tvång eller otillbörlig övervakning, döms, om kränkningarna sammantagna varit ägnade att allvarligt skada personens självkänsla, för psykiskt våld till fängelse i högst fyra år (4 kap. 7 b §)</a:t>
            </a:r>
            <a:endParaRPr lang="sv-SE" dirty="0">
              <a:solidFill>
                <a:srgbClr val="080D28"/>
              </a:solidFill>
              <a:latin typeface="Georgia" panose="02040502050405020303" pitchFamily="18" charset="0"/>
            </a:endParaRPr>
          </a:p>
          <a:p>
            <a:endParaRPr lang="sv-SE" dirty="0"/>
          </a:p>
        </p:txBody>
      </p:sp>
      <p:pic>
        <p:nvPicPr>
          <p:cNvPr id="5" name="Bild 4">
            <a:extLst>
              <a:ext uri="{FF2B5EF4-FFF2-40B4-BE49-F238E27FC236}">
                <a16:creationId xmlns:a16="http://schemas.microsoft.com/office/drawing/2014/main" id="{38830704-BAA8-F98D-622D-1591920D5B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302651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F5717BE4-01CD-608E-2D26-8D6E0CD25A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
        <p:nvSpPr>
          <p:cNvPr id="8" name="Rubrik 7">
            <a:extLst>
              <a:ext uri="{FF2B5EF4-FFF2-40B4-BE49-F238E27FC236}">
                <a16:creationId xmlns:a16="http://schemas.microsoft.com/office/drawing/2014/main" id="{BEB4DD06-F2B1-1B3C-236F-C404D1D3CF36}"/>
              </a:ext>
            </a:extLst>
          </p:cNvPr>
          <p:cNvSpPr>
            <a:spLocks noGrp="1"/>
          </p:cNvSpPr>
          <p:nvPr>
            <p:ph type="title"/>
          </p:nvPr>
        </p:nvSpPr>
        <p:spPr/>
        <p:txBody>
          <a:bodyPr/>
          <a:lstStyle/>
          <a:p>
            <a:r>
              <a:rPr lang="sv-SE" dirty="0"/>
              <a:t>Ett par minuter om psykiskt våld</a:t>
            </a:r>
          </a:p>
        </p:txBody>
      </p:sp>
      <p:pic>
        <p:nvPicPr>
          <p:cNvPr id="5" name="Onlinemedia 4" title="Ett par minuter om – Psykiskt våld mot barn">
            <a:hlinkClick r:id="" action="ppaction://media"/>
            <a:extLst>
              <a:ext uri="{FF2B5EF4-FFF2-40B4-BE49-F238E27FC236}">
                <a16:creationId xmlns:a16="http://schemas.microsoft.com/office/drawing/2014/main" id="{60D3B3CB-069F-258F-691F-CDA986E0CA24}"/>
              </a:ext>
            </a:extLst>
          </p:cNvPr>
          <p:cNvPicPr>
            <a:picLocks noGrp="1" noRot="1" noChangeAspect="1"/>
          </p:cNvPicPr>
          <p:nvPr>
            <p:ph idx="1"/>
            <a:videoFile r:link="rId1"/>
          </p:nvPr>
        </p:nvPicPr>
        <p:blipFill>
          <a:blip r:embed="rId5"/>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46474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692A85-5C0E-7ADB-77AC-8A13DD4CF0FD}"/>
              </a:ext>
            </a:extLst>
          </p:cNvPr>
          <p:cNvSpPr>
            <a:spLocks noGrp="1"/>
          </p:cNvSpPr>
          <p:nvPr>
            <p:ph type="title"/>
          </p:nvPr>
        </p:nvSpPr>
        <p:spPr/>
        <p:txBody>
          <a:bodyPr/>
          <a:lstStyle/>
          <a:p>
            <a:r>
              <a:rPr lang="sv-SE" dirty="0"/>
              <a:t>Psykiskt våld mot barn</a:t>
            </a:r>
          </a:p>
        </p:txBody>
      </p:sp>
      <p:sp>
        <p:nvSpPr>
          <p:cNvPr id="3" name="Platshållare för innehåll 2">
            <a:extLst>
              <a:ext uri="{FF2B5EF4-FFF2-40B4-BE49-F238E27FC236}">
                <a16:creationId xmlns:a16="http://schemas.microsoft.com/office/drawing/2014/main" id="{88E90BB3-90B5-2AB9-5044-E1F1849B6657}"/>
              </a:ext>
            </a:extLst>
          </p:cNvPr>
          <p:cNvSpPr>
            <a:spLocks noGrp="1"/>
          </p:cNvSpPr>
          <p:nvPr>
            <p:ph idx="1"/>
          </p:nvPr>
        </p:nvSpPr>
        <p:spPr/>
        <p:txBody>
          <a:bodyPr>
            <a:normAutofit/>
          </a:bodyPr>
          <a:lstStyle/>
          <a:p>
            <a:pPr marL="0" indent="0">
              <a:buNone/>
            </a:pPr>
            <a:r>
              <a:rPr lang="sv-SE" dirty="0">
                <a:solidFill>
                  <a:srgbClr val="080D28"/>
                </a:solidFill>
                <a:latin typeface="Georgia" panose="02040502050405020303" pitchFamily="18" charset="0"/>
              </a:rPr>
              <a:t>B</a:t>
            </a:r>
            <a:r>
              <a:rPr lang="sv-SE" b="0" i="0" dirty="0">
                <a:solidFill>
                  <a:srgbClr val="080D28"/>
                </a:solidFill>
                <a:effectLst/>
                <a:latin typeface="Georgia" panose="02040502050405020303" pitchFamily="18" charset="0"/>
              </a:rPr>
              <a:t>arn och unga utsätts alltid för psykiskt våld i samband med alla former av våldsutsatthet.</a:t>
            </a:r>
            <a:endParaRPr lang="sv-SE" dirty="0">
              <a:solidFill>
                <a:srgbClr val="080D28"/>
              </a:solidFill>
              <a:latin typeface="Georgia" panose="02040502050405020303" pitchFamily="18" charset="0"/>
            </a:endParaRPr>
          </a:p>
          <a:p>
            <a:pPr marL="0" indent="0">
              <a:buNone/>
            </a:pPr>
            <a:endParaRPr lang="sv-SE" b="0" i="0" dirty="0">
              <a:solidFill>
                <a:srgbClr val="080D28"/>
              </a:solidFill>
              <a:effectLst/>
              <a:latin typeface="Georgia" panose="02040502050405020303" pitchFamily="18" charset="0"/>
            </a:endParaRPr>
          </a:p>
          <a:p>
            <a:pPr marL="0" indent="0">
              <a:buNone/>
            </a:pPr>
            <a:r>
              <a:rPr lang="sv-SE" b="1" i="0" dirty="0">
                <a:effectLst/>
                <a:latin typeface="Georgia" panose="02040502050405020303" pitchFamily="18" charset="0"/>
              </a:rPr>
              <a:t>Direkt psykiskt </a:t>
            </a:r>
            <a:r>
              <a:rPr lang="sv-SE" b="0" i="0" dirty="0">
                <a:solidFill>
                  <a:srgbClr val="080D28"/>
                </a:solidFill>
                <a:effectLst/>
                <a:latin typeface="Georgia" panose="02040502050405020303" pitchFamily="18" charset="0"/>
              </a:rPr>
              <a:t>våld mot ett barn eller ungdom kan handla om nedsättande kommentarer, förlöjliganden, glåpord, hot, tvång och trakasserier. Unga kan också utsättas för kontroll och social isolering.</a:t>
            </a:r>
          </a:p>
          <a:p>
            <a:pPr marL="0" indent="0">
              <a:buNone/>
            </a:pPr>
            <a:endParaRPr lang="sv-SE" dirty="0">
              <a:solidFill>
                <a:srgbClr val="080D28"/>
              </a:solidFill>
              <a:latin typeface="Georgia" panose="02040502050405020303" pitchFamily="18" charset="0"/>
            </a:endParaRPr>
          </a:p>
          <a:p>
            <a:pPr marL="0" indent="0">
              <a:buNone/>
            </a:pPr>
            <a:r>
              <a:rPr lang="sv-SE" dirty="0">
                <a:solidFill>
                  <a:srgbClr val="080D28"/>
                </a:solidFill>
                <a:latin typeface="Georgia" panose="02040502050405020303" pitchFamily="18" charset="0"/>
              </a:rPr>
              <a:t>15</a:t>
            </a:r>
            <a:r>
              <a:rPr lang="sv-SE" b="0" i="0" dirty="0">
                <a:solidFill>
                  <a:srgbClr val="080D28"/>
                </a:solidFill>
                <a:effectLst/>
                <a:latin typeface="Georgia" panose="02040502050405020303" pitchFamily="18" charset="0"/>
              </a:rPr>
              <a:t> procent av alla ele</a:t>
            </a:r>
            <a:r>
              <a:rPr lang="sv-SE" dirty="0">
                <a:solidFill>
                  <a:srgbClr val="080D28"/>
                </a:solidFill>
                <a:latin typeface="Georgia" panose="02040502050405020303" pitchFamily="18" charset="0"/>
              </a:rPr>
              <a:t>ver i årskurs nio uppger att de har utsatts för psykisk våld av en vuxen (där 12 procent angav att det var en förälder).</a:t>
            </a:r>
            <a:endParaRPr lang="sv-SE" b="0" i="0" dirty="0">
              <a:solidFill>
                <a:srgbClr val="080D28"/>
              </a:solidFill>
              <a:effectLst/>
              <a:latin typeface="Georgia" panose="02040502050405020303" pitchFamily="18" charset="0"/>
            </a:endParaRPr>
          </a:p>
        </p:txBody>
      </p:sp>
      <p:pic>
        <p:nvPicPr>
          <p:cNvPr id="4" name="Bild 3">
            <a:extLst>
              <a:ext uri="{FF2B5EF4-FFF2-40B4-BE49-F238E27FC236}">
                <a16:creationId xmlns:a16="http://schemas.microsoft.com/office/drawing/2014/main" id="{3B35EC8A-EB2E-7468-8764-8D55061415D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47534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307702-E18D-B2BA-8DCB-BC3A6FA079B7}"/>
              </a:ext>
            </a:extLst>
          </p:cNvPr>
          <p:cNvSpPr>
            <a:spLocks noGrp="1"/>
          </p:cNvSpPr>
          <p:nvPr>
            <p:ph type="title"/>
          </p:nvPr>
        </p:nvSpPr>
        <p:spPr>
          <a:xfrm>
            <a:off x="838200" y="416803"/>
            <a:ext cx="10515600" cy="1325563"/>
          </a:xfrm>
        </p:spPr>
        <p:txBody>
          <a:bodyPr>
            <a:normAutofit/>
          </a:bodyPr>
          <a:lstStyle/>
          <a:p>
            <a:r>
              <a:rPr lang="sv-SE" dirty="0"/>
              <a:t>Barn som bevittnar eller upplever våld i nära relation </a:t>
            </a:r>
          </a:p>
        </p:txBody>
      </p:sp>
      <p:sp>
        <p:nvSpPr>
          <p:cNvPr id="3" name="Platshållare för innehåll 2">
            <a:extLst>
              <a:ext uri="{FF2B5EF4-FFF2-40B4-BE49-F238E27FC236}">
                <a16:creationId xmlns:a16="http://schemas.microsoft.com/office/drawing/2014/main" id="{A30393AF-19C1-E540-2342-36F31B6FC7A3}"/>
              </a:ext>
            </a:extLst>
          </p:cNvPr>
          <p:cNvSpPr>
            <a:spLocks noGrp="1"/>
          </p:cNvSpPr>
          <p:nvPr>
            <p:ph idx="1"/>
          </p:nvPr>
        </p:nvSpPr>
        <p:spPr/>
        <p:txBody>
          <a:bodyPr>
            <a:normAutofit fontScale="92500" lnSpcReduction="10000"/>
          </a:bodyPr>
          <a:lstStyle/>
          <a:p>
            <a:pPr marL="0" indent="0">
              <a:buNone/>
            </a:pPr>
            <a:r>
              <a:rPr lang="sv-SE" b="0" i="0" dirty="0">
                <a:solidFill>
                  <a:srgbClr val="080D28"/>
                </a:solidFill>
                <a:effectLst/>
                <a:latin typeface="Georgia" panose="02040502050405020303" pitchFamily="18" charset="0"/>
              </a:rPr>
              <a:t>När barn </a:t>
            </a:r>
            <a:r>
              <a:rPr lang="sv-SE" b="0" i="1" dirty="0">
                <a:solidFill>
                  <a:srgbClr val="080D28"/>
                </a:solidFill>
                <a:effectLst/>
                <a:latin typeface="Georgia" panose="02040502050405020303" pitchFamily="18" charset="0"/>
              </a:rPr>
              <a:t>bevittnar</a:t>
            </a:r>
            <a:r>
              <a:rPr lang="sv-SE" b="0" i="0" dirty="0">
                <a:solidFill>
                  <a:srgbClr val="080D28"/>
                </a:solidFill>
                <a:effectLst/>
                <a:latin typeface="Georgia" panose="02040502050405020303" pitchFamily="18" charset="0"/>
              </a:rPr>
              <a:t> våld betyder det att de ser, hör eller känner av våld mot en eller flera närstående. </a:t>
            </a:r>
            <a:endParaRPr lang="sv-SE" dirty="0">
              <a:solidFill>
                <a:srgbClr val="080D28"/>
              </a:solidFill>
              <a:latin typeface="Georgia" panose="02040502050405020303" pitchFamily="18" charset="0"/>
            </a:endParaRPr>
          </a:p>
          <a:p>
            <a:pPr marL="0" indent="0">
              <a:buNone/>
            </a:pPr>
            <a:endParaRPr lang="sv-SE" sz="1200" dirty="0">
              <a:effectLst/>
              <a:latin typeface="KorolevLiU Medium" panose="00000600000000000000" pitchFamily="50" charset="0"/>
              <a:ea typeface="Calibri" panose="020F0502020204030204" pitchFamily="34" charset="0"/>
              <a:cs typeface="Times New Roman" panose="02020603050405020304" pitchFamily="18" charset="0"/>
            </a:endParaRPr>
          </a:p>
          <a:p>
            <a:pPr marL="0" indent="0">
              <a:buNone/>
            </a:pPr>
            <a:r>
              <a:rPr lang="sv-SE" sz="1700" dirty="0">
                <a:ea typeface="Calibri" panose="020F0502020204030204" pitchFamily="34" charset="0"/>
                <a:cs typeface="Times New Roman" panose="02020603050405020304" pitchFamily="18" charset="0"/>
              </a:rPr>
              <a:t>Det kan vara</a:t>
            </a:r>
            <a:endParaRPr lang="sv-SE" sz="1700" dirty="0">
              <a:effectLst/>
              <a:ea typeface="Calibri" panose="020F0502020204030204" pitchFamily="34" charset="0"/>
              <a:cs typeface="Times New Roman" panose="02020603050405020304" pitchFamily="18" charset="0"/>
            </a:endParaRPr>
          </a:p>
          <a:p>
            <a:pPr marL="285784" indent="-285750"/>
            <a:r>
              <a:rPr lang="sv-SE" sz="1700" dirty="0">
                <a:ea typeface="Calibri" panose="020F0502020204030204" pitchFamily="34" charset="0"/>
                <a:cs typeface="Times New Roman" panose="02020603050405020304" pitchFamily="18" charset="0"/>
              </a:rPr>
              <a:t>en vårdnadshavare (eller bonusförälder) som utövar våld mot den andra vårdnadshavaren (eller bonusförälder)</a:t>
            </a:r>
          </a:p>
          <a:p>
            <a:pPr marL="285784" indent="-285750"/>
            <a:r>
              <a:rPr lang="sv-SE" sz="1700" dirty="0">
                <a:effectLst/>
                <a:ea typeface="Calibri" panose="020F0502020204030204" pitchFamily="34" charset="0"/>
                <a:cs typeface="Times New Roman" panose="02020603050405020304" pitchFamily="18" charset="0"/>
              </a:rPr>
              <a:t>våld mellan vårdnadshavare och andra vuxna inom familjen/släkten</a:t>
            </a:r>
          </a:p>
          <a:p>
            <a:pPr marL="285784" indent="-285750"/>
            <a:r>
              <a:rPr lang="sv-SE" sz="1700" dirty="0">
                <a:effectLst/>
                <a:ea typeface="Calibri" panose="020F0502020204030204" pitchFamily="34" charset="0"/>
                <a:cs typeface="Times New Roman" panose="02020603050405020304" pitchFamily="18" charset="0"/>
              </a:rPr>
              <a:t>våld av eller mellan syskon </a:t>
            </a:r>
          </a:p>
          <a:p>
            <a:pPr marL="285784" indent="-285750"/>
            <a:r>
              <a:rPr lang="sv-SE" sz="1700" dirty="0">
                <a:effectLst/>
                <a:ea typeface="Calibri" panose="020F0502020204030204" pitchFamily="34" charset="0"/>
                <a:cs typeface="Times New Roman" panose="02020603050405020304" pitchFamily="18" charset="0"/>
              </a:rPr>
              <a:t>våld som är kopplat till hedersrelaterat våld och förtryck.</a:t>
            </a:r>
          </a:p>
          <a:p>
            <a:pPr marL="34" indent="0">
              <a:buNone/>
            </a:pPr>
            <a:r>
              <a:rPr lang="sv-SE" sz="1700" b="1" dirty="0"/>
              <a:t>B</a:t>
            </a:r>
            <a:r>
              <a:rPr lang="sv-SE" sz="1700" b="1" i="0" dirty="0">
                <a:effectLst/>
              </a:rPr>
              <a:t>arn som </a:t>
            </a:r>
            <a:r>
              <a:rPr lang="sv-SE" sz="1700" b="1" i="1" dirty="0">
                <a:effectLst/>
              </a:rPr>
              <a:t>bevittnar</a:t>
            </a:r>
            <a:r>
              <a:rPr lang="sv-SE" sz="1700" b="1" i="0" dirty="0">
                <a:effectLst/>
              </a:rPr>
              <a:t> våld i </a:t>
            </a:r>
            <a:r>
              <a:rPr lang="sv-SE" sz="1700" b="1" dirty="0"/>
              <a:t>nära relationer </a:t>
            </a:r>
            <a:r>
              <a:rPr lang="sv-SE" sz="1700" b="1" i="0" dirty="0">
                <a:effectLst/>
              </a:rPr>
              <a:t>har en högre risk än andra barn att även </a:t>
            </a:r>
            <a:r>
              <a:rPr lang="sv-SE" sz="1700" b="1" i="1" dirty="0">
                <a:effectLst/>
              </a:rPr>
              <a:t>utsättas</a:t>
            </a:r>
            <a:r>
              <a:rPr lang="sv-SE" sz="1700" b="1" i="0" dirty="0">
                <a:effectLst/>
              </a:rPr>
              <a:t> för direkt våld.</a:t>
            </a:r>
          </a:p>
          <a:p>
            <a:pPr marL="457200" lvl="1" indent="0">
              <a:buNone/>
            </a:pP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2200" dirty="0"/>
              <a:t>Uppskattningsvis har 10 procent av alla elever i årskurs nio bevittnat </a:t>
            </a:r>
            <a:r>
              <a:rPr lang="sv-SE" sz="2200" dirty="0">
                <a:hlinkClick r:id="rId3"/>
              </a:rPr>
              <a:t>våld i nära relation</a:t>
            </a:r>
            <a:r>
              <a:rPr lang="sv-SE" sz="2200" dirty="0"/>
              <a:t> och omkring 5 procent gör det ofta.</a:t>
            </a:r>
          </a:p>
        </p:txBody>
      </p:sp>
      <p:pic>
        <p:nvPicPr>
          <p:cNvPr id="4" name="Bild 3">
            <a:extLst>
              <a:ext uri="{FF2B5EF4-FFF2-40B4-BE49-F238E27FC236}">
                <a16:creationId xmlns:a16="http://schemas.microsoft.com/office/drawing/2014/main" id="{A4B1901A-5747-9CCB-3C47-6CF8614AE8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946406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33F2F6-1EA6-49F7-E06B-46A0A14E44E9}"/>
              </a:ext>
            </a:extLst>
          </p:cNvPr>
          <p:cNvSpPr>
            <a:spLocks noGrp="1"/>
          </p:cNvSpPr>
          <p:nvPr>
            <p:ph type="title"/>
          </p:nvPr>
        </p:nvSpPr>
        <p:spPr/>
        <p:txBody>
          <a:bodyPr>
            <a:normAutofit/>
          </a:bodyPr>
          <a:lstStyle/>
          <a:p>
            <a:r>
              <a:rPr lang="sv-SE" dirty="0"/>
              <a:t>Att bevittna eller uppleva våld i nära relation</a:t>
            </a:r>
          </a:p>
        </p:txBody>
      </p:sp>
      <p:sp>
        <p:nvSpPr>
          <p:cNvPr id="3" name="Platshållare för innehåll 2">
            <a:extLst>
              <a:ext uri="{FF2B5EF4-FFF2-40B4-BE49-F238E27FC236}">
                <a16:creationId xmlns:a16="http://schemas.microsoft.com/office/drawing/2014/main" id="{9DDE1C05-ACEF-48BE-494E-43ADFEBF1041}"/>
              </a:ext>
            </a:extLst>
          </p:cNvPr>
          <p:cNvSpPr>
            <a:spLocks noGrp="1"/>
          </p:cNvSpPr>
          <p:nvPr>
            <p:ph idx="1"/>
          </p:nvPr>
        </p:nvSpPr>
        <p:spPr/>
        <p:txBody>
          <a:bodyPr/>
          <a:lstStyle/>
          <a:p>
            <a:pPr marL="0" indent="0">
              <a:spcBef>
                <a:spcPts val="1200"/>
              </a:spcBef>
              <a:spcAft>
                <a:spcPts val="1200"/>
              </a:spcAft>
              <a:buNone/>
            </a:pPr>
            <a:r>
              <a:rPr lang="sv-SE" dirty="0"/>
              <a:t>I lagstiftning och andra regelverk används begreppet </a:t>
            </a:r>
            <a:r>
              <a:rPr lang="sv-SE" i="1" dirty="0"/>
              <a:t>bevittna våld</a:t>
            </a:r>
            <a:r>
              <a:rPr lang="sv-SE" dirty="0"/>
              <a:t> vilket kan innebära begränsningar. </a:t>
            </a:r>
          </a:p>
          <a:p>
            <a:pPr marL="0" indent="0">
              <a:spcBef>
                <a:spcPts val="1200"/>
              </a:spcBef>
              <a:spcAft>
                <a:spcPts val="1200"/>
              </a:spcAft>
              <a:buNone/>
            </a:pPr>
            <a:r>
              <a:rPr lang="sv-SE" dirty="0"/>
              <a:t>Barn och unga som bevittnar våld i familjen kan uppfattas som passiv åskådare som enbart observerar våldet. Begreppet uppleva våld ser däremot barnet som en självständig del av familjen som </a:t>
            </a:r>
            <a:r>
              <a:rPr lang="sv-SE" i="1" dirty="0"/>
              <a:t>upplever våldet</a:t>
            </a:r>
            <a:r>
              <a:rPr lang="sv-SE" dirty="0"/>
              <a:t> utifrån sina förutsättningar. </a:t>
            </a:r>
          </a:p>
          <a:p>
            <a:pPr marL="0" indent="0">
              <a:spcBef>
                <a:spcPts val="1200"/>
              </a:spcBef>
              <a:spcAft>
                <a:spcPts val="1200"/>
              </a:spcAft>
              <a:buNone/>
            </a:pPr>
            <a:r>
              <a:rPr lang="sv-SE" dirty="0"/>
              <a:t>Vilket begrepp anser vi i vår arbetsgrupp är bäst att använda?</a:t>
            </a:r>
          </a:p>
          <a:p>
            <a:pPr marL="0" indent="0">
              <a:buNone/>
            </a:pPr>
            <a:endParaRPr lang="sv-SE" dirty="0"/>
          </a:p>
        </p:txBody>
      </p:sp>
      <p:pic>
        <p:nvPicPr>
          <p:cNvPr id="5" name="Bild 4">
            <a:extLst>
              <a:ext uri="{FF2B5EF4-FFF2-40B4-BE49-F238E27FC236}">
                <a16:creationId xmlns:a16="http://schemas.microsoft.com/office/drawing/2014/main" id="{C3E225DD-E1AA-BF52-7C33-2E5AC7BEFA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74505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C48C33-8F09-835C-B815-A63AD2A70596}"/>
              </a:ext>
            </a:extLst>
          </p:cNvPr>
          <p:cNvSpPr>
            <a:spLocks noGrp="1"/>
          </p:cNvSpPr>
          <p:nvPr>
            <p:ph type="title"/>
          </p:nvPr>
        </p:nvSpPr>
        <p:spPr/>
        <p:txBody>
          <a:bodyPr/>
          <a:lstStyle/>
          <a:p>
            <a:r>
              <a:rPr lang="sv-SE" dirty="0"/>
              <a:t>Försummelse</a:t>
            </a:r>
          </a:p>
        </p:txBody>
      </p:sp>
      <p:sp>
        <p:nvSpPr>
          <p:cNvPr id="3" name="Platshållare för innehåll 2">
            <a:extLst>
              <a:ext uri="{FF2B5EF4-FFF2-40B4-BE49-F238E27FC236}">
                <a16:creationId xmlns:a16="http://schemas.microsoft.com/office/drawing/2014/main" id="{86C8F8B4-3DA2-DF96-17A2-EE6EC1AFF4A9}"/>
              </a:ext>
            </a:extLst>
          </p:cNvPr>
          <p:cNvSpPr>
            <a:spLocks noGrp="1"/>
          </p:cNvSpPr>
          <p:nvPr>
            <p:ph idx="1"/>
          </p:nvPr>
        </p:nvSpPr>
        <p:spPr>
          <a:xfrm>
            <a:off x="838200" y="1466714"/>
            <a:ext cx="6168775" cy="4254337"/>
          </a:xfrm>
        </p:spPr>
        <p:txBody>
          <a:bodyPr>
            <a:normAutofit/>
          </a:bodyPr>
          <a:lstStyle/>
          <a:p>
            <a:pPr>
              <a:spcBef>
                <a:spcPts val="1800"/>
              </a:spcBef>
            </a:pPr>
            <a:r>
              <a:rPr lang="sv-SE" b="0" i="0" dirty="0">
                <a:solidFill>
                  <a:srgbClr val="080D28"/>
                </a:solidFill>
                <a:effectLst/>
                <a:latin typeface="Georgia" panose="02040502050405020303" pitchFamily="18" charset="0"/>
              </a:rPr>
              <a:t>Försummelse innebär till exempel att den unga</a:t>
            </a:r>
            <a:r>
              <a:rPr lang="sv-SE" dirty="0">
                <a:solidFill>
                  <a:srgbClr val="080D28"/>
                </a:solidFill>
                <a:latin typeface="Georgia" panose="02040502050405020303" pitchFamily="18" charset="0"/>
              </a:rPr>
              <a:t> </a:t>
            </a:r>
            <a:r>
              <a:rPr lang="sv-SE" b="0" i="0" dirty="0">
                <a:solidFill>
                  <a:srgbClr val="080D28"/>
                </a:solidFill>
                <a:effectLst/>
                <a:latin typeface="Georgia" panose="02040502050405020303" pitchFamily="18" charset="0"/>
              </a:rPr>
              <a:t>inte får den hjälp med mat, medicin, hygien, kläder som hen behöver</a:t>
            </a:r>
            <a:r>
              <a:rPr lang="sv-SE" dirty="0">
                <a:solidFill>
                  <a:srgbClr val="080D28"/>
                </a:solidFill>
                <a:latin typeface="Georgia" panose="02040502050405020303" pitchFamily="18" charset="0"/>
              </a:rPr>
              <a:t> eller inte får sina behov av kärlek, bekräftelse och känslomässigt stöd tillgodosedda.</a:t>
            </a:r>
            <a:endParaRPr lang="sv-SE" b="0" i="0" dirty="0">
              <a:solidFill>
                <a:srgbClr val="080D28"/>
              </a:solidFill>
              <a:effectLst/>
              <a:latin typeface="Georgia" panose="02040502050405020303" pitchFamily="18" charset="0"/>
            </a:endParaRPr>
          </a:p>
          <a:p>
            <a:pPr>
              <a:spcBef>
                <a:spcPts val="1800"/>
              </a:spcBef>
            </a:pPr>
            <a:r>
              <a:rPr lang="sv-SE" dirty="0">
                <a:solidFill>
                  <a:srgbClr val="080D28"/>
                </a:solidFill>
                <a:latin typeface="Georgia" panose="02040502050405020303" pitchFamily="18" charset="0"/>
              </a:rPr>
              <a:t>11,9 procent </a:t>
            </a:r>
            <a:r>
              <a:rPr lang="sv-SE" b="0" i="0" dirty="0">
                <a:solidFill>
                  <a:srgbClr val="080D28"/>
                </a:solidFill>
                <a:effectLst/>
                <a:latin typeface="Georgia" panose="02040502050405020303" pitchFamily="18" charset="0"/>
              </a:rPr>
              <a:t>av alla ele</a:t>
            </a:r>
            <a:r>
              <a:rPr lang="sv-SE" dirty="0">
                <a:solidFill>
                  <a:srgbClr val="080D28"/>
                </a:solidFill>
                <a:latin typeface="Georgia" panose="02040502050405020303" pitchFamily="18" charset="0"/>
              </a:rPr>
              <a:t>ver i årskurs nio uppger att de utsatts för försummelse</a:t>
            </a:r>
          </a:p>
          <a:p>
            <a:pPr lvl="1">
              <a:buFont typeface="Courier New" panose="02070309020205020404" pitchFamily="49" charset="0"/>
              <a:buChar char="o"/>
            </a:pPr>
            <a:r>
              <a:rPr lang="sv-SE" dirty="0">
                <a:solidFill>
                  <a:srgbClr val="080D28"/>
                </a:solidFill>
                <a:latin typeface="Georgia" panose="02040502050405020303" pitchFamily="18" charset="0"/>
              </a:rPr>
              <a:t>9,2 procent för fysisk försummelse</a:t>
            </a:r>
          </a:p>
          <a:p>
            <a:pPr lvl="1">
              <a:buFont typeface="Courier New" panose="02070309020205020404" pitchFamily="49" charset="0"/>
              <a:buChar char="o"/>
            </a:pPr>
            <a:r>
              <a:rPr lang="sv-SE" dirty="0">
                <a:solidFill>
                  <a:srgbClr val="080D28"/>
                </a:solidFill>
                <a:latin typeface="Georgia" panose="02040502050405020303" pitchFamily="18" charset="0"/>
              </a:rPr>
              <a:t>6,1 procent för emotionell försummelse</a:t>
            </a:r>
          </a:p>
        </p:txBody>
      </p:sp>
      <p:pic>
        <p:nvPicPr>
          <p:cNvPr id="4" name="Bild 3">
            <a:extLst>
              <a:ext uri="{FF2B5EF4-FFF2-40B4-BE49-F238E27FC236}">
                <a16:creationId xmlns:a16="http://schemas.microsoft.com/office/drawing/2014/main" id="{B4E678F6-37FF-5246-CEFB-72C4354756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Ansikte i profil tecknat med tunna svarta linjer och lila akvarellfält. En hand syns vid hakan och bakom huvudet finns abstrakta linjer i svart och lila. Illustration.">
            <a:extLst>
              <a:ext uri="{FF2B5EF4-FFF2-40B4-BE49-F238E27FC236}">
                <a16:creationId xmlns:a16="http://schemas.microsoft.com/office/drawing/2014/main" id="{FB4BCB23-F961-7F92-D9F0-362FBB23E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5205" y="1690692"/>
            <a:ext cx="2962077" cy="3806380"/>
          </a:xfrm>
          <a:prstGeom prst="rect">
            <a:avLst/>
          </a:prstGeom>
        </p:spPr>
      </p:pic>
    </p:spTree>
    <p:extLst>
      <p:ext uri="{BB962C8B-B14F-4D97-AF65-F5344CB8AC3E}">
        <p14:creationId xmlns:p14="http://schemas.microsoft.com/office/powerpoint/2010/main" val="3628179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5C70FE-F278-0825-21DD-346854F09393}"/>
              </a:ext>
            </a:extLst>
          </p:cNvPr>
          <p:cNvSpPr>
            <a:spLocks noGrp="1"/>
          </p:cNvSpPr>
          <p:nvPr>
            <p:ph type="title"/>
          </p:nvPr>
        </p:nvSpPr>
        <p:spPr/>
        <p:txBody>
          <a:bodyPr/>
          <a:lstStyle/>
          <a:p>
            <a:r>
              <a:rPr lang="sv-SE" dirty="0"/>
              <a:t>Fysiskt våld</a:t>
            </a:r>
          </a:p>
        </p:txBody>
      </p:sp>
      <p:sp>
        <p:nvSpPr>
          <p:cNvPr id="3" name="Platshållare för innehåll 2">
            <a:extLst>
              <a:ext uri="{FF2B5EF4-FFF2-40B4-BE49-F238E27FC236}">
                <a16:creationId xmlns:a16="http://schemas.microsoft.com/office/drawing/2014/main" id="{869C95F5-7204-E94E-6D77-F29B61D988F0}"/>
              </a:ext>
            </a:extLst>
          </p:cNvPr>
          <p:cNvSpPr>
            <a:spLocks noGrp="1"/>
          </p:cNvSpPr>
          <p:nvPr>
            <p:ph idx="1"/>
          </p:nvPr>
        </p:nvSpPr>
        <p:spPr>
          <a:xfrm>
            <a:off x="838200" y="1825626"/>
            <a:ext cx="6435903" cy="4254337"/>
          </a:xfrm>
        </p:spPr>
        <p:txBody>
          <a:bodyPr>
            <a:normAutofit/>
          </a:bodyPr>
          <a:lstStyle/>
          <a:p>
            <a:r>
              <a:rPr lang="sv-SE" b="0" i="0" dirty="0">
                <a:solidFill>
                  <a:srgbClr val="080D28"/>
                </a:solidFill>
                <a:effectLst/>
                <a:latin typeface="Georgia" panose="02040502050405020303" pitchFamily="18" charset="0"/>
              </a:rPr>
              <a:t>Fysiskt våld kan bestå av örfilar, knytnävsslag, slag med tillhyggen, knivstick, sparkar, stryptag</a:t>
            </a:r>
            <a:r>
              <a:rPr lang="sv-SE" dirty="0">
                <a:solidFill>
                  <a:srgbClr val="080D28"/>
                </a:solidFill>
                <a:latin typeface="Georgia" panose="02040502050405020303" pitchFamily="18" charset="0"/>
              </a:rPr>
              <a:t> eller att bränna barnet.</a:t>
            </a:r>
          </a:p>
          <a:p>
            <a:endParaRPr lang="sv-SE" dirty="0">
              <a:solidFill>
                <a:srgbClr val="080D28"/>
              </a:solidFill>
              <a:latin typeface="Georgia" panose="02040502050405020303" pitchFamily="18" charset="0"/>
            </a:endParaRPr>
          </a:p>
          <a:p>
            <a:r>
              <a:rPr lang="sv-SE" dirty="0">
                <a:solidFill>
                  <a:srgbClr val="080D28"/>
                </a:solidFill>
                <a:latin typeface="Georgia" panose="02040502050405020303" pitchFamily="18" charset="0"/>
              </a:rPr>
              <a:t>19,7</a:t>
            </a:r>
            <a:r>
              <a:rPr lang="sv-SE" b="0" i="0" dirty="0">
                <a:solidFill>
                  <a:srgbClr val="080D28"/>
                </a:solidFill>
                <a:effectLst/>
                <a:latin typeface="Georgia" panose="02040502050405020303" pitchFamily="18" charset="0"/>
              </a:rPr>
              <a:t> procent av alla ele</a:t>
            </a:r>
            <a:r>
              <a:rPr lang="sv-SE" dirty="0">
                <a:solidFill>
                  <a:srgbClr val="080D28"/>
                </a:solidFill>
                <a:latin typeface="Georgia" panose="02040502050405020303" pitchFamily="18" charset="0"/>
              </a:rPr>
              <a:t>ver i årskurs nio och uppger att de har utsatts för fysiskt våld av en vuxen.</a:t>
            </a:r>
            <a:endParaRPr lang="sv-SE" b="0" i="0" dirty="0">
              <a:solidFill>
                <a:srgbClr val="080D28"/>
              </a:solidFill>
              <a:effectLst/>
              <a:latin typeface="Georgia" panose="02040502050405020303" pitchFamily="18" charset="0"/>
            </a:endParaRPr>
          </a:p>
          <a:p>
            <a:endParaRPr lang="sv-SE" dirty="0"/>
          </a:p>
        </p:txBody>
      </p:sp>
      <p:pic>
        <p:nvPicPr>
          <p:cNvPr id="4" name="Bild 3">
            <a:extLst>
              <a:ext uri="{FF2B5EF4-FFF2-40B4-BE49-F238E27FC236}">
                <a16:creationId xmlns:a16="http://schemas.microsoft.com/office/drawing/2014/main" id="{C832A6FA-102B-AC79-6589-38C2979525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Person med händerna framför ansiktet, tecknad med tunna svarta linjer och grå akvarellfält på armarna. Delar av ansiktet syns mellan händerna. Illustration.">
            <a:extLst>
              <a:ext uri="{FF2B5EF4-FFF2-40B4-BE49-F238E27FC236}">
                <a16:creationId xmlns:a16="http://schemas.microsoft.com/office/drawing/2014/main" id="{988B99B9-1520-DABD-0A2B-D8B21FAF7D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7205" y="1550411"/>
            <a:ext cx="2292213" cy="3757178"/>
          </a:xfrm>
          <a:prstGeom prst="rect">
            <a:avLst/>
          </a:prstGeom>
        </p:spPr>
      </p:pic>
    </p:spTree>
    <p:extLst>
      <p:ext uri="{BB962C8B-B14F-4D97-AF65-F5344CB8AC3E}">
        <p14:creationId xmlns:p14="http://schemas.microsoft.com/office/powerpoint/2010/main" val="715871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533ADD-D23D-ADB5-DB60-D8740814A883}"/>
              </a:ext>
            </a:extLst>
          </p:cNvPr>
          <p:cNvSpPr>
            <a:spLocks noGrp="1"/>
          </p:cNvSpPr>
          <p:nvPr>
            <p:ph type="title"/>
          </p:nvPr>
        </p:nvSpPr>
        <p:spPr/>
        <p:txBody>
          <a:bodyPr/>
          <a:lstStyle/>
          <a:p>
            <a:r>
              <a:rPr lang="sv-SE" dirty="0"/>
              <a:t>Ett par minuter om fysiskt våld</a:t>
            </a:r>
          </a:p>
        </p:txBody>
      </p:sp>
      <p:pic>
        <p:nvPicPr>
          <p:cNvPr id="3" name="Bild 2">
            <a:extLst>
              <a:ext uri="{FF2B5EF4-FFF2-40B4-BE49-F238E27FC236}">
                <a16:creationId xmlns:a16="http://schemas.microsoft.com/office/drawing/2014/main" id="{20E24E68-DF14-D7E0-84AE-3FB02E50C9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pic>
        <p:nvPicPr>
          <p:cNvPr id="6" name="Onlinemedia 5" title="Ett par minuter om - Fysiskt våld mot barn">
            <a:hlinkClick r:id="" action="ppaction://media"/>
            <a:extLst>
              <a:ext uri="{FF2B5EF4-FFF2-40B4-BE49-F238E27FC236}">
                <a16:creationId xmlns:a16="http://schemas.microsoft.com/office/drawing/2014/main" id="{DAEFBE89-5668-606E-88A7-FE4317177105}"/>
              </a:ext>
            </a:extLst>
          </p:cNvPr>
          <p:cNvPicPr>
            <a:picLocks noGrp="1" noRot="1" noChangeAspect="1"/>
          </p:cNvPicPr>
          <p:nvPr>
            <p:ph idx="1"/>
            <a:videoFile r:link="rId1"/>
          </p:nvPr>
        </p:nvPicPr>
        <p:blipFill>
          <a:blip r:embed="rId5"/>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32767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7AB5E2-3F33-08E2-38F4-FBCD557F6F6E}"/>
              </a:ext>
            </a:extLst>
          </p:cNvPr>
          <p:cNvSpPr>
            <a:spLocks noGrp="1"/>
          </p:cNvSpPr>
          <p:nvPr>
            <p:ph type="title"/>
          </p:nvPr>
        </p:nvSpPr>
        <p:spPr/>
        <p:txBody>
          <a:bodyPr/>
          <a:lstStyle/>
          <a:p>
            <a:r>
              <a:rPr lang="sv-SE" dirty="0"/>
              <a:t>Sexuellt våld och övergrepp</a:t>
            </a:r>
          </a:p>
        </p:txBody>
      </p:sp>
      <p:sp>
        <p:nvSpPr>
          <p:cNvPr id="3" name="Platshållare för innehåll 2">
            <a:extLst>
              <a:ext uri="{FF2B5EF4-FFF2-40B4-BE49-F238E27FC236}">
                <a16:creationId xmlns:a16="http://schemas.microsoft.com/office/drawing/2014/main" id="{50733FB5-EE56-A4CC-0EC4-58CBBDA4ED5E}"/>
              </a:ext>
            </a:extLst>
          </p:cNvPr>
          <p:cNvSpPr>
            <a:spLocks noGrp="1"/>
          </p:cNvSpPr>
          <p:nvPr>
            <p:ph idx="1"/>
          </p:nvPr>
        </p:nvSpPr>
        <p:spPr>
          <a:xfrm>
            <a:off x="838200" y="1825626"/>
            <a:ext cx="7155094" cy="4254337"/>
          </a:xfrm>
        </p:spPr>
        <p:txBody>
          <a:bodyPr>
            <a:normAutofit/>
          </a:bodyPr>
          <a:lstStyle/>
          <a:p>
            <a:pPr>
              <a:spcBef>
                <a:spcPts val="1200"/>
              </a:spcBef>
              <a:spcAft>
                <a:spcPts val="1200"/>
              </a:spcAft>
            </a:pPr>
            <a:r>
              <a:rPr lang="sv-SE" b="0" i="0" dirty="0">
                <a:solidFill>
                  <a:srgbClr val="080D28"/>
                </a:solidFill>
                <a:effectLst/>
                <a:latin typeface="Georgia" panose="02040502050405020303" pitchFamily="18" charset="0"/>
              </a:rPr>
              <a:t>Sexuellt våld kan innebära olika former av sexuellt påtvingade handlingar. Det kan till exempel vara att tvinga den utsatta att se på pornografi, ha samlag utan samtycke, sexuella trakasserier </a:t>
            </a:r>
            <a:r>
              <a:rPr lang="sv-SE" dirty="0">
                <a:solidFill>
                  <a:srgbClr val="080D28"/>
                </a:solidFill>
                <a:latin typeface="Georgia" panose="02040502050405020303" pitchFamily="18" charset="0"/>
              </a:rPr>
              <a:t>eller</a:t>
            </a:r>
            <a:r>
              <a:rPr lang="sv-SE" b="0" i="0" dirty="0">
                <a:solidFill>
                  <a:srgbClr val="080D28"/>
                </a:solidFill>
                <a:effectLst/>
                <a:latin typeface="Georgia" panose="02040502050405020303" pitchFamily="18" charset="0"/>
              </a:rPr>
              <a:t> ett sexuellt kränkande språk.</a:t>
            </a:r>
            <a:endParaRPr lang="sv-SE" dirty="0">
              <a:solidFill>
                <a:srgbClr val="080D28"/>
              </a:solidFill>
              <a:latin typeface="Georgia" panose="02040502050405020303" pitchFamily="18" charset="0"/>
            </a:endParaRPr>
          </a:p>
          <a:p>
            <a:pPr>
              <a:spcBef>
                <a:spcPts val="1200"/>
              </a:spcBef>
              <a:spcAft>
                <a:spcPts val="1200"/>
              </a:spcAft>
            </a:pPr>
            <a:r>
              <a:rPr lang="sv-SE" dirty="0">
                <a:solidFill>
                  <a:srgbClr val="080D28"/>
                </a:solidFill>
                <a:latin typeface="Georgia" panose="02040502050405020303" pitchFamily="18" charset="0"/>
              </a:rPr>
              <a:t>13 procent</a:t>
            </a:r>
            <a:r>
              <a:rPr lang="sv-SE" b="0" i="0" dirty="0">
                <a:solidFill>
                  <a:srgbClr val="080D28"/>
                </a:solidFill>
                <a:effectLst/>
                <a:latin typeface="Georgia" panose="02040502050405020303" pitchFamily="18" charset="0"/>
              </a:rPr>
              <a:t> alla ele</a:t>
            </a:r>
            <a:r>
              <a:rPr lang="sv-SE" dirty="0">
                <a:solidFill>
                  <a:srgbClr val="080D28"/>
                </a:solidFill>
                <a:latin typeface="Georgia" panose="02040502050405020303" pitchFamily="18" charset="0"/>
              </a:rPr>
              <a:t>ver i årskurs nio uppger att de utsatts för sexuella övergrepp av en vuxen.</a:t>
            </a:r>
            <a:endParaRPr lang="sv-SE" b="0" i="0" dirty="0">
              <a:solidFill>
                <a:srgbClr val="080D28"/>
              </a:solidFill>
              <a:effectLst/>
              <a:latin typeface="Georgia" panose="02040502050405020303" pitchFamily="18" charset="0"/>
            </a:endParaRPr>
          </a:p>
          <a:p>
            <a:endParaRPr lang="sv-SE" dirty="0"/>
          </a:p>
        </p:txBody>
      </p:sp>
      <p:pic>
        <p:nvPicPr>
          <p:cNvPr id="4" name="Bild 3">
            <a:extLst>
              <a:ext uri="{FF2B5EF4-FFF2-40B4-BE49-F238E27FC236}">
                <a16:creationId xmlns:a16="http://schemas.microsoft.com/office/drawing/2014/main" id="{03C014F1-F775-CA36-7E46-5A94315086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Person med långt mörkt hår och slutna ögon, tecknad med tunna svarta linjer och akvarellfärg. En hand syns vid axeln och bakom personen finns ett abstrakt akvarellfält i lila och svart. Illustration.">
            <a:extLst>
              <a:ext uri="{FF2B5EF4-FFF2-40B4-BE49-F238E27FC236}">
                <a16:creationId xmlns:a16="http://schemas.microsoft.com/office/drawing/2014/main" id="{4162319C-B709-4C56-FAAA-7FC37CE1FF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3294" y="1334106"/>
            <a:ext cx="3165068" cy="3900046"/>
          </a:xfrm>
          <a:prstGeom prst="rect">
            <a:avLst/>
          </a:prstGeom>
        </p:spPr>
      </p:pic>
    </p:spTree>
    <p:extLst>
      <p:ext uri="{BB962C8B-B14F-4D97-AF65-F5344CB8AC3E}">
        <p14:creationId xmlns:p14="http://schemas.microsoft.com/office/powerpoint/2010/main" val="476399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E77C70-6E47-968E-2F0E-3BB04D35E06A}"/>
              </a:ext>
            </a:extLst>
          </p:cNvPr>
          <p:cNvSpPr>
            <a:spLocks noGrp="1"/>
          </p:cNvSpPr>
          <p:nvPr>
            <p:ph type="title"/>
          </p:nvPr>
        </p:nvSpPr>
        <p:spPr/>
        <p:txBody>
          <a:bodyPr/>
          <a:lstStyle/>
          <a:p>
            <a:r>
              <a:rPr lang="sv-SE" dirty="0"/>
              <a:t>Ett par minuter om sexuella övergrepp</a:t>
            </a:r>
          </a:p>
        </p:txBody>
      </p:sp>
      <p:pic>
        <p:nvPicPr>
          <p:cNvPr id="3" name="Bild 2">
            <a:extLst>
              <a:ext uri="{FF2B5EF4-FFF2-40B4-BE49-F238E27FC236}">
                <a16:creationId xmlns:a16="http://schemas.microsoft.com/office/drawing/2014/main" id="{F7D77823-4534-C485-DD14-AA4FD140E4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Onlinemedia 5" title="Sexuella övergrepp">
            <a:hlinkClick r:id="" action="ppaction://media"/>
            <a:extLst>
              <a:ext uri="{FF2B5EF4-FFF2-40B4-BE49-F238E27FC236}">
                <a16:creationId xmlns:a16="http://schemas.microsoft.com/office/drawing/2014/main" id="{24E995B1-47BC-10C6-8616-80E832E2C74D}"/>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118979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7C0A9-B146-C52F-1784-0669A097A2E2}"/>
              </a:ext>
            </a:extLst>
          </p:cNvPr>
          <p:cNvSpPr>
            <a:spLocks noGrp="1"/>
          </p:cNvSpPr>
          <p:nvPr>
            <p:ph type="title"/>
          </p:nvPr>
        </p:nvSpPr>
        <p:spPr/>
        <p:txBody>
          <a:bodyPr/>
          <a:lstStyle/>
          <a:p>
            <a:r>
              <a:rPr lang="sv-SE" dirty="0"/>
              <a:t>Digitalt våld</a:t>
            </a:r>
          </a:p>
        </p:txBody>
      </p:sp>
      <p:sp>
        <p:nvSpPr>
          <p:cNvPr id="3" name="Platshållare för innehåll 2">
            <a:extLst>
              <a:ext uri="{FF2B5EF4-FFF2-40B4-BE49-F238E27FC236}">
                <a16:creationId xmlns:a16="http://schemas.microsoft.com/office/drawing/2014/main" id="{5949111E-DC6C-3C24-1AD5-F7F69363B6C2}"/>
              </a:ext>
            </a:extLst>
          </p:cNvPr>
          <p:cNvSpPr>
            <a:spLocks noGrp="1"/>
          </p:cNvSpPr>
          <p:nvPr>
            <p:ph idx="1"/>
          </p:nvPr>
        </p:nvSpPr>
        <p:spPr/>
        <p:txBody>
          <a:bodyPr/>
          <a:lstStyle/>
          <a:p>
            <a:endParaRPr lang="sv-SE" dirty="0"/>
          </a:p>
          <a:p>
            <a:pPr>
              <a:spcBef>
                <a:spcPts val="1200"/>
              </a:spcBef>
              <a:spcAft>
                <a:spcPts val="1200"/>
              </a:spcAft>
            </a:pPr>
            <a:r>
              <a:rPr lang="sv-SE" dirty="0"/>
              <a:t>Digitalt våld är när ett barn utsätts för kränkningar, hot, kontroll eller övergrepp via digital teknik som sociala medier, spelsajter, sms, e-post eller chattar med mera.</a:t>
            </a:r>
          </a:p>
          <a:p>
            <a:pPr>
              <a:spcBef>
                <a:spcPts val="1200"/>
              </a:spcBef>
              <a:spcAft>
                <a:spcPts val="1200"/>
              </a:spcAft>
            </a:pPr>
            <a:r>
              <a:rPr lang="sv-SE" dirty="0"/>
              <a:t>Det finns ingen brottsrubricering gällande digitalt våld men handlingar som exempelvis ofredande, kontroll, förtal, sexuella handlingar och så vidare är olagliga och straffbara.</a:t>
            </a:r>
          </a:p>
        </p:txBody>
      </p:sp>
      <p:pic>
        <p:nvPicPr>
          <p:cNvPr id="5" name="Bild 4">
            <a:extLst>
              <a:ext uri="{FF2B5EF4-FFF2-40B4-BE49-F238E27FC236}">
                <a16:creationId xmlns:a16="http://schemas.microsoft.com/office/drawing/2014/main" id="{61FAE838-A90F-7F4E-183D-D57E8F7D28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648332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4623D1-7561-CD02-528B-6009005ABAFF}"/>
              </a:ext>
            </a:extLst>
          </p:cNvPr>
          <p:cNvSpPr>
            <a:spLocks noGrp="1"/>
          </p:cNvSpPr>
          <p:nvPr>
            <p:ph type="title"/>
          </p:nvPr>
        </p:nvSpPr>
        <p:spPr/>
        <p:txBody>
          <a:bodyPr/>
          <a:lstStyle/>
          <a:p>
            <a:r>
              <a:rPr lang="sv-SE" dirty="0"/>
              <a:t>Hedersrelaterat våld och förtryck</a:t>
            </a:r>
          </a:p>
        </p:txBody>
      </p:sp>
      <p:sp>
        <p:nvSpPr>
          <p:cNvPr id="3" name="Platshållare för innehåll 2">
            <a:extLst>
              <a:ext uri="{FF2B5EF4-FFF2-40B4-BE49-F238E27FC236}">
                <a16:creationId xmlns:a16="http://schemas.microsoft.com/office/drawing/2014/main" id="{476E8669-C35F-9F80-AE2E-053F4E6399C1}"/>
              </a:ext>
            </a:extLst>
          </p:cNvPr>
          <p:cNvSpPr>
            <a:spLocks noGrp="1"/>
          </p:cNvSpPr>
          <p:nvPr>
            <p:ph idx="1"/>
          </p:nvPr>
        </p:nvSpPr>
        <p:spPr/>
        <p:txBody>
          <a:bodyPr>
            <a:normAutofit/>
          </a:bodyPr>
          <a:lstStyle/>
          <a:p>
            <a:pPr marL="0" indent="0">
              <a:spcBef>
                <a:spcPts val="1200"/>
              </a:spcBef>
              <a:spcAft>
                <a:spcPts val="1200"/>
              </a:spcAft>
              <a:buNone/>
            </a:pPr>
            <a:r>
              <a:rPr lang="sv-SE" dirty="0">
                <a:effectLst/>
                <a:ea typeface="Aptos" panose="020B0004020202020204" pitchFamily="34" charset="0"/>
                <a:cs typeface="Aptos" panose="020B0004020202020204" pitchFamily="34" charset="0"/>
              </a:rPr>
              <a:t>Barn som blir utsatta för hedersrelaterat våld och förtryck (HRV) blir kontrollerade och begränsade i syfte att vårda familjens och släktens rykte. </a:t>
            </a:r>
            <a:r>
              <a:rPr lang="sv-SE" i="1" dirty="0">
                <a:effectLst/>
                <a:ea typeface="Aptos" panose="020B0004020202020204" pitchFamily="34" charset="0"/>
                <a:cs typeface="Aptos" panose="020B0004020202020204" pitchFamily="34" charset="0"/>
              </a:rPr>
              <a:t>Flickor och kvinnors sexualitet är central och familjens heder är beroende av hur flickor och kvinnor i familjen beter sig. </a:t>
            </a:r>
            <a:r>
              <a:rPr lang="sv-SE" dirty="0">
                <a:effectLst/>
                <a:ea typeface="Aptos" panose="020B0004020202020204" pitchFamily="34" charset="0"/>
                <a:cs typeface="Aptos" panose="020B0004020202020204" pitchFamily="34" charset="0"/>
              </a:rPr>
              <a:t>Våld och förtryck används för att bevara patriarkala och heteronormativa föreställningar om flickors och kvinnors sexualitet. </a:t>
            </a:r>
            <a:r>
              <a:rPr lang="sv-SE" i="1" dirty="0">
                <a:ea typeface="Times New Roman" panose="02020603050405020304" pitchFamily="18" charset="0"/>
                <a:cs typeface="Times New Roman" panose="02020603050405020304" pitchFamily="18" charset="0"/>
              </a:rPr>
              <a:t>Våldet drabbar främst flickor men även pojkar drabbas.</a:t>
            </a:r>
            <a:endParaRPr lang="sv-SE" dirty="0">
              <a:effectLst/>
              <a:ea typeface="Aptos" panose="020B0004020202020204" pitchFamily="34" charset="0"/>
              <a:cs typeface="Aptos" panose="020B0004020202020204" pitchFamily="34" charset="0"/>
            </a:endParaRPr>
          </a:p>
          <a:p>
            <a:pPr marL="0" indent="0">
              <a:spcBef>
                <a:spcPts val="1200"/>
              </a:spcBef>
              <a:spcAft>
                <a:spcPts val="1200"/>
              </a:spcAft>
              <a:buNone/>
              <a:tabLst>
                <a:tab pos="457200" algn="l"/>
              </a:tabLst>
            </a:pPr>
            <a:r>
              <a:rPr lang="sv-SE" dirty="0">
                <a:effectLst/>
                <a:ea typeface="Times New Roman" panose="02020603050405020304" pitchFamily="18" charset="0"/>
                <a:cs typeface="Times New Roman" panose="02020603050405020304" pitchFamily="18" charset="0"/>
              </a:rPr>
              <a:t>Olika former av våld kan förekomma: fysiskt, psykiskt, sexuellt, ekonomiskt och genom social isolering.</a:t>
            </a:r>
            <a:endParaRPr lang="sv-SE" dirty="0">
              <a:effectLst/>
              <a:ea typeface="Aptos" panose="020B0004020202020204" pitchFamily="34" charset="0"/>
              <a:cs typeface="Times New Roman" panose="02020603050405020304" pitchFamily="18" charset="0"/>
            </a:endParaRPr>
          </a:p>
          <a:p>
            <a:endParaRPr lang="sv-SE" dirty="0"/>
          </a:p>
        </p:txBody>
      </p:sp>
      <p:pic>
        <p:nvPicPr>
          <p:cNvPr id="4" name="Bild 3">
            <a:extLst>
              <a:ext uri="{FF2B5EF4-FFF2-40B4-BE49-F238E27FC236}">
                <a16:creationId xmlns:a16="http://schemas.microsoft.com/office/drawing/2014/main" id="{E705D1B0-4525-B8EE-B148-0371765D9D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633266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86CD8F-763E-E456-1137-060C51A2BD5F}"/>
              </a:ext>
            </a:extLst>
          </p:cNvPr>
          <p:cNvSpPr>
            <a:spLocks noGrp="1"/>
          </p:cNvSpPr>
          <p:nvPr>
            <p:ph type="title"/>
          </p:nvPr>
        </p:nvSpPr>
        <p:spPr/>
        <p:txBody>
          <a:bodyPr/>
          <a:lstStyle/>
          <a:p>
            <a:r>
              <a:rPr lang="sv-SE" dirty="0"/>
              <a:t>Våld kan också vara…</a:t>
            </a:r>
          </a:p>
        </p:txBody>
      </p:sp>
      <p:sp>
        <p:nvSpPr>
          <p:cNvPr id="3" name="Platshållare för innehåll 2">
            <a:extLst>
              <a:ext uri="{FF2B5EF4-FFF2-40B4-BE49-F238E27FC236}">
                <a16:creationId xmlns:a16="http://schemas.microsoft.com/office/drawing/2014/main" id="{7F0E1814-9142-5AFC-5EDF-5ED9E0F09FB0}"/>
              </a:ext>
            </a:extLst>
          </p:cNvPr>
          <p:cNvSpPr>
            <a:spLocks noGrp="1"/>
          </p:cNvSpPr>
          <p:nvPr>
            <p:ph idx="1"/>
          </p:nvPr>
        </p:nvSpPr>
        <p:spPr>
          <a:xfrm>
            <a:off x="838200" y="1825626"/>
            <a:ext cx="7247562" cy="4254337"/>
          </a:xfrm>
        </p:spPr>
        <p:txBody>
          <a:bodyPr>
            <a:normAutofit/>
          </a:bodyPr>
          <a:lstStyle/>
          <a:p>
            <a:pPr algn="l" fontAlgn="base">
              <a:spcBef>
                <a:spcPts val="1200"/>
              </a:spcBef>
              <a:spcAft>
                <a:spcPts val="1200"/>
              </a:spcAft>
              <a:buFont typeface="Arial" panose="020B0604020202020204" pitchFamily="34" charset="0"/>
              <a:buChar char="•"/>
            </a:pPr>
            <a:r>
              <a:rPr lang="sv-SE" b="1" dirty="0">
                <a:latin typeface="Georgia" panose="02040502050405020303" pitchFamily="18" charset="0"/>
              </a:rPr>
              <a:t>Materiellt</a:t>
            </a:r>
            <a:r>
              <a:rPr lang="sv-SE" dirty="0">
                <a:latin typeface="Georgia" panose="02040502050405020303" pitchFamily="18" charset="0"/>
              </a:rPr>
              <a:t> </a:t>
            </a:r>
            <a:r>
              <a:rPr lang="sv-SE" dirty="0">
                <a:solidFill>
                  <a:srgbClr val="080D28"/>
                </a:solidFill>
                <a:latin typeface="Georgia" panose="02040502050405020303" pitchFamily="18" charset="0"/>
              </a:rPr>
              <a:t>som att</a:t>
            </a:r>
            <a:r>
              <a:rPr lang="sv-SE" b="0" i="0" dirty="0">
                <a:solidFill>
                  <a:srgbClr val="080D28"/>
                </a:solidFill>
                <a:effectLst/>
                <a:latin typeface="Georgia" panose="02040502050405020303" pitchFamily="18" charset="0"/>
              </a:rPr>
              <a:t> förstöra eller stjäla den ungas personliga tillhörigheter, bohag, värdesaker med mera.</a:t>
            </a:r>
            <a:endParaRPr lang="sv-SE" dirty="0"/>
          </a:p>
          <a:p>
            <a:pPr>
              <a:spcBef>
                <a:spcPts val="1200"/>
              </a:spcBef>
              <a:spcAft>
                <a:spcPts val="1200"/>
              </a:spcAft>
            </a:pPr>
            <a:r>
              <a:rPr lang="sv-SE" b="1" dirty="0"/>
              <a:t>Ekonomiskt vål</a:t>
            </a:r>
            <a:r>
              <a:rPr lang="sv-SE" b="1" dirty="0">
                <a:solidFill>
                  <a:srgbClr val="7030A0"/>
                </a:solidFill>
              </a:rPr>
              <a:t>d </a:t>
            </a:r>
            <a:r>
              <a:rPr lang="sv-SE" dirty="0"/>
              <a:t>kan vara att vårdnadshavaren eller annan vuxen använder pengar och materiella resurser för att kontrollera, skada eller begränsa den unga (ex. missbruk av barnets tillgångar som barnbidrag, eller tar pengar som barnet själv tjänat in).</a:t>
            </a:r>
            <a:endParaRPr lang="sv-SE" sz="2000" dirty="0"/>
          </a:p>
        </p:txBody>
      </p:sp>
      <p:pic>
        <p:nvPicPr>
          <p:cNvPr id="4" name="Bild 3">
            <a:extLst>
              <a:ext uri="{FF2B5EF4-FFF2-40B4-BE49-F238E27FC236}">
                <a16:creationId xmlns:a16="http://schemas.microsoft.com/office/drawing/2014/main" id="{9048E0F2-CF36-BE70-CDFF-10010CEDDB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8" name="Bildobjekt 7" descr="Person tecknad med tunna svarta linjer. Överkroppen och huvudet täcks delvis av stora abstrakta akvarellfält i gult, blått och lila. Illustration.">
            <a:extLst>
              <a:ext uri="{FF2B5EF4-FFF2-40B4-BE49-F238E27FC236}">
                <a16:creationId xmlns:a16="http://schemas.microsoft.com/office/drawing/2014/main" id="{4346F9ED-0D9B-F85A-B326-BD4BAA991C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0234" y="1628640"/>
            <a:ext cx="2463344" cy="3600720"/>
          </a:xfrm>
          <a:prstGeom prst="rect">
            <a:avLst/>
          </a:prstGeom>
        </p:spPr>
      </p:pic>
    </p:spTree>
    <p:extLst>
      <p:ext uri="{BB962C8B-B14F-4D97-AF65-F5344CB8AC3E}">
        <p14:creationId xmlns:p14="http://schemas.microsoft.com/office/powerpoint/2010/main" val="11807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1E6E42-ACE1-48AA-847E-E6D032B6DA60}"/>
              </a:ext>
            </a:extLst>
          </p:cNvPr>
          <p:cNvSpPr>
            <a:spLocks noGrp="1"/>
          </p:cNvSpPr>
          <p:nvPr>
            <p:ph type="title"/>
          </p:nvPr>
        </p:nvSpPr>
        <p:spPr>
          <a:xfrm>
            <a:off x="838200" y="365129"/>
            <a:ext cx="10515600" cy="1205254"/>
          </a:xfrm>
        </p:spPr>
        <p:txBody>
          <a:bodyPr vert="horz" lIns="91440" tIns="45720" rIns="91440" bIns="45720" anchor="t">
            <a:noAutofit/>
          </a:bodyPr>
          <a:lstStyle/>
          <a:p>
            <a:r>
              <a:rPr lang="sv-SE" dirty="0">
                <a:cs typeface="Calibri"/>
              </a:rPr>
              <a:t>Hur många barn och unga i Sverige</a:t>
            </a:r>
            <a:br>
              <a:rPr lang="sv-SE" dirty="0">
                <a:cs typeface="Calibri"/>
              </a:rPr>
            </a:br>
            <a:r>
              <a:rPr lang="sv-SE" dirty="0">
                <a:cs typeface="Calibri"/>
              </a:rPr>
              <a:t>utsätts för våld varje år? </a:t>
            </a:r>
          </a:p>
        </p:txBody>
      </p:sp>
      <p:sp>
        <p:nvSpPr>
          <p:cNvPr id="6" name="Platshållare för text 5">
            <a:extLst>
              <a:ext uri="{FF2B5EF4-FFF2-40B4-BE49-F238E27FC236}">
                <a16:creationId xmlns:a16="http://schemas.microsoft.com/office/drawing/2014/main" id="{F7CC454A-0102-4BC1-B83C-32A6460D5515}"/>
              </a:ext>
            </a:extLst>
          </p:cNvPr>
          <p:cNvSpPr>
            <a:spLocks noGrp="1"/>
          </p:cNvSpPr>
          <p:nvPr>
            <p:ph idx="1"/>
          </p:nvPr>
        </p:nvSpPr>
        <p:spPr/>
        <p:txBody>
          <a:bodyPr vert="horz" lIns="91440" tIns="45720" rIns="91440" bIns="45720" anchor="t">
            <a:normAutofit fontScale="92500" lnSpcReduction="10000"/>
          </a:bodyPr>
          <a:lstStyle/>
          <a:p>
            <a:pPr marL="0" indent="0">
              <a:buNone/>
            </a:pPr>
            <a:r>
              <a:rPr lang="sv-SE" dirty="0"/>
              <a:t>Det är svårt att veta hur många barn och unga som blir utsatta för våld i Sverige då det saknas offentlig statistik om våld.</a:t>
            </a:r>
          </a:p>
          <a:p>
            <a:pPr marL="0" indent="0">
              <a:buNone/>
            </a:pPr>
            <a:r>
              <a:rPr lang="sv-SE" dirty="0"/>
              <a:t>Vad vi vet är: </a:t>
            </a:r>
          </a:p>
          <a:p>
            <a:r>
              <a:rPr lang="sv-SE" dirty="0"/>
              <a:t>att omkring 5–10 barn dödas varje år</a:t>
            </a:r>
          </a:p>
          <a:p>
            <a:r>
              <a:rPr lang="sv-SE" dirty="0"/>
              <a:t>att varje år anmäls omkring 25 000 misshandelsbrott mot barn till polisen</a:t>
            </a:r>
          </a:p>
          <a:p>
            <a:r>
              <a:rPr lang="sv-SE" dirty="0"/>
              <a:t>att uppskattningen av våld bygger till stor del bygger på kartläggningar och undersökningar där unga själva rapporterar om utsatthet, vilket innebär</a:t>
            </a:r>
          </a:p>
          <a:p>
            <a:pPr lvl="1">
              <a:buFont typeface="Courier New" panose="02070309020205020404" pitchFamily="49" charset="0"/>
              <a:buChar char="o"/>
            </a:pPr>
            <a:r>
              <a:rPr lang="sv-SE" sz="2200" dirty="0">
                <a:solidFill>
                  <a:srgbClr val="080D28"/>
                </a:solidFill>
                <a:latin typeface="Georgia" panose="02040502050405020303" pitchFamily="18" charset="0"/>
              </a:rPr>
              <a:t>att vissa </a:t>
            </a:r>
            <a:r>
              <a:rPr lang="sv-SE" sz="2200" b="0" i="0" dirty="0">
                <a:solidFill>
                  <a:srgbClr val="080D28"/>
                </a:solidFill>
                <a:effectLst/>
                <a:latin typeface="Georgia" panose="02040502050405020303" pitchFamily="18" charset="0"/>
              </a:rPr>
              <a:t>grupper såsom små barn, barn och unga med funktionsnedsättningar eller språksvårigheter har svårt att dela med sig av sina erfarenheter i den här typen av undersökningar.</a:t>
            </a:r>
          </a:p>
          <a:p>
            <a:pPr lvl="1">
              <a:buFont typeface="Courier New" panose="02070309020205020404" pitchFamily="49" charset="0"/>
              <a:buChar char="o"/>
            </a:pPr>
            <a:r>
              <a:rPr lang="sv-SE" sz="2200" dirty="0">
                <a:solidFill>
                  <a:srgbClr val="080D28"/>
                </a:solidFill>
                <a:latin typeface="Georgia" panose="02040502050405020303" pitchFamily="18" charset="0"/>
              </a:rPr>
              <a:t>att mörkertalet bedöms vara mycket stort</a:t>
            </a:r>
          </a:p>
        </p:txBody>
      </p:sp>
      <p:pic>
        <p:nvPicPr>
          <p:cNvPr id="7" name="Bild 6">
            <a:extLst>
              <a:ext uri="{FF2B5EF4-FFF2-40B4-BE49-F238E27FC236}">
                <a16:creationId xmlns:a16="http://schemas.microsoft.com/office/drawing/2014/main" id="{C7F9CF3B-FF22-058E-1C87-56DCB34F71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037166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860E65-CBF1-4B85-59EF-4A4AD463C7A1}"/>
              </a:ext>
            </a:extLst>
          </p:cNvPr>
          <p:cNvSpPr>
            <a:spLocks noGrp="1"/>
          </p:cNvSpPr>
          <p:nvPr>
            <p:ph type="title"/>
          </p:nvPr>
        </p:nvSpPr>
        <p:spPr/>
        <p:txBody>
          <a:bodyPr/>
          <a:lstStyle/>
          <a:p>
            <a:r>
              <a:rPr lang="sv-SE" dirty="0">
                <a:hlinkClick r:id="rId3"/>
              </a:rPr>
              <a:t>Anmälda brott </a:t>
            </a:r>
            <a:endParaRPr lang="sv-SE" dirty="0"/>
          </a:p>
        </p:txBody>
      </p:sp>
      <p:pic>
        <p:nvPicPr>
          <p:cNvPr id="5" name="Platshållare för innehåll 4" descr="Linjediagram som visar antal anmälda misshandelsbrott mot barn i tre åldersgrupper 2016–2025. Anmälningar som gäller barn 7–14 år är flest och ökar över tid, från drygt 11 000 till nästan 16 000. Anmälningar som gäller barn 15–17 år minskar något, från omkring 8 000 till omkring 7 000. Anmälningar som gäller barn 0–6 år ligger lägst och är relativt stabila, omkring 4 000 per år. Källa: Anmälda brott.">
            <a:extLst>
              <a:ext uri="{FF2B5EF4-FFF2-40B4-BE49-F238E27FC236}">
                <a16:creationId xmlns:a16="http://schemas.microsoft.com/office/drawing/2014/main" id="{96685B8B-4207-C0E6-52A8-AE92051ABEC7}"/>
              </a:ext>
            </a:extLst>
          </p:cNvPr>
          <p:cNvPicPr>
            <a:picLocks noGrp="1" noChangeAspect="1"/>
          </p:cNvPicPr>
          <p:nvPr>
            <p:ph idx="1"/>
          </p:nvPr>
        </p:nvPicPr>
        <p:blipFill>
          <a:blip r:embed="rId4"/>
          <a:stretch>
            <a:fillRect/>
          </a:stretch>
        </p:blipFill>
        <p:spPr>
          <a:xfrm>
            <a:off x="2567354" y="1690692"/>
            <a:ext cx="6877686" cy="4368583"/>
          </a:xfrm>
          <a:prstGeom prst="rect">
            <a:avLst/>
          </a:prstGeom>
        </p:spPr>
      </p:pic>
    </p:spTree>
    <p:extLst>
      <p:ext uri="{BB962C8B-B14F-4D97-AF65-F5344CB8AC3E}">
        <p14:creationId xmlns:p14="http://schemas.microsoft.com/office/powerpoint/2010/main" val="2176621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04A756-3ABD-D417-729A-457C17267B6A}"/>
              </a:ext>
            </a:extLst>
          </p:cNvPr>
          <p:cNvSpPr>
            <a:spLocks noGrp="1"/>
          </p:cNvSpPr>
          <p:nvPr>
            <p:ph type="title"/>
          </p:nvPr>
        </p:nvSpPr>
        <p:spPr/>
        <p:txBody>
          <a:bodyPr>
            <a:normAutofit/>
          </a:bodyPr>
          <a:lstStyle/>
          <a:p>
            <a:r>
              <a:rPr lang="sv-SE" dirty="0"/>
              <a:t>Hur många av skolans elever kan vara drabbade av våld?</a:t>
            </a:r>
          </a:p>
        </p:txBody>
      </p:sp>
      <p:sp>
        <p:nvSpPr>
          <p:cNvPr id="3" name="Platshållare för innehåll 2">
            <a:extLst>
              <a:ext uri="{FF2B5EF4-FFF2-40B4-BE49-F238E27FC236}">
                <a16:creationId xmlns:a16="http://schemas.microsoft.com/office/drawing/2014/main" id="{0AFB19FA-6C23-62AC-0771-75B4D7DB5799}"/>
              </a:ext>
            </a:extLst>
          </p:cNvPr>
          <p:cNvSpPr>
            <a:spLocks noGrp="1"/>
          </p:cNvSpPr>
          <p:nvPr>
            <p:ph idx="1"/>
          </p:nvPr>
        </p:nvSpPr>
        <p:spPr/>
        <p:txBody>
          <a:bodyPr>
            <a:normAutofit/>
          </a:bodyPr>
          <a:lstStyle/>
          <a:p>
            <a:pPr marL="0" indent="0">
              <a:buNone/>
            </a:pPr>
            <a:r>
              <a:rPr lang="sv-SE" dirty="0"/>
              <a:t>Regeringen ger Allmänna barnhuset i uppdrag att genomföra åter-kommande kartläggningar om förekomsten av våld mot barn i årskurs nio. </a:t>
            </a:r>
          </a:p>
          <a:p>
            <a:endParaRPr lang="sv-SE" dirty="0"/>
          </a:p>
          <a:p>
            <a:pPr marL="0" indent="0">
              <a:buNone/>
            </a:pPr>
            <a:r>
              <a:rPr lang="sv-SE" dirty="0"/>
              <a:t>I den senaste från 2022 </a:t>
            </a:r>
            <a:r>
              <a:rPr lang="sv-SE" dirty="0">
                <a:hlinkClick r:id="rId3"/>
              </a:rPr>
              <a:t>Våld mot barn 2022 en nationell kartläggning/</a:t>
            </a:r>
            <a:r>
              <a:rPr lang="sv-SE" dirty="0"/>
              <a:t> uppgav 57,4 procent att de någon gång under sin barndom blivit utsatt för någon form av våld.</a:t>
            </a:r>
          </a:p>
          <a:p>
            <a:pPr marL="0" indent="0">
              <a:buNone/>
            </a:pPr>
            <a:r>
              <a:rPr lang="sv-SE" dirty="0"/>
              <a:t>	39,9 procent av någon vuxen</a:t>
            </a:r>
          </a:p>
          <a:p>
            <a:pPr marL="0" indent="0">
              <a:buNone/>
            </a:pPr>
            <a:r>
              <a:rPr lang="sv-SE" dirty="0"/>
              <a:t>	29 procent av en förälder</a:t>
            </a:r>
          </a:p>
        </p:txBody>
      </p:sp>
      <p:pic>
        <p:nvPicPr>
          <p:cNvPr id="5" name="Bild 4">
            <a:extLst>
              <a:ext uri="{FF2B5EF4-FFF2-40B4-BE49-F238E27FC236}">
                <a16:creationId xmlns:a16="http://schemas.microsoft.com/office/drawing/2014/main" id="{F371AA35-542A-8E07-2141-EFB984665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8220875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A1B54E-B7E1-CA6C-412B-85AEB9D13F90}"/>
              </a:ext>
            </a:extLst>
          </p:cNvPr>
          <p:cNvSpPr>
            <a:spLocks noGrp="1"/>
          </p:cNvSpPr>
          <p:nvPr>
            <p:ph type="title"/>
          </p:nvPr>
        </p:nvSpPr>
        <p:spPr>
          <a:xfrm>
            <a:off x="838200" y="365129"/>
            <a:ext cx="10515600" cy="1325563"/>
          </a:xfrm>
        </p:spPr>
        <p:txBody>
          <a:bodyPr anchor="ctr">
            <a:normAutofit/>
          </a:bodyPr>
          <a:lstStyle/>
          <a:p>
            <a:r>
              <a:rPr lang="sv-SE" sz="4000" dirty="0"/>
              <a:t>Många barn blir utsatta för flera former av våld</a:t>
            </a:r>
          </a:p>
        </p:txBody>
      </p:sp>
      <p:graphicFrame>
        <p:nvGraphicFramePr>
          <p:cNvPr id="5" name="Platshållare för innehåll 2" descr="Två faktarutor sammanfattar resultat från en svensk kartläggning om skolungdomars erfarenhet av våld. Mellan 20 och 44 procent av ungdomarna anger att de har varit utsatta för våld någon gång under sin barndom. En stor andel av dem var utsatta för flera olika former av våld, så kallad multiutsatthet.">
            <a:extLst>
              <a:ext uri="{FF2B5EF4-FFF2-40B4-BE49-F238E27FC236}">
                <a16:creationId xmlns:a16="http://schemas.microsoft.com/office/drawing/2014/main" id="{850AE205-2826-E619-F3A6-1D5B17BA536C}"/>
              </a:ext>
            </a:extLst>
          </p:cNvPr>
          <p:cNvGraphicFramePr>
            <a:graphicFrameLocks noGrp="1"/>
          </p:cNvGraphicFramePr>
          <p:nvPr>
            <p:ph sz="half" idx="1"/>
            <p:extLst>
              <p:ext uri="{D42A27DB-BD31-4B8C-83A1-F6EECF244321}">
                <p14:modId xmlns:p14="http://schemas.microsoft.com/office/powerpoint/2010/main" val="2114166545"/>
              </p:ext>
            </p:extLst>
          </p:nvPr>
        </p:nvGraphicFramePr>
        <p:xfrm>
          <a:off x="766282" y="2332598"/>
          <a:ext cx="5603346" cy="3544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Schematisk illustration med överlappande ovaler som visar proportioner och överlappningar mellan olika former av barnmisshandel. Fysisk misshandel anges till 24 procent, psykisk misshandel till 16 procent, upplevt våld mot förälder till 14 procent, sexuella övergrepp till 9 procent och försummelse till 6 procent. Ovalerna överlappar varandra och visar att barn kan vara utsatta för flera former av barnmisshandel samtidigt.">
            <a:extLst>
              <a:ext uri="{FF2B5EF4-FFF2-40B4-BE49-F238E27FC236}">
                <a16:creationId xmlns:a16="http://schemas.microsoft.com/office/drawing/2014/main" id="{063261D9-7150-F7F7-0651-57D2EDEBF8F6}"/>
              </a:ext>
            </a:extLst>
          </p:cNvPr>
          <p:cNvPicPr>
            <a:picLocks noGrp="1" noChangeAspect="1" noChangeArrowheads="1"/>
          </p:cNvPicPr>
          <p:nvPr>
            <p:ph sz="half" idx="2"/>
          </p:nvPr>
        </p:nvPicPr>
        <p:blipFill rotWithShape="1">
          <a:blip r:embed="rId8">
            <a:extLst>
              <a:ext uri="{28A0092B-C50C-407E-A947-70E740481C1C}">
                <a14:useLocalDpi xmlns:a14="http://schemas.microsoft.com/office/drawing/2010/main" val="0"/>
              </a:ext>
            </a:extLst>
          </a:blip>
          <a:srcRect l="-11216" r="11216"/>
          <a:stretch>
            <a:fillRect/>
          </a:stretch>
        </p:blipFill>
        <p:spPr bwMode="auto">
          <a:xfrm>
            <a:off x="5692935" y="1690692"/>
            <a:ext cx="6205349" cy="4311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d 2">
            <a:extLst>
              <a:ext uri="{FF2B5EF4-FFF2-40B4-BE49-F238E27FC236}">
                <a16:creationId xmlns:a16="http://schemas.microsoft.com/office/drawing/2014/main" id="{BA434590-8232-5B5F-4135-FF36C7BF998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122469" y="6246482"/>
            <a:ext cx="1586501" cy="492777"/>
          </a:xfrm>
          <a:prstGeom prst="rect">
            <a:avLst/>
          </a:prstGeom>
        </p:spPr>
      </p:pic>
      <p:sp>
        <p:nvSpPr>
          <p:cNvPr id="6" name="textruta 5">
            <a:extLst>
              <a:ext uri="{FF2B5EF4-FFF2-40B4-BE49-F238E27FC236}">
                <a16:creationId xmlns:a16="http://schemas.microsoft.com/office/drawing/2014/main" id="{0BD8F90E-89A4-0395-7AB5-F115C53AAA50}"/>
              </a:ext>
            </a:extLst>
          </p:cNvPr>
          <p:cNvSpPr txBox="1"/>
          <p:nvPr/>
        </p:nvSpPr>
        <p:spPr>
          <a:xfrm>
            <a:off x="884790" y="1968088"/>
            <a:ext cx="2848857" cy="523220"/>
          </a:xfrm>
          <a:prstGeom prst="rect">
            <a:avLst/>
          </a:prstGeom>
          <a:noFill/>
        </p:spPr>
        <p:txBody>
          <a:bodyPr wrap="none" rtlCol="0">
            <a:spAutoFit/>
          </a:bodyPr>
          <a:lstStyle/>
          <a:p>
            <a:r>
              <a:rPr lang="sv-SE" sz="2800" b="1" dirty="0">
                <a:hlinkClick r:id="rId10"/>
              </a:rPr>
              <a:t>Multiutsatthet</a:t>
            </a:r>
            <a:endParaRPr lang="sv-SE" sz="2800" b="1" dirty="0"/>
          </a:p>
        </p:txBody>
      </p:sp>
    </p:spTree>
    <p:extLst>
      <p:ext uri="{BB962C8B-B14F-4D97-AF65-F5344CB8AC3E}">
        <p14:creationId xmlns:p14="http://schemas.microsoft.com/office/powerpoint/2010/main" val="35199793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97D131-BD63-2B4D-81E5-02677594CAF2}"/>
              </a:ext>
            </a:extLst>
          </p:cNvPr>
          <p:cNvSpPr>
            <a:spLocks noGrp="1"/>
          </p:cNvSpPr>
          <p:nvPr>
            <p:ph type="title"/>
          </p:nvPr>
        </p:nvSpPr>
        <p:spPr/>
        <p:txBody>
          <a:bodyPr/>
          <a:lstStyle/>
          <a:p>
            <a:r>
              <a:rPr lang="sv-SE" dirty="0"/>
              <a:t>Multiutsatthet</a:t>
            </a:r>
          </a:p>
        </p:txBody>
      </p:sp>
      <p:sp>
        <p:nvSpPr>
          <p:cNvPr id="3" name="Platshållare för innehåll 2">
            <a:extLst>
              <a:ext uri="{FF2B5EF4-FFF2-40B4-BE49-F238E27FC236}">
                <a16:creationId xmlns:a16="http://schemas.microsoft.com/office/drawing/2014/main" id="{B48764CE-6FB5-E342-5476-CAEFE39D0191}"/>
              </a:ext>
            </a:extLst>
          </p:cNvPr>
          <p:cNvSpPr>
            <a:spLocks noGrp="1"/>
          </p:cNvSpPr>
          <p:nvPr>
            <p:ph idx="1"/>
          </p:nvPr>
        </p:nvSpPr>
        <p:spPr>
          <a:xfrm>
            <a:off x="838200" y="1825626"/>
            <a:ext cx="10761324" cy="3907353"/>
          </a:xfrm>
        </p:spPr>
        <p:txBody>
          <a:bodyPr>
            <a:normAutofit fontScale="92500" lnSpcReduction="10000"/>
          </a:bodyPr>
          <a:lstStyle/>
          <a:p>
            <a:pPr algn="l" fontAlgn="base">
              <a:buFont typeface="Arial" panose="020B0604020202020204" pitchFamily="34" charset="0"/>
              <a:buChar char="•"/>
            </a:pPr>
            <a:r>
              <a:rPr lang="sv-SE" sz="2600" b="1" i="0" dirty="0">
                <a:solidFill>
                  <a:srgbClr val="080D28"/>
                </a:solidFill>
                <a:effectLst/>
              </a:rPr>
              <a:t>Fysiskt våld:</a:t>
            </a:r>
            <a:r>
              <a:rPr lang="sv-SE" sz="2600" b="0" i="0" dirty="0">
                <a:solidFill>
                  <a:srgbClr val="080D28"/>
                </a:solidFill>
                <a:effectLst/>
              </a:rPr>
              <a:t> </a:t>
            </a:r>
            <a:br>
              <a:rPr lang="sv-SE" sz="2600" b="0" i="0" dirty="0">
                <a:solidFill>
                  <a:srgbClr val="080D28"/>
                </a:solidFill>
                <a:effectLst/>
              </a:rPr>
            </a:br>
            <a:r>
              <a:rPr lang="sv-SE" sz="2600" b="0" i="0" dirty="0">
                <a:solidFill>
                  <a:srgbClr val="080D28"/>
                </a:solidFill>
                <a:effectLst/>
              </a:rPr>
              <a:t>32 procent var utsatta för en eller flera andra former av våld.</a:t>
            </a:r>
          </a:p>
          <a:p>
            <a:pPr algn="l" fontAlgn="base">
              <a:buFont typeface="Arial" panose="020B0604020202020204" pitchFamily="34" charset="0"/>
              <a:buChar char="•"/>
            </a:pPr>
            <a:r>
              <a:rPr lang="sv-SE" sz="2600" b="1" dirty="0">
                <a:solidFill>
                  <a:srgbClr val="080D28"/>
                </a:solidFill>
              </a:rPr>
              <a:t>P</a:t>
            </a:r>
            <a:r>
              <a:rPr lang="sv-SE" sz="2600" b="1" i="0" dirty="0">
                <a:solidFill>
                  <a:srgbClr val="080D28"/>
                </a:solidFill>
                <a:effectLst/>
              </a:rPr>
              <a:t>sykiskt våld:</a:t>
            </a:r>
            <a:r>
              <a:rPr lang="sv-SE" sz="2600" b="0" i="0" dirty="0">
                <a:solidFill>
                  <a:srgbClr val="080D28"/>
                </a:solidFill>
                <a:effectLst/>
              </a:rPr>
              <a:t> </a:t>
            </a:r>
            <a:br>
              <a:rPr lang="sv-SE" sz="2600" b="0" i="0" dirty="0">
                <a:solidFill>
                  <a:srgbClr val="080D28"/>
                </a:solidFill>
                <a:effectLst/>
              </a:rPr>
            </a:br>
            <a:r>
              <a:rPr lang="sv-SE" sz="2600" b="0" i="0" dirty="0">
                <a:solidFill>
                  <a:srgbClr val="080D28"/>
                </a:solidFill>
                <a:effectLst/>
              </a:rPr>
              <a:t>51 procent var utsatta för en eller flera andra former av våld.</a:t>
            </a:r>
          </a:p>
          <a:p>
            <a:pPr algn="l" fontAlgn="base">
              <a:buFont typeface="Arial" panose="020B0604020202020204" pitchFamily="34" charset="0"/>
              <a:buChar char="•"/>
            </a:pPr>
            <a:r>
              <a:rPr lang="sv-SE" sz="2600" b="1" dirty="0">
                <a:solidFill>
                  <a:srgbClr val="080D28"/>
                </a:solidFill>
              </a:rPr>
              <a:t>U</a:t>
            </a:r>
            <a:r>
              <a:rPr lang="sv-SE" sz="2600" b="1" i="0" dirty="0">
                <a:solidFill>
                  <a:srgbClr val="080D28"/>
                </a:solidFill>
                <a:effectLst/>
              </a:rPr>
              <a:t>pplevt våld mellan föräldrar:</a:t>
            </a:r>
            <a:br>
              <a:rPr lang="sv-SE" sz="2600" b="1" i="0" dirty="0">
                <a:solidFill>
                  <a:srgbClr val="080D28"/>
                </a:solidFill>
                <a:effectLst/>
              </a:rPr>
            </a:br>
            <a:r>
              <a:rPr lang="sv-SE" sz="2600" b="0" i="0" dirty="0">
                <a:solidFill>
                  <a:srgbClr val="080D28"/>
                </a:solidFill>
                <a:effectLst/>
              </a:rPr>
              <a:t>48 procent var utsatta för en eller flera andra former av våld.</a:t>
            </a:r>
          </a:p>
          <a:p>
            <a:pPr algn="l" fontAlgn="base">
              <a:buFont typeface="Arial" panose="020B0604020202020204" pitchFamily="34" charset="0"/>
              <a:buChar char="•"/>
            </a:pPr>
            <a:r>
              <a:rPr lang="sv-SE" sz="2600" b="1" dirty="0">
                <a:solidFill>
                  <a:srgbClr val="080D28"/>
                </a:solidFill>
              </a:rPr>
              <a:t>S</a:t>
            </a:r>
            <a:r>
              <a:rPr lang="sv-SE" sz="2600" b="1" i="0" dirty="0">
                <a:solidFill>
                  <a:srgbClr val="080D28"/>
                </a:solidFill>
                <a:effectLst/>
              </a:rPr>
              <a:t>exuella övergrepp</a:t>
            </a:r>
            <a:r>
              <a:rPr lang="sv-SE" sz="2600" b="0" i="0" dirty="0">
                <a:solidFill>
                  <a:srgbClr val="080D28"/>
                </a:solidFill>
                <a:effectLst/>
              </a:rPr>
              <a:t> av vuxna förövare:</a:t>
            </a:r>
            <a:br>
              <a:rPr lang="sv-SE" sz="2600" b="0" i="0" dirty="0">
                <a:solidFill>
                  <a:srgbClr val="080D28"/>
                </a:solidFill>
                <a:effectLst/>
              </a:rPr>
            </a:br>
            <a:r>
              <a:rPr lang="sv-SE" sz="2600" b="0" i="0" dirty="0">
                <a:solidFill>
                  <a:srgbClr val="080D28"/>
                </a:solidFill>
                <a:effectLst/>
              </a:rPr>
              <a:t>38 procent var utsatta för en eller flera andra former av våld.</a:t>
            </a:r>
          </a:p>
          <a:p>
            <a:pPr algn="l" fontAlgn="base">
              <a:buFont typeface="Arial" panose="020B0604020202020204" pitchFamily="34" charset="0"/>
              <a:buChar char="•"/>
            </a:pPr>
            <a:r>
              <a:rPr lang="sv-SE" sz="2600" b="1" dirty="0">
                <a:solidFill>
                  <a:srgbClr val="080D28"/>
                </a:solidFill>
              </a:rPr>
              <a:t>F</a:t>
            </a:r>
            <a:r>
              <a:rPr lang="sv-SE" sz="2600" b="1" i="0" dirty="0">
                <a:solidFill>
                  <a:srgbClr val="080D28"/>
                </a:solidFill>
                <a:effectLst/>
              </a:rPr>
              <a:t>örsummelse:</a:t>
            </a:r>
            <a:br>
              <a:rPr lang="sv-SE" sz="2600" b="1" i="0" dirty="0">
                <a:solidFill>
                  <a:srgbClr val="080D28"/>
                </a:solidFill>
                <a:effectLst/>
              </a:rPr>
            </a:br>
            <a:r>
              <a:rPr lang="sv-SE" sz="2600" b="0" i="0" dirty="0">
                <a:solidFill>
                  <a:srgbClr val="080D28"/>
                </a:solidFill>
                <a:effectLst/>
              </a:rPr>
              <a:t>67 procent var utsatta för en eller flera andra former av våld.</a:t>
            </a:r>
          </a:p>
          <a:p>
            <a:endParaRPr lang="sv-SE" dirty="0"/>
          </a:p>
          <a:p>
            <a:pPr marL="0" indent="0">
              <a:buNone/>
            </a:pPr>
            <a:endParaRPr lang="sv-SE" dirty="0"/>
          </a:p>
        </p:txBody>
      </p:sp>
      <p:pic>
        <p:nvPicPr>
          <p:cNvPr id="4" name="Bild 3">
            <a:extLst>
              <a:ext uri="{FF2B5EF4-FFF2-40B4-BE49-F238E27FC236}">
                <a16:creationId xmlns:a16="http://schemas.microsoft.com/office/drawing/2014/main" id="{F9A4FCAC-A789-3D95-4438-96618F2681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025070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FFEF3A-F002-5847-8FCA-55C7244908AF}"/>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3D2D4512-5C5E-5DD5-FCFC-9FC25640E1AB}"/>
              </a:ext>
            </a:extLst>
          </p:cNvPr>
          <p:cNvSpPr>
            <a:spLocks noGrp="1"/>
          </p:cNvSpPr>
          <p:nvPr>
            <p:ph idx="1"/>
          </p:nvPr>
        </p:nvSpPr>
        <p:spPr/>
        <p:txBody>
          <a:bodyPr>
            <a:normAutofit/>
          </a:bodyPr>
          <a:lstStyle/>
          <a:p>
            <a:pPr marL="0" indent="0">
              <a:buNone/>
            </a:pPr>
            <a:r>
              <a:rPr lang="sv-SE" dirty="0"/>
              <a:t>I </a:t>
            </a:r>
            <a:r>
              <a:rPr lang="sv-SE" u="sng" dirty="0" err="1">
                <a:hlinkClick r:id="rId3"/>
              </a:rPr>
              <a:t>Brå:s</a:t>
            </a:r>
            <a:r>
              <a:rPr lang="sv-SE" u="sng" dirty="0">
                <a:hlinkClick r:id="rId3"/>
              </a:rPr>
              <a:t> skolundersökning om våld från 2023</a:t>
            </a:r>
            <a:r>
              <a:rPr lang="sv-SE" dirty="0"/>
              <a:t> framkommer att </a:t>
            </a:r>
          </a:p>
          <a:p>
            <a:r>
              <a:rPr lang="sv-SE" dirty="0"/>
              <a:t>Nästan hälften av eleverna (45 procent) uppger att de utsatts för misshandel, stöld, rån, hot eller sexualbrott minst en gång under de senaste tolv månaderna. </a:t>
            </a:r>
          </a:p>
          <a:p>
            <a:r>
              <a:rPr lang="sv-SE" dirty="0"/>
              <a:t>Elever som är delaktiga i brott också är mer utsatta. </a:t>
            </a:r>
          </a:p>
          <a:p>
            <a:pPr marL="0" indent="0">
              <a:buNone/>
            </a:pPr>
            <a:endParaRPr lang="sv-SE" dirty="0"/>
          </a:p>
          <a:p>
            <a:pPr marL="0" indent="0">
              <a:buNone/>
            </a:pPr>
            <a:r>
              <a:rPr lang="sv-SE" dirty="0">
                <a:hlinkClick r:id="rId4"/>
              </a:rPr>
              <a:t>Våld mot barn 2022 en nationell kartläggning </a:t>
            </a:r>
            <a:r>
              <a:rPr lang="sv-SE" dirty="0"/>
              <a:t>visar att totalt 18,6 procent av samtliga elever rapporterade att de blivit mobbade och 5,5 procent att de mobbat andra.</a:t>
            </a:r>
          </a:p>
          <a:p>
            <a:pPr marL="0" indent="0">
              <a:buNone/>
            </a:pPr>
            <a:endParaRPr lang="sv-SE" dirty="0"/>
          </a:p>
        </p:txBody>
      </p:sp>
    </p:spTree>
    <p:extLst>
      <p:ext uri="{BB962C8B-B14F-4D97-AF65-F5344CB8AC3E}">
        <p14:creationId xmlns:p14="http://schemas.microsoft.com/office/powerpoint/2010/main" val="13045217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20C7C4-9D03-4E98-8000-B14747C2270C}"/>
              </a:ext>
            </a:extLst>
          </p:cNvPr>
          <p:cNvSpPr>
            <a:spLocks noGrp="1"/>
          </p:cNvSpPr>
          <p:nvPr>
            <p:ph type="title"/>
          </p:nvPr>
        </p:nvSpPr>
        <p:spPr>
          <a:xfrm>
            <a:off x="838200" y="524272"/>
            <a:ext cx="10515600" cy="1325563"/>
          </a:xfrm>
        </p:spPr>
        <p:txBody>
          <a:bodyPr>
            <a:noAutofit/>
          </a:bodyPr>
          <a:lstStyle/>
          <a:p>
            <a:r>
              <a:rPr lang="sv-SE" dirty="0"/>
              <a:t>Varje år utsätts en miljard barn i </a:t>
            </a:r>
            <a:br>
              <a:rPr lang="sv-SE" dirty="0"/>
            </a:br>
            <a:r>
              <a:rPr lang="sv-SE" dirty="0"/>
              <a:t>världen för våld</a:t>
            </a:r>
          </a:p>
        </p:txBody>
      </p:sp>
      <p:pic>
        <p:nvPicPr>
          <p:cNvPr id="7" name="Bild 6">
            <a:extLst>
              <a:ext uri="{FF2B5EF4-FFF2-40B4-BE49-F238E27FC236}">
                <a16:creationId xmlns:a16="http://schemas.microsoft.com/office/drawing/2014/main" id="{ACC98969-F7F6-E9F4-54A5-981787A598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12194" y="6291413"/>
            <a:ext cx="1586501" cy="472817"/>
          </a:xfrm>
          <a:prstGeom prst="rect">
            <a:avLst/>
          </a:prstGeom>
        </p:spPr>
      </p:pic>
      <p:pic>
        <p:nvPicPr>
          <p:cNvPr id="10" name="Bildobjekt 9" descr="Stående ung person med keps, huvtröja och vida byxor, tecknad med tunna svarta linjer och akvarellfärg. Personen har armarna korsade framför kroppen. Illustration.">
            <a:extLst>
              <a:ext uri="{FF2B5EF4-FFF2-40B4-BE49-F238E27FC236}">
                <a16:creationId xmlns:a16="http://schemas.microsoft.com/office/drawing/2014/main" id="{CD2BCF4A-44C6-132E-8E50-8652373EEC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5696" y="1406821"/>
            <a:ext cx="2424479" cy="4723380"/>
          </a:xfrm>
          <a:prstGeom prst="rect">
            <a:avLst/>
          </a:prstGeom>
        </p:spPr>
      </p:pic>
      <p:sp>
        <p:nvSpPr>
          <p:cNvPr id="3" name="Platshållare för text 5">
            <a:extLst>
              <a:ext uri="{FF2B5EF4-FFF2-40B4-BE49-F238E27FC236}">
                <a16:creationId xmlns:a16="http://schemas.microsoft.com/office/drawing/2014/main" id="{98E27936-626E-B4BB-C093-389E363308B8}"/>
              </a:ext>
            </a:extLst>
          </p:cNvPr>
          <p:cNvSpPr txBox="1">
            <a:spLocks/>
          </p:cNvSpPr>
          <p:nvPr/>
        </p:nvSpPr>
        <p:spPr>
          <a:xfrm>
            <a:off x="677291" y="2454060"/>
            <a:ext cx="6425874" cy="3146639"/>
          </a:xfrm>
          <a:prstGeom prst="rect">
            <a:avLst/>
          </a:prstGeom>
        </p:spPr>
        <p:txBody>
          <a:bodyPr vert="horz" lIns="91440" tIns="45720" rIns="91440" bIns="45720" rtlCol="0" anchor="t">
            <a:normAutofit/>
          </a:bodyPr>
          <a:lst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a:t>En miljard barn i åldrarna 2-17 år utsätts för någon form våld varje år: </a:t>
            </a:r>
          </a:p>
          <a:p>
            <a:pPr lvl="1"/>
            <a:r>
              <a:rPr lang="sv-SE"/>
              <a:t>över 50 procent av barnen i Asien, Afrika och Nordamerika</a:t>
            </a:r>
          </a:p>
          <a:p>
            <a:pPr lvl="1"/>
            <a:r>
              <a:rPr lang="sv-SE"/>
              <a:t>mer än 30 procent i Latinamerika</a:t>
            </a:r>
          </a:p>
          <a:p>
            <a:pPr lvl="1"/>
            <a:r>
              <a:rPr lang="sv-SE"/>
              <a:t>12 procent i Europa</a:t>
            </a:r>
          </a:p>
          <a:p>
            <a:pPr lvl="1"/>
            <a:r>
              <a:rPr lang="sv-SE"/>
              <a:t>7 procent i Oceanien.</a:t>
            </a:r>
          </a:p>
          <a:p>
            <a:pPr marL="457200" lvl="1" indent="0">
              <a:buFont typeface="Arial" panose="020B0604020202020204" pitchFamily="34" charset="0"/>
              <a:buNone/>
            </a:pPr>
            <a:endParaRPr lang="en-US" sz="1400"/>
          </a:p>
          <a:p>
            <a:pPr marL="457200" lvl="1" indent="0">
              <a:buFont typeface="Arial" panose="020B0604020202020204" pitchFamily="34" charset="0"/>
              <a:buNone/>
            </a:pPr>
            <a:endParaRPr lang="en-US" sz="1400"/>
          </a:p>
          <a:p>
            <a:pPr marL="457200" lvl="1" indent="0">
              <a:buFont typeface="Arial" panose="020B0604020202020204" pitchFamily="34" charset="0"/>
              <a:buNone/>
            </a:pPr>
            <a:endParaRPr lang="en-US" sz="1400" dirty="0"/>
          </a:p>
        </p:txBody>
      </p:sp>
    </p:spTree>
    <p:extLst>
      <p:ext uri="{BB962C8B-B14F-4D97-AF65-F5344CB8AC3E}">
        <p14:creationId xmlns:p14="http://schemas.microsoft.com/office/powerpoint/2010/main" val="603348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C59EF1-5E86-5F6B-8F3A-95FBF5B3D611}"/>
              </a:ext>
            </a:extLst>
          </p:cNvPr>
          <p:cNvSpPr>
            <a:spLocks noGrp="1"/>
          </p:cNvSpPr>
          <p:nvPr>
            <p:ph type="title"/>
          </p:nvPr>
        </p:nvSpPr>
        <p:spPr/>
        <p:txBody>
          <a:bodyPr>
            <a:noAutofit/>
          </a:bodyPr>
          <a:lstStyle/>
          <a:p>
            <a:r>
              <a:rPr lang="sv-SE" b="0" i="0" dirty="0">
                <a:solidFill>
                  <a:srgbClr val="080D28"/>
                </a:solidFill>
                <a:effectLst/>
              </a:rPr>
              <a:t>Våld sätter fysiska, psykiska och emotionella spår hos barn och unga</a:t>
            </a:r>
            <a:endParaRPr lang="sv-SE" dirty="0"/>
          </a:p>
        </p:txBody>
      </p:sp>
      <p:sp>
        <p:nvSpPr>
          <p:cNvPr id="3" name="Platshållare för innehåll 2">
            <a:extLst>
              <a:ext uri="{FF2B5EF4-FFF2-40B4-BE49-F238E27FC236}">
                <a16:creationId xmlns:a16="http://schemas.microsoft.com/office/drawing/2014/main" id="{6B533513-6F62-D615-1979-368AF57ED5AA}"/>
              </a:ext>
            </a:extLst>
          </p:cNvPr>
          <p:cNvSpPr>
            <a:spLocks noGrp="1"/>
          </p:cNvSpPr>
          <p:nvPr>
            <p:ph idx="1"/>
          </p:nvPr>
        </p:nvSpPr>
        <p:spPr/>
        <p:txBody>
          <a:bodyPr>
            <a:normAutofit/>
          </a:bodyPr>
          <a:lstStyle/>
          <a:p>
            <a:pPr marL="0" indent="0">
              <a:buNone/>
            </a:pPr>
            <a:r>
              <a:rPr lang="sv-SE" b="0" i="0" dirty="0">
                <a:solidFill>
                  <a:srgbClr val="080D28"/>
                </a:solidFill>
                <a:effectLst/>
                <a:latin typeface="Georgia" panose="02040502050405020303" pitchFamily="18" charset="0"/>
              </a:rPr>
              <a:t>Våld har både kort- och långsiktiga konsekvenser för enskilda barn, men också för vänner, familjer och hela samhället. </a:t>
            </a:r>
          </a:p>
          <a:p>
            <a:pPr marL="0" indent="0" fontAlgn="base">
              <a:spcAft>
                <a:spcPts val="800"/>
              </a:spcAft>
              <a:buNone/>
            </a:pPr>
            <a:r>
              <a:rPr lang="sv-SE" dirty="0">
                <a:solidFill>
                  <a:srgbClr val="080D28"/>
                </a:solidFill>
                <a:effectLst/>
                <a:ea typeface="Calibri" panose="020F0502020204030204" pitchFamily="34" charset="0"/>
                <a:cs typeface="Times New Roman" panose="02020603050405020304" pitchFamily="18" charset="0"/>
              </a:rPr>
              <a:t>Våld kan orsaka mycket stress under lång tid, något som kan påverka hjärnans utveckling och kroppens inflammatoriska system. </a:t>
            </a:r>
          </a:p>
          <a:p>
            <a:pPr marL="0" indent="0" fontAlgn="base">
              <a:spcAft>
                <a:spcPts val="800"/>
              </a:spcAft>
              <a:buNone/>
            </a:pPr>
            <a:r>
              <a:rPr lang="sv-SE" dirty="0">
                <a:solidFill>
                  <a:srgbClr val="080D28"/>
                </a:solidFill>
                <a:effectLst/>
                <a:ea typeface="Calibri" panose="020F0502020204030204" pitchFamily="34" charset="0"/>
                <a:cs typeface="Times New Roman" panose="02020603050405020304" pitchFamily="18" charset="0"/>
              </a:rPr>
              <a:t>För en elev kan det innebära</a:t>
            </a:r>
            <a:endParaRPr lang="sv-SE" dirty="0">
              <a:effectLst/>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sv-SE" dirty="0">
                <a:solidFill>
                  <a:srgbClr val="080D28"/>
                </a:solidFill>
                <a:effectLst/>
                <a:ea typeface="Times New Roman" panose="02020603050405020304" pitchFamily="18" charset="0"/>
                <a:cs typeface="Times New Roman" panose="02020603050405020304" pitchFamily="18" charset="0"/>
              </a:rPr>
              <a:t>fysisk och psykisk ohälsa</a:t>
            </a:r>
            <a:endParaRPr lang="sv-SE" dirty="0">
              <a:effectLst/>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sv-SE" dirty="0">
                <a:solidFill>
                  <a:srgbClr val="080D28"/>
                </a:solidFill>
                <a:effectLst/>
                <a:ea typeface="Times New Roman" panose="02020603050405020304" pitchFamily="18" charset="0"/>
                <a:cs typeface="Times New Roman" panose="02020603050405020304" pitchFamily="18" charset="0"/>
              </a:rPr>
              <a:t>sämre sociala relationer </a:t>
            </a:r>
            <a:endParaRPr lang="sv-SE" dirty="0">
              <a:effectLst/>
              <a:ea typeface="Calibri" panose="020F0502020204030204" pitchFamily="34" charset="0"/>
              <a:cs typeface="Times New Roman" panose="02020603050405020304" pitchFamily="18" charset="0"/>
            </a:endParaRPr>
          </a:p>
          <a:p>
            <a:pPr marL="342900" lvl="0" indent="-342900" fontAlgn="base">
              <a:spcAft>
                <a:spcPts val="800"/>
              </a:spcAft>
              <a:buFont typeface="Symbol" panose="05050102010706020507" pitchFamily="18" charset="2"/>
              <a:buChar char=""/>
            </a:pPr>
            <a:r>
              <a:rPr lang="sv-SE" dirty="0">
                <a:solidFill>
                  <a:srgbClr val="080D28"/>
                </a:solidFill>
                <a:effectLst/>
                <a:ea typeface="Times New Roman" panose="02020603050405020304" pitchFamily="18" charset="0"/>
                <a:cs typeface="Times New Roman" panose="02020603050405020304" pitchFamily="18" charset="0"/>
              </a:rPr>
              <a:t>svårigheter att klara skola och utbildning.</a:t>
            </a:r>
            <a:endParaRPr lang="sv-SE" dirty="0">
              <a:effectLst/>
              <a:ea typeface="Calibri" panose="020F0502020204030204" pitchFamily="34" charset="0"/>
              <a:cs typeface="Times New Roman" panose="02020603050405020304" pitchFamily="18" charset="0"/>
            </a:endParaRPr>
          </a:p>
          <a:p>
            <a:pPr marL="0" indent="0">
              <a:buNone/>
            </a:pPr>
            <a:endParaRPr lang="sv-SE" dirty="0"/>
          </a:p>
        </p:txBody>
      </p:sp>
      <p:pic>
        <p:nvPicPr>
          <p:cNvPr id="4" name="Bild 3">
            <a:extLst>
              <a:ext uri="{FF2B5EF4-FFF2-40B4-BE49-F238E27FC236}">
                <a16:creationId xmlns:a16="http://schemas.microsoft.com/office/drawing/2014/main" id="{811C7E0E-08F6-142E-394F-FA7C09F7D09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Blå fågel med utbredda vingar, målad med akvarellfärg och tunna svarta konturer. Illustration.">
            <a:extLst>
              <a:ext uri="{FF2B5EF4-FFF2-40B4-BE49-F238E27FC236}">
                <a16:creationId xmlns:a16="http://schemas.microsoft.com/office/drawing/2014/main" id="{1CF72613-2456-83C6-0ECD-661F74AF6A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2962" y="4243228"/>
            <a:ext cx="1601367" cy="1473110"/>
          </a:xfrm>
          <a:prstGeom prst="rect">
            <a:avLst/>
          </a:prstGeom>
        </p:spPr>
      </p:pic>
    </p:spTree>
    <p:extLst>
      <p:ext uri="{BB962C8B-B14F-4D97-AF65-F5344CB8AC3E}">
        <p14:creationId xmlns:p14="http://schemas.microsoft.com/office/powerpoint/2010/main" val="5003809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CE12B3-7592-8CE4-04D8-CC481C98F447}"/>
              </a:ext>
            </a:extLst>
          </p:cNvPr>
          <p:cNvSpPr>
            <a:spLocks noGrp="1"/>
          </p:cNvSpPr>
          <p:nvPr>
            <p:ph type="title"/>
          </p:nvPr>
        </p:nvSpPr>
        <p:spPr/>
        <p:txBody>
          <a:bodyPr>
            <a:normAutofit/>
          </a:bodyPr>
          <a:lstStyle/>
          <a:p>
            <a:r>
              <a:rPr lang="sv-SE" dirty="0"/>
              <a:t>Konsekvenser av att bli utsatt för våld som barn eller ungdom</a:t>
            </a:r>
          </a:p>
        </p:txBody>
      </p:sp>
      <p:sp>
        <p:nvSpPr>
          <p:cNvPr id="3" name="Platshållare för innehåll 2">
            <a:extLst>
              <a:ext uri="{FF2B5EF4-FFF2-40B4-BE49-F238E27FC236}">
                <a16:creationId xmlns:a16="http://schemas.microsoft.com/office/drawing/2014/main" id="{549B6EF3-6156-9133-5E3D-24808E0947FF}"/>
              </a:ext>
            </a:extLst>
          </p:cNvPr>
          <p:cNvSpPr>
            <a:spLocks noGrp="1"/>
          </p:cNvSpPr>
          <p:nvPr>
            <p:ph idx="1"/>
          </p:nvPr>
        </p:nvSpPr>
        <p:spPr/>
        <p:txBody>
          <a:bodyPr>
            <a:normAutofit/>
          </a:bodyPr>
          <a:lstStyle/>
          <a:p>
            <a:pPr marL="0" indent="0">
              <a:spcBef>
                <a:spcPts val="1800"/>
              </a:spcBef>
              <a:buNone/>
            </a:pPr>
            <a:r>
              <a:rPr lang="sv-SE" dirty="0"/>
              <a:t>Konsekvenserna kan vara psykiska, fysiska, kognitiva och sociala problem. </a:t>
            </a:r>
          </a:p>
          <a:p>
            <a:pPr>
              <a:spcBef>
                <a:spcPts val="1800"/>
              </a:spcBef>
            </a:pPr>
            <a:r>
              <a:rPr lang="sv-SE" dirty="0"/>
              <a:t>Interna reaktioner </a:t>
            </a:r>
            <a:r>
              <a:rPr lang="sv-SE" dirty="0">
                <a:cs typeface="Times New Roman" panose="02020603050405020304" pitchFamily="18" charset="0"/>
              </a:rPr>
              <a:t>(</a:t>
            </a:r>
            <a:r>
              <a:rPr lang="sv-SE" dirty="0">
                <a:ea typeface="Times New Roman" panose="02020603050405020304" pitchFamily="18" charset="0"/>
                <a:cs typeface="Times New Roman" panose="02020603050405020304" pitchFamily="18" charset="0"/>
              </a:rPr>
              <a:t>försenad utveckling eller regression i ett barns utveckling, </a:t>
            </a:r>
            <a:r>
              <a:rPr lang="sv-SE" dirty="0">
                <a:cs typeface="Times New Roman" panose="02020603050405020304" pitchFamily="18" charset="0"/>
              </a:rPr>
              <a:t>posttraumatisk stress och depression)</a:t>
            </a:r>
            <a:endParaRPr lang="sv-SE" dirty="0"/>
          </a:p>
          <a:p>
            <a:pPr>
              <a:spcBef>
                <a:spcPts val="1800"/>
              </a:spcBef>
            </a:pPr>
            <a:r>
              <a:rPr lang="sv-SE" dirty="0"/>
              <a:t>Externa reaktioner (dålig impulskontroll och beteendestörningar)</a:t>
            </a:r>
          </a:p>
          <a:p>
            <a:pPr>
              <a:spcBef>
                <a:spcPts val="1800"/>
              </a:spcBef>
            </a:pPr>
            <a:r>
              <a:rPr lang="sv-SE" dirty="0"/>
              <a:t>Kroppsliga reaktioner (huvudvärk, magont, ryggont, sängvätning och astma, </a:t>
            </a:r>
            <a:r>
              <a:rPr lang="sv-SE" dirty="0">
                <a:cs typeface="Times New Roman" panose="02020603050405020304" pitchFamily="18" charset="0"/>
              </a:rPr>
              <a:t>l</a:t>
            </a:r>
            <a:r>
              <a:rPr lang="sv-SE" dirty="0">
                <a:ea typeface="Calibri" panose="020F0502020204030204" pitchFamily="34" charset="0"/>
                <a:cs typeface="Times New Roman" panose="02020603050405020304" pitchFamily="18" charset="0"/>
              </a:rPr>
              <a:t>ångvarig och komplexa smärttillstånd</a:t>
            </a:r>
            <a:r>
              <a:rPr lang="sv-SE" dirty="0"/>
              <a:t>)</a:t>
            </a:r>
          </a:p>
          <a:p>
            <a:pPr>
              <a:spcBef>
                <a:spcPts val="1800"/>
              </a:spcBef>
            </a:pPr>
            <a:r>
              <a:rPr lang="sv-SE" dirty="0"/>
              <a:t>Låg prestation i skolan,  koncentrationsproblem, att bli utsatt för mobbing och utöva mobbning                </a:t>
            </a:r>
            <a:br>
              <a:rPr lang="sv-SE" dirty="0"/>
            </a:br>
            <a:r>
              <a:rPr lang="en-US" sz="1100" dirty="0">
                <a:solidFill>
                  <a:srgbClr val="231F20"/>
                </a:solidFill>
                <a:latin typeface="Times New Roman" panose="02020603050405020304" pitchFamily="18" charset="0"/>
                <a:ea typeface="Times New Roman" panose="02020603050405020304" pitchFamily="18" charset="0"/>
              </a:rPr>
              <a:t>Se t ex Cecil, et al. (2017).</a:t>
            </a:r>
            <a:r>
              <a:rPr lang="en-US" sz="1100" spc="-15" dirty="0">
                <a:solidFill>
                  <a:srgbClr val="231F20"/>
                </a:solidFill>
                <a:latin typeface="Times New Roman" panose="02020603050405020304" pitchFamily="18" charset="0"/>
                <a:ea typeface="Times New Roman" panose="02020603050405020304" pitchFamily="18" charset="0"/>
              </a:rPr>
              <a:t> </a:t>
            </a:r>
            <a:r>
              <a:rPr lang="en-US" sz="1100" dirty="0">
                <a:solidFill>
                  <a:srgbClr val="231F20"/>
                </a:solidFill>
                <a:latin typeface="Times New Roman" panose="02020603050405020304" pitchFamily="18" charset="0"/>
                <a:ea typeface="Times New Roman" panose="02020603050405020304" pitchFamily="18" charset="0"/>
              </a:rPr>
              <a:t>Disentangling</a:t>
            </a:r>
            <a:r>
              <a:rPr lang="en-US" sz="1100" spc="-15" dirty="0">
                <a:solidFill>
                  <a:srgbClr val="231F20"/>
                </a:solidFill>
                <a:latin typeface="Times New Roman" panose="02020603050405020304" pitchFamily="18" charset="0"/>
                <a:ea typeface="Times New Roman" panose="02020603050405020304" pitchFamily="18" charset="0"/>
              </a:rPr>
              <a:t> </a:t>
            </a:r>
            <a:r>
              <a:rPr lang="en-US" sz="1100" dirty="0">
                <a:solidFill>
                  <a:srgbClr val="231F20"/>
                </a:solidFill>
                <a:latin typeface="Times New Roman" panose="02020603050405020304" pitchFamily="18" charset="0"/>
                <a:ea typeface="Times New Roman" panose="02020603050405020304" pitchFamily="18" charset="0"/>
              </a:rPr>
              <a:t>the</a:t>
            </a:r>
            <a:r>
              <a:rPr lang="en-US" sz="1100" spc="-15" dirty="0">
                <a:solidFill>
                  <a:srgbClr val="231F20"/>
                </a:solidFill>
                <a:latin typeface="Times New Roman" panose="02020603050405020304" pitchFamily="18" charset="0"/>
                <a:ea typeface="Times New Roman" panose="02020603050405020304" pitchFamily="18" charset="0"/>
              </a:rPr>
              <a:t> </a:t>
            </a:r>
            <a:r>
              <a:rPr lang="en-US" sz="1100" dirty="0">
                <a:solidFill>
                  <a:srgbClr val="231F20"/>
                </a:solidFill>
                <a:latin typeface="Times New Roman" panose="02020603050405020304" pitchFamily="18" charset="0"/>
                <a:ea typeface="Times New Roman" panose="02020603050405020304" pitchFamily="18" charset="0"/>
              </a:rPr>
              <a:t>mental health impact of childhood abuse and neglect. </a:t>
            </a:r>
            <a:r>
              <a:rPr lang="en-GB" sz="1100" i="1" dirty="0">
                <a:solidFill>
                  <a:srgbClr val="231F20"/>
                </a:solidFill>
                <a:latin typeface="Times New Roman" panose="02020603050405020304" pitchFamily="18" charset="0"/>
                <a:ea typeface="Times New Roman" panose="02020603050405020304" pitchFamily="18" charset="0"/>
              </a:rPr>
              <a:t>Child Abuse &amp; Neglect, 63</a:t>
            </a:r>
            <a:r>
              <a:rPr lang="en-GB" sz="1100" dirty="0">
                <a:solidFill>
                  <a:srgbClr val="231F20"/>
                </a:solidFill>
                <a:latin typeface="Times New Roman" panose="02020603050405020304" pitchFamily="18" charset="0"/>
                <a:ea typeface="Times New Roman" panose="02020603050405020304" pitchFamily="18" charset="0"/>
              </a:rPr>
              <a:t>, 106–119.</a:t>
            </a:r>
            <a:endParaRPr lang="sv-SE" sz="1100" dirty="0">
              <a:latin typeface="Times New Roman" panose="02020603050405020304" pitchFamily="18" charset="0"/>
              <a:ea typeface="Times New Roman" panose="02020603050405020304" pitchFamily="18" charset="0"/>
            </a:endParaRPr>
          </a:p>
          <a:p>
            <a:endParaRPr lang="sv-SE" dirty="0"/>
          </a:p>
          <a:p>
            <a:endParaRPr lang="sv-SE" dirty="0"/>
          </a:p>
        </p:txBody>
      </p:sp>
      <p:pic>
        <p:nvPicPr>
          <p:cNvPr id="5" name="Bild 4">
            <a:extLst>
              <a:ext uri="{FF2B5EF4-FFF2-40B4-BE49-F238E27FC236}">
                <a16:creationId xmlns:a16="http://schemas.microsoft.com/office/drawing/2014/main" id="{39EBDA83-E0A2-32A4-4CAF-B0DA829A31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393366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E7474E-D27A-445F-15F6-522CA8EB9262}"/>
              </a:ext>
            </a:extLst>
          </p:cNvPr>
          <p:cNvSpPr>
            <a:spLocks noGrp="1"/>
          </p:cNvSpPr>
          <p:nvPr>
            <p:ph type="title"/>
          </p:nvPr>
        </p:nvSpPr>
        <p:spPr/>
        <p:txBody>
          <a:bodyPr>
            <a:normAutofit/>
          </a:bodyPr>
          <a:lstStyle/>
          <a:p>
            <a:r>
              <a:rPr lang="sv-SE" sz="4000" dirty="0"/>
              <a:t>Våld under barndomen sätter spår i vuxenlivet</a:t>
            </a:r>
          </a:p>
        </p:txBody>
      </p:sp>
      <p:sp>
        <p:nvSpPr>
          <p:cNvPr id="3" name="Platshållare för innehåll 2">
            <a:extLst>
              <a:ext uri="{FF2B5EF4-FFF2-40B4-BE49-F238E27FC236}">
                <a16:creationId xmlns:a16="http://schemas.microsoft.com/office/drawing/2014/main" id="{80432347-94E7-ADEE-2AF7-71CD5F92F485}"/>
              </a:ext>
            </a:extLst>
          </p:cNvPr>
          <p:cNvSpPr>
            <a:spLocks noGrp="1"/>
          </p:cNvSpPr>
          <p:nvPr>
            <p:ph idx="1"/>
          </p:nvPr>
        </p:nvSpPr>
        <p:spPr>
          <a:xfrm>
            <a:off x="838200" y="1768476"/>
            <a:ext cx="10515600" cy="4254337"/>
          </a:xfrm>
        </p:spPr>
        <p:txBody>
          <a:bodyPr>
            <a:normAutofit/>
          </a:bodyPr>
          <a:lstStyle/>
          <a:p>
            <a:pPr marL="0" indent="0" algn="l" fontAlgn="base">
              <a:buNone/>
            </a:pPr>
            <a:r>
              <a:rPr lang="sv-SE" b="0" i="0" dirty="0">
                <a:solidFill>
                  <a:srgbClr val="080D28"/>
                </a:solidFill>
                <a:effectLst/>
                <a:latin typeface="Georgia" panose="02040502050405020303" pitchFamily="18" charset="0"/>
              </a:rPr>
              <a:t>Utsatthet för våld under barndomen och tiden som ungdom kan få långvariga konsekvenser i vuxenlivet. Det kan leda till problem i kognitiva och sociala färdigheter samt i känslolivet, vilket i sin tur ökar risken för</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arbetslöshet och låg inkomst</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kriminalitet</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utövande av våld i vuxen ålder</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utsatthet för våld i vuxen ålder</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missbruk och beroenden</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självskadebeteende.</a:t>
            </a:r>
          </a:p>
          <a:p>
            <a:endParaRPr lang="sv-SE" dirty="0"/>
          </a:p>
        </p:txBody>
      </p:sp>
      <p:pic>
        <p:nvPicPr>
          <p:cNvPr id="4" name="Bild 3">
            <a:extLst>
              <a:ext uri="{FF2B5EF4-FFF2-40B4-BE49-F238E27FC236}">
                <a16:creationId xmlns:a16="http://schemas.microsoft.com/office/drawing/2014/main" id="{5C36D5D8-8824-4CF8-E3B7-9AFBB44CBA2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8" name="Bildobjekt 7" descr="Brun nalle sitter bredvid en ljusbrun nalle som ligger på rygg. Båda är tecknade med tunna svarta linjer och akvarellfärg. Illustration.">
            <a:extLst>
              <a:ext uri="{FF2B5EF4-FFF2-40B4-BE49-F238E27FC236}">
                <a16:creationId xmlns:a16="http://schemas.microsoft.com/office/drawing/2014/main" id="{0BD3FC84-458F-E428-E143-3FF9F43021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6511" y="3595956"/>
            <a:ext cx="3229711" cy="1514258"/>
          </a:xfrm>
          <a:prstGeom prst="rect">
            <a:avLst/>
          </a:prstGeom>
        </p:spPr>
      </p:pic>
    </p:spTree>
    <p:extLst>
      <p:ext uri="{BB962C8B-B14F-4D97-AF65-F5344CB8AC3E}">
        <p14:creationId xmlns:p14="http://schemas.microsoft.com/office/powerpoint/2010/main" val="7244120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7B519E-B9BB-E12C-8AC9-0CE122F32D7D}"/>
              </a:ext>
            </a:extLst>
          </p:cNvPr>
          <p:cNvSpPr>
            <a:spLocks noGrp="1"/>
          </p:cNvSpPr>
          <p:nvPr>
            <p:ph type="title"/>
          </p:nvPr>
        </p:nvSpPr>
        <p:spPr/>
        <p:txBody>
          <a:bodyPr/>
          <a:lstStyle/>
          <a:p>
            <a:r>
              <a:rPr lang="sv-SE" err="1"/>
              <a:t>Scenario</a:t>
            </a:r>
            <a:r>
              <a:rPr lang="sv-SE"/>
              <a:t>: Nico</a:t>
            </a:r>
            <a:endParaRPr lang="sv-SE" dirty="0"/>
          </a:p>
        </p:txBody>
      </p:sp>
      <p:sp>
        <p:nvSpPr>
          <p:cNvPr id="3" name="Platshållare för innehåll 2">
            <a:extLst>
              <a:ext uri="{FF2B5EF4-FFF2-40B4-BE49-F238E27FC236}">
                <a16:creationId xmlns:a16="http://schemas.microsoft.com/office/drawing/2014/main" id="{E483CF87-54F9-EA15-6B19-EF1D8A606CC0}"/>
              </a:ext>
            </a:extLst>
          </p:cNvPr>
          <p:cNvSpPr>
            <a:spLocks noGrp="1"/>
          </p:cNvSpPr>
          <p:nvPr>
            <p:ph idx="1"/>
          </p:nvPr>
        </p:nvSpPr>
        <p:spPr>
          <a:xfrm>
            <a:off x="838200" y="1825626"/>
            <a:ext cx="5644793" cy="2427875"/>
          </a:xfrm>
        </p:spPr>
        <p:txBody>
          <a:bodyPr>
            <a:normAutofit/>
          </a:bodyPr>
          <a:lstStyle/>
          <a:p>
            <a:r>
              <a:rPr lang="sv-SE" sz="2800" dirty="0">
                <a:effectLst/>
                <a:ea typeface="Calibri" panose="020F0502020204030204" pitchFamily="34" charset="0"/>
                <a:cs typeface="Times New Roman" panose="02020603050405020304" pitchFamily="18" charset="0"/>
              </a:rPr>
              <a:t>Filmen beskriver hur Nicos lärare, både i skolan och på fritids</a:t>
            </a:r>
            <a:r>
              <a:rPr lang="sv-SE" sz="2800" dirty="0">
                <a:ea typeface="Calibri" panose="020F0502020204030204" pitchFamily="34" charset="0"/>
                <a:cs typeface="Times New Roman" panose="02020603050405020304" pitchFamily="18" charset="0"/>
              </a:rPr>
              <a:t>hemmet</a:t>
            </a:r>
            <a:r>
              <a:rPr lang="sv-SE" sz="2800" dirty="0">
                <a:effectLst/>
                <a:ea typeface="Calibri" panose="020F0502020204030204" pitchFamily="34" charset="0"/>
                <a:cs typeface="Times New Roman" panose="02020603050405020304" pitchFamily="18" charset="0"/>
              </a:rPr>
              <a:t>, lyfter Nicos mående med föräldrarna.</a:t>
            </a:r>
            <a:endParaRPr lang="sv-SE" sz="2800" dirty="0">
              <a:cs typeface="Times New Roman" panose="02020603050405020304" pitchFamily="18" charset="0"/>
            </a:endParaRPr>
          </a:p>
        </p:txBody>
      </p:sp>
      <p:pic>
        <p:nvPicPr>
          <p:cNvPr id="4" name="Bild 3">
            <a:extLst>
              <a:ext uri="{FF2B5EF4-FFF2-40B4-BE49-F238E27FC236}">
                <a16:creationId xmlns:a16="http://schemas.microsoft.com/office/drawing/2014/main" id="{FC75FBA2-9558-90F7-0980-1EABFF3FE8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5" name="Bildobjekt 4" descr="Två personer tecknade med tunna svarta linjer och akvarellfärg, där en större person står bakom en mindre person med en arm framför den mindre personens kropp. Illustration.">
            <a:extLst>
              <a:ext uri="{FF2B5EF4-FFF2-40B4-BE49-F238E27FC236}">
                <a16:creationId xmlns:a16="http://schemas.microsoft.com/office/drawing/2014/main" id="{62479AB4-ECF8-7DEB-F533-A8243241815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44122" y="768164"/>
            <a:ext cx="2860495" cy="4449171"/>
          </a:xfrm>
          <a:prstGeom prst="rect">
            <a:avLst/>
          </a:prstGeom>
        </p:spPr>
      </p:pic>
    </p:spTree>
    <p:extLst>
      <p:ext uri="{BB962C8B-B14F-4D97-AF65-F5344CB8AC3E}">
        <p14:creationId xmlns:p14="http://schemas.microsoft.com/office/powerpoint/2010/main" val="5731428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C29378-5B8E-6E91-B900-F05974A1324F}"/>
              </a:ext>
            </a:extLst>
          </p:cNvPr>
          <p:cNvSpPr>
            <a:spLocks noGrp="1"/>
          </p:cNvSpPr>
          <p:nvPr>
            <p:ph type="title"/>
          </p:nvPr>
        </p:nvSpPr>
        <p:spPr/>
        <p:txBody>
          <a:bodyPr/>
          <a:lstStyle/>
          <a:p>
            <a:r>
              <a:rPr lang="sv-SE" dirty="0"/>
              <a:t>Sammanfattning och utvärdering</a:t>
            </a:r>
          </a:p>
        </p:txBody>
      </p:sp>
      <p:sp>
        <p:nvSpPr>
          <p:cNvPr id="3" name="Platshållare för innehåll 2">
            <a:extLst>
              <a:ext uri="{FF2B5EF4-FFF2-40B4-BE49-F238E27FC236}">
                <a16:creationId xmlns:a16="http://schemas.microsoft.com/office/drawing/2014/main" id="{0F3C000F-BB86-24B4-CED9-A5448D6C7EBB}"/>
              </a:ext>
            </a:extLst>
          </p:cNvPr>
          <p:cNvSpPr>
            <a:spLocks noGrp="1"/>
          </p:cNvSpPr>
          <p:nvPr>
            <p:ph idx="1"/>
          </p:nvPr>
        </p:nvSpPr>
        <p:spPr>
          <a:xfrm>
            <a:off x="1009438" y="2430819"/>
            <a:ext cx="4990671" cy="2633359"/>
          </a:xfrm>
        </p:spPr>
        <p:txBody>
          <a:bodyPr>
            <a:normAutofit/>
          </a:bodyPr>
          <a:lstStyle/>
          <a:p>
            <a:pPr marL="0" indent="0">
              <a:buNone/>
            </a:pPr>
            <a:r>
              <a:rPr lang="sv-SE" sz="4000" dirty="0"/>
              <a:t>Vad tar du med dig från </a:t>
            </a:r>
            <a:r>
              <a:rPr lang="sv-SE" sz="4000"/>
              <a:t>utbildningen </a:t>
            </a:r>
            <a:br>
              <a:rPr lang="sv-SE" sz="4000"/>
            </a:br>
            <a:r>
              <a:rPr lang="sv-SE" sz="4000"/>
              <a:t>i </a:t>
            </a:r>
            <a:r>
              <a:rPr lang="sv-SE" sz="4000" dirty="0"/>
              <a:t>dag?</a:t>
            </a:r>
          </a:p>
        </p:txBody>
      </p:sp>
      <p:pic>
        <p:nvPicPr>
          <p:cNvPr id="4" name="Bild 3">
            <a:extLst>
              <a:ext uri="{FF2B5EF4-FFF2-40B4-BE49-F238E27FC236}">
                <a16:creationId xmlns:a16="http://schemas.microsoft.com/office/drawing/2014/main" id="{C9D7FB28-AD43-2840-3330-A7D0B80714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Vägghylla med böcker, en rund klocka ovanför och en liten tavla med ett löv vid sidan. Motivet är tecknat med tunna svarta linjer och akvarellfärg i dämpade färger. Illustration.">
            <a:extLst>
              <a:ext uri="{FF2B5EF4-FFF2-40B4-BE49-F238E27FC236}">
                <a16:creationId xmlns:a16="http://schemas.microsoft.com/office/drawing/2014/main" id="{EF1AB1C4-158D-8092-6284-F60DDB04F0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8333" y="1925794"/>
            <a:ext cx="3700892" cy="3643407"/>
          </a:xfrm>
          <a:prstGeom prst="rect">
            <a:avLst/>
          </a:prstGeom>
        </p:spPr>
      </p:pic>
    </p:spTree>
    <p:extLst>
      <p:ext uri="{BB962C8B-B14F-4D97-AF65-F5344CB8AC3E}">
        <p14:creationId xmlns:p14="http://schemas.microsoft.com/office/powerpoint/2010/main" val="2637806153"/>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SVAR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E9183E31-2E28-E843-81D2-82B2A73DB9C6}"/>
    </a:ext>
  </a:extLst>
</a:theme>
</file>

<file path=ppt/theme/theme3.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7B5E5DC0B24EC45AFF55F2DF72373E0" ma:contentTypeVersion="12" ma:contentTypeDescription="Skapa ett nytt dokument." ma:contentTypeScope="" ma:versionID="02a9914a37f596f4559ec118e657840c">
  <xsd:schema xmlns:xsd="http://www.w3.org/2001/XMLSchema" xmlns:xs="http://www.w3.org/2001/XMLSchema" xmlns:p="http://schemas.microsoft.com/office/2006/metadata/properties" xmlns:ns2="79113fb2-0b0e-4f78-95c2-89735a83ba7f" xmlns:ns3="7af3cda9-cc2f-4215-a64e-9d39f51f8c25" targetNamespace="http://schemas.microsoft.com/office/2006/metadata/properties" ma:root="true" ma:fieldsID="e972e9e6dcef2d2cdaa2df293dfb7ec4" ns2:_="" ns3:_="">
    <xsd:import namespace="79113fb2-0b0e-4f78-95c2-89735a83ba7f"/>
    <xsd:import namespace="7af3cda9-cc2f-4215-a64e-9d39f51f8c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13fb2-0b0e-4f78-95c2-89735a83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f3cda9-cc2f-4215-a64e-9d39f51f8c25"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A19827-B664-4F21-9B5B-6E23347D12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13fb2-0b0e-4f78-95c2-89735a83ba7f"/>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58BF02-2FD4-48FE-839B-4585173BA8BF}">
  <ds:schemaRefs>
    <ds:schemaRef ds:uri="http://schemas.microsoft.com/office/infopath/2007/PartnerControls"/>
    <ds:schemaRef ds:uri="http://www.w3.org/XML/1998/namespace"/>
    <ds:schemaRef ds:uri="http://purl.org/dc/terms/"/>
    <ds:schemaRef ds:uri="http://schemas.microsoft.com/office/2006/metadata/properties"/>
    <ds:schemaRef ds:uri="http://purl.org/dc/dcmitype/"/>
    <ds:schemaRef ds:uri="http://purl.org/dc/elements/1.1/"/>
    <ds:schemaRef ds:uri="http://schemas.microsoft.com/office/2006/documentManagement/types"/>
    <ds:schemaRef ds:uri="f6351e9a-ea34-4ad9-b922-25ec9d06a7c5"/>
    <ds:schemaRef ds:uri="http://schemas.openxmlformats.org/package/2006/metadata/core-properties"/>
    <ds:schemaRef ds:uri="484986f3-affb-4909-aac7-6cbe78376350"/>
  </ds:schemaRefs>
</ds:datastoreItem>
</file>

<file path=customXml/itemProps3.xml><?xml version="1.0" encoding="utf-8"?>
<ds:datastoreItem xmlns:ds="http://schemas.openxmlformats.org/officeDocument/2006/customXml" ds:itemID="{79494F70-4955-4DB6-BD54-74471D0903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6400</TotalTime>
  <Words>5646</Words>
  <Application>Microsoft Office PowerPoint</Application>
  <PresentationFormat>Bredbild</PresentationFormat>
  <Paragraphs>489</Paragraphs>
  <Slides>44</Slides>
  <Notes>40</Notes>
  <HiddenSlides>0</HiddenSlides>
  <MMClips>4</MMClips>
  <ScaleCrop>false</ScaleCrop>
  <HeadingPairs>
    <vt:vector size="6" baseType="variant">
      <vt:variant>
        <vt:lpstr>Använt teckensnitt</vt:lpstr>
      </vt:variant>
      <vt:variant>
        <vt:i4>9</vt:i4>
      </vt:variant>
      <vt:variant>
        <vt:lpstr>Tema</vt:lpstr>
      </vt:variant>
      <vt:variant>
        <vt:i4>3</vt:i4>
      </vt:variant>
      <vt:variant>
        <vt:lpstr>Bildrubriker</vt:lpstr>
      </vt:variant>
      <vt:variant>
        <vt:i4>44</vt:i4>
      </vt:variant>
    </vt:vector>
  </HeadingPairs>
  <TitlesOfParts>
    <vt:vector size="56" baseType="lpstr">
      <vt:lpstr>Aptos</vt:lpstr>
      <vt:lpstr>Arial</vt:lpstr>
      <vt:lpstr>Calibri</vt:lpstr>
      <vt:lpstr>Courier New</vt:lpstr>
      <vt:lpstr>Georgia</vt:lpstr>
      <vt:lpstr>KorolevLiU Medium</vt:lpstr>
      <vt:lpstr>Symbol</vt:lpstr>
      <vt:lpstr>Times New Roman</vt:lpstr>
      <vt:lpstr>Wingdings</vt:lpstr>
      <vt:lpstr>LiU - VIT</vt:lpstr>
      <vt:lpstr>LiU - SVART</vt:lpstr>
      <vt:lpstr>LiU - ljusturkos</vt:lpstr>
      <vt:lpstr>Tema 1.  Skolans roll när barn och unga far illa</vt:lpstr>
      <vt:lpstr>            Vad ska vi göra idag?          </vt:lpstr>
      <vt:lpstr>Målet med tema 1 är att ni ska få</vt:lpstr>
      <vt:lpstr> I tema 1 kommer du och dina kollegor att få lära er mer om:  </vt:lpstr>
      <vt:lpstr>Övning </vt:lpstr>
      <vt:lpstr>Fakta om våld mot barn och barnmisshandel </vt:lpstr>
      <vt:lpstr>Ett par minuter om våld mot barn</vt:lpstr>
      <vt:lpstr>Ordens makt</vt:lpstr>
      <vt:lpstr>Användandet av våldsbegreppet </vt:lpstr>
      <vt:lpstr> Var går gränsen mellan bråk och en våldshandling? </vt:lpstr>
      <vt:lpstr>Våld är ett svårdefinierat begrepp men Barnafrid använder sig av följande definition</vt:lpstr>
      <vt:lpstr>Våld mot barn och unga kan delas in i följande kategorier: </vt:lpstr>
      <vt:lpstr>Vem är förövaren?</vt:lpstr>
      <vt:lpstr>Vad är då våld?</vt:lpstr>
      <vt:lpstr>Svensk lagstiftning</vt:lpstr>
      <vt:lpstr>Våld mot barn är ofta ett brott i Sverige</vt:lpstr>
      <vt:lpstr>Var utsätts barn och ungdom för våld?</vt:lpstr>
      <vt:lpstr>Olika former av våld enligt FN:s barnrättskommitté</vt:lpstr>
      <vt:lpstr>Våldshandlingar mot barn kan ofta bestå av en kombination av olika uttryck och handlingar</vt:lpstr>
      <vt:lpstr>Psykiskt våld</vt:lpstr>
      <vt:lpstr>Ett par minuter om psykiskt våld</vt:lpstr>
      <vt:lpstr>Psykiskt våld mot barn</vt:lpstr>
      <vt:lpstr>Barn som bevittnar eller upplever våld i nära relation </vt:lpstr>
      <vt:lpstr>Att bevittna eller uppleva våld i nära relation</vt:lpstr>
      <vt:lpstr>Försummelse</vt:lpstr>
      <vt:lpstr>Fysiskt våld</vt:lpstr>
      <vt:lpstr>Ett par minuter om fysiskt våld</vt:lpstr>
      <vt:lpstr>Sexuellt våld och övergrepp</vt:lpstr>
      <vt:lpstr>Ett par minuter om sexuella övergrepp</vt:lpstr>
      <vt:lpstr>Digitalt våld</vt:lpstr>
      <vt:lpstr>Hedersrelaterat våld och förtryck</vt:lpstr>
      <vt:lpstr>Våld kan också vara…</vt:lpstr>
      <vt:lpstr>Hur många barn och unga i Sverige utsätts för våld varje år? </vt:lpstr>
      <vt:lpstr>Anmälda brott </vt:lpstr>
      <vt:lpstr>Hur många av skolans elever kan vara drabbade av våld?</vt:lpstr>
      <vt:lpstr>Många barn blir utsatta för flera former av våld</vt:lpstr>
      <vt:lpstr>Multiutsatthet</vt:lpstr>
      <vt:lpstr>PowerPoint-presentation</vt:lpstr>
      <vt:lpstr>Varje år utsätts en miljard barn i  världen för våld</vt:lpstr>
      <vt:lpstr>Våld sätter fysiska, psykiska och emotionella spår hos barn och unga</vt:lpstr>
      <vt:lpstr>Konsekvenser av att bli utsatt för våld som barn eller ungdom</vt:lpstr>
      <vt:lpstr>Våld under barndomen sätter spår i vuxenlivet</vt:lpstr>
      <vt:lpstr>Scenario: Nico</vt:lpstr>
      <vt:lpstr>Sammanfattning och utvärdering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41</cp:revision>
  <dcterms:created xsi:type="dcterms:W3CDTF">2022-09-27T12:16:30Z</dcterms:created>
  <dcterms:modified xsi:type="dcterms:W3CDTF">2026-08-14T09:04:53Z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0x010100D7B5E5DC0B24EC45AFF55F2DF72373E0</vt:lpwstr>
  </property>
  <property fmtid="{D5CDD505-2E9C-101B-9397-08002B2CF9AE}" pid="3" name="MediaServiceImageTags">
    <vt:lpwstr/>
  </property>
</Properties>
</file>