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 id="2147483843" r:id="rId5"/>
  </p:sldMasterIdLst>
  <p:notesMasterIdLst>
    <p:notesMasterId r:id="rId30"/>
  </p:notesMasterIdLst>
  <p:handoutMasterIdLst>
    <p:handoutMasterId r:id="rId31"/>
  </p:handoutMasterIdLst>
  <p:sldIdLst>
    <p:sldId id="264" r:id="rId6"/>
    <p:sldId id="267" r:id="rId7"/>
    <p:sldId id="262" r:id="rId8"/>
    <p:sldId id="309" r:id="rId9"/>
    <p:sldId id="2567" r:id="rId10"/>
    <p:sldId id="991" r:id="rId11"/>
    <p:sldId id="298" r:id="rId12"/>
    <p:sldId id="2577" r:id="rId13"/>
    <p:sldId id="300" r:id="rId14"/>
    <p:sldId id="299" r:id="rId15"/>
    <p:sldId id="301" r:id="rId16"/>
    <p:sldId id="303" r:id="rId17"/>
    <p:sldId id="2576" r:id="rId18"/>
    <p:sldId id="312" r:id="rId19"/>
    <p:sldId id="313" r:id="rId20"/>
    <p:sldId id="314" r:id="rId21"/>
    <p:sldId id="315" r:id="rId22"/>
    <p:sldId id="310" r:id="rId23"/>
    <p:sldId id="308" r:id="rId24"/>
    <p:sldId id="302" r:id="rId25"/>
    <p:sldId id="2578" r:id="rId26"/>
    <p:sldId id="283" r:id="rId27"/>
    <p:sldId id="265" r:id="rId28"/>
    <p:sldId id="266"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 Välkommen" id="{922630E1-5094-4B7C-BF65-81BEFB62F53F}">
          <p14:sldIdLst>
            <p14:sldId id="264"/>
            <p14:sldId id="267"/>
            <p14:sldId id="262"/>
            <p14:sldId id="309"/>
            <p14:sldId id="2567"/>
            <p14:sldId id="991"/>
            <p14:sldId id="298"/>
            <p14:sldId id="2577"/>
            <p14:sldId id="300"/>
            <p14:sldId id="299"/>
            <p14:sldId id="301"/>
            <p14:sldId id="303"/>
            <p14:sldId id="2576"/>
            <p14:sldId id="312"/>
            <p14:sldId id="313"/>
            <p14:sldId id="314"/>
            <p14:sldId id="315"/>
            <p14:sldId id="310"/>
            <p14:sldId id="308"/>
            <p14:sldId id="302"/>
            <p14:sldId id="2578"/>
            <p14:sldId id="283"/>
            <p14:sldId id="265"/>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Gulbrandsen" initials="IG" lastIdx="3" clrIdx="0">
    <p:extLst>
      <p:ext uri="{19B8F6BF-5375-455C-9EA6-DF929625EA0E}">
        <p15:presenceInfo xmlns:p15="http://schemas.microsoft.com/office/powerpoint/2012/main" userId="S-1-5-21-3771122053-1237970087-2125702505-2975" providerId="AD"/>
      </p:ext>
    </p:extLst>
  </p:cmAuthor>
  <p:cmAuthor id="2" name="Ulla Perman" initials="UP" lastIdx="6" clrIdx="1">
    <p:extLst>
      <p:ext uri="{19B8F6BF-5375-455C-9EA6-DF929625EA0E}">
        <p15:presenceInfo xmlns:p15="http://schemas.microsoft.com/office/powerpoint/2012/main" userId="S-1-5-21-3771122053-1237970087-2125702505-3147" providerId="AD"/>
      </p:ext>
    </p:extLst>
  </p:cmAuthor>
  <p:cmAuthor id="3" name="Hanna Rosell" initials="HR" lastIdx="10" clrIdx="2">
    <p:extLst>
      <p:ext uri="{19B8F6BF-5375-455C-9EA6-DF929625EA0E}">
        <p15:presenceInfo xmlns:p15="http://schemas.microsoft.com/office/powerpoint/2012/main" userId="S-1-5-21-3771122053-1237970087-2125702505-1963" providerId="AD"/>
      </p:ext>
    </p:extLst>
  </p:cmAuthor>
  <p:cmAuthor id="4" name="Ulla Perman" initials="UP [2]" lastIdx="1" clrIdx="3">
    <p:extLst>
      <p:ext uri="{19B8F6BF-5375-455C-9EA6-DF929625EA0E}">
        <p15:presenceInfo xmlns:p15="http://schemas.microsoft.com/office/powerpoint/2012/main" userId="Ulla P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761"/>
    <a:srgbClr val="000000"/>
    <a:srgbClr val="48C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llanmörkt format 4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0" autoAdjust="0"/>
    <p:restoredTop sz="69867" autoAdjust="0"/>
  </p:normalViewPr>
  <p:slideViewPr>
    <p:cSldViewPr snapToGrid="0" showGuides="1">
      <p:cViewPr varScale="1">
        <p:scale>
          <a:sx n="42" d="100"/>
          <a:sy n="42" d="100"/>
        </p:scale>
        <p:origin x="72" y="581"/>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howGuides="1">
      <p:cViewPr varScale="1">
        <p:scale>
          <a:sx n="171" d="100"/>
          <a:sy n="171" d="100"/>
        </p:scale>
        <p:origin x="534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Hedlin" userId="b248258f-71f0-4b8c-b5df-955eadcfa02f" providerId="ADAL" clId="{D06BB502-D96B-44D3-AE23-3072A6BCD35A}"/>
    <pc:docChg chg="modSld">
      <pc:chgData name="Emma Hedlin" userId="b248258f-71f0-4b8c-b5df-955eadcfa02f" providerId="ADAL" clId="{D06BB502-D96B-44D3-AE23-3072A6BCD35A}" dt="2026-06-18T06:47:24.564" v="5" actId="20577"/>
      <pc:docMkLst>
        <pc:docMk/>
      </pc:docMkLst>
      <pc:sldChg chg="modSp mod">
        <pc:chgData name="Emma Hedlin" userId="b248258f-71f0-4b8c-b5df-955eadcfa02f" providerId="ADAL" clId="{D06BB502-D96B-44D3-AE23-3072A6BCD35A}" dt="2026-06-18T06:47:24.564" v="5" actId="20577"/>
        <pc:sldMkLst>
          <pc:docMk/>
          <pc:sldMk cId="870342656" sldId="301"/>
        </pc:sldMkLst>
        <pc:spChg chg="mod">
          <ac:chgData name="Emma Hedlin" userId="b248258f-71f0-4b8c-b5df-955eadcfa02f" providerId="ADAL" clId="{D06BB502-D96B-44D3-AE23-3072A6BCD35A}" dt="2026-06-18T06:47:24.564" v="5" actId="20577"/>
          <ac:spMkLst>
            <pc:docMk/>
            <pc:sldMk cId="870342656" sldId="301"/>
            <ac:spMk id="3" creationId="{7E9ADF77-52F9-4CE4-8E72-6A1FEB8864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951DE-4340-452E-ADF6-B97CCDD84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Georgia" panose="02040502050405020303" pitchFamily="18" charset="0"/>
            </a:endParaRPr>
          </a:p>
        </p:txBody>
      </p:sp>
      <p:sp>
        <p:nvSpPr>
          <p:cNvPr id="4" name="Footer Placeholder 3">
            <a:extLst>
              <a:ext uri="{FF2B5EF4-FFF2-40B4-BE49-F238E27FC236}">
                <a16:creationId xmlns:a16="http://schemas.microsoft.com/office/drawing/2014/main" id="{F333FEFF-60F7-4479-B020-9A4DC055C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90937437-CF6E-483B-BD85-D534E4871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E7A50-C1A1-481A-BE2C-8F5D40F7AE39}" type="slidenum">
              <a:rPr lang="sv-SE" smtClean="0">
                <a:latin typeface="Georgia" panose="02040502050405020303" pitchFamily="18" charset="0"/>
              </a:rPr>
              <a:t>‹#›</a:t>
            </a:fld>
            <a:endParaRPr lang="sv-SE" dirty="0">
              <a:latin typeface="Georgia" panose="02040502050405020303" pitchFamily="18" charset="0"/>
            </a:endParaRPr>
          </a:p>
        </p:txBody>
      </p:sp>
    </p:spTree>
    <p:extLst>
      <p:ext uri="{BB962C8B-B14F-4D97-AF65-F5344CB8AC3E}">
        <p14:creationId xmlns:p14="http://schemas.microsoft.com/office/powerpoint/2010/main" val="2764506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4689C00A-E98B-4D3D-966F-67E40EEA2846}" type="datetimeFigureOut">
              <a:rPr lang="sv-SE" smtClean="0"/>
              <a:pPr/>
              <a:t>2026-06-18</a:t>
            </a:fld>
            <a:endParaRPr lang="sv-S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CDA9542A-FB14-4843-A197-824CFEAE5CFD}" type="slidenum">
              <a:rPr lang="sv-SE" smtClean="0"/>
              <a:pPr/>
              <a:t>‹#›</a:t>
            </a:fld>
            <a:endParaRPr lang="sv-SE" dirty="0"/>
          </a:p>
        </p:txBody>
      </p:sp>
    </p:spTree>
    <p:extLst>
      <p:ext uri="{BB962C8B-B14F-4D97-AF65-F5344CB8AC3E}">
        <p14:creationId xmlns:p14="http://schemas.microsoft.com/office/powerpoint/2010/main" val="42935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a:t>
            </a:fld>
            <a:endParaRPr lang="sv-SE" dirty="0"/>
          </a:p>
        </p:txBody>
      </p:sp>
    </p:spTree>
    <p:extLst>
      <p:ext uri="{BB962C8B-B14F-4D97-AF65-F5344CB8AC3E}">
        <p14:creationId xmlns:p14="http://schemas.microsoft.com/office/powerpoint/2010/main" val="363395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Sverige har anslutit sig till FN:s konvention om barnets rättigheter, Barnkonventionen, som är en del av den svenska lagsstiftningen. Det innebär ansvar att se till att barnet får det skydd och den omvårdnad som det behöver. </a:t>
            </a:r>
          </a:p>
          <a:p>
            <a:r>
              <a:rPr lang="sv-SE" sz="1200" b="0" i="0" kern="1200" dirty="0">
                <a:solidFill>
                  <a:schemeClr val="tx1"/>
                </a:solidFill>
                <a:effectLst/>
                <a:latin typeface="Georgia" panose="02040502050405020303" pitchFamily="18" charset="0"/>
                <a:ea typeface="+mn-ea"/>
                <a:cs typeface="+mn-cs"/>
              </a:rPr>
              <a:t>Sverige var 1979 det första landet i världen som förbjöd våld mot barn.</a:t>
            </a:r>
            <a:endParaRPr lang="sv-SE" dirty="0"/>
          </a:p>
          <a:p>
            <a:r>
              <a:rPr lang="sv-SE" sz="1200" kern="1200" dirty="0">
                <a:solidFill>
                  <a:schemeClr val="tx1"/>
                </a:solidFill>
                <a:effectLst/>
                <a:latin typeface="Georgia" panose="02040502050405020303" pitchFamily="18" charset="0"/>
                <a:ea typeface="+mn-ea"/>
                <a:cs typeface="+mn-cs"/>
              </a:rPr>
              <a:t>Brottsbalken är en central straffrättslig lag i Sverige som reglerar vad en brottslig handling är och vilka påföljder (straff) olika brottstyper kan få. </a:t>
            </a:r>
          </a:p>
          <a:p>
            <a:r>
              <a:rPr lang="sv-SE" sz="1200" kern="1200" dirty="0">
                <a:solidFill>
                  <a:schemeClr val="tx1"/>
                </a:solidFill>
                <a:effectLst/>
                <a:latin typeface="Georgia" panose="02040502050405020303" pitchFamily="18" charset="0"/>
                <a:ea typeface="+mn-ea"/>
                <a:cs typeface="+mn-cs"/>
              </a:rPr>
              <a:t>Våld mot barn och unga ryms också inom andra brottskategorier som sexualbrott mot barn, hedersförtryck, könsstympning, barnfridsbrott, vilseledande till äktenskapsresa och barnäktenskap.</a:t>
            </a:r>
          </a:p>
          <a:p>
            <a:endParaRPr lang="sv-SE" sz="1200" kern="1200" dirty="0">
              <a:solidFill>
                <a:schemeClr val="tx1"/>
              </a:solidFill>
              <a:effectLst/>
              <a:latin typeface="Georgia" panose="02040502050405020303" pitchFamily="18" charset="0"/>
              <a:ea typeface="+mn-ea"/>
              <a:cs typeface="+mn-cs"/>
            </a:endParaRPr>
          </a:p>
          <a:p>
            <a:endParaRPr lang="sv-SE" sz="1200" kern="1200" dirty="0">
              <a:solidFill>
                <a:schemeClr val="tx1"/>
              </a:solidFill>
              <a:effectLst/>
              <a:latin typeface="Georgia" panose="02040502050405020303" pitchFamily="18" charset="0"/>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10</a:t>
            </a:fld>
            <a:endParaRPr lang="sv-SE" dirty="0"/>
          </a:p>
        </p:txBody>
      </p:sp>
    </p:spTree>
    <p:extLst>
      <p:ext uri="{BB962C8B-B14F-4D97-AF65-F5344CB8AC3E}">
        <p14:creationId xmlns:p14="http://schemas.microsoft.com/office/powerpoint/2010/main" val="319994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r>
              <a:rPr lang="sv-SE" dirty="0"/>
              <a:t>Här beskrivs övergripande hur </a:t>
            </a:r>
            <a:r>
              <a:rPr lang="sv-SE" sz="1200" dirty="0"/>
              <a:t>barn och unga med funktionsnedsättning är mer utsatta för våld än andra barn och unga.</a:t>
            </a:r>
            <a:endParaRPr lang="sv-SE" dirty="0"/>
          </a:p>
          <a:p>
            <a:r>
              <a:rPr lang="sv-SE" dirty="0"/>
              <a:t>Samtidigt är barn och unga med funktionsnedsättning en grupp med stora inbördes olikheter och skillnader i förutsättningar.</a:t>
            </a:r>
          </a:p>
          <a:p>
            <a:r>
              <a:rPr lang="sv-SE" dirty="0"/>
              <a:t>Forskningen ger inte alltid svar på hur utsattheten ser ut mellan olika former, samt grad, av funktionsnedsättning. </a:t>
            </a:r>
          </a:p>
          <a:p>
            <a:r>
              <a:rPr lang="sv-SE" dirty="0"/>
              <a:t>Det saknas även kunskap om hur samband mellan funktionsnedsättning och andra sårbarhetsgrunder och riskfaktorer ser ut.</a:t>
            </a:r>
          </a:p>
          <a:p>
            <a:r>
              <a:rPr lang="sv-SE" dirty="0"/>
              <a:t>När undersökningar om våld och funktionsnedsättning redovisas utifrån kön ingår till exempel inte alltid resultat för barn och unga med transerfarenhet eller som inte definierar sig som killar eller tjejer. Det kan bero på att resultatet för grupperna är för få för att redovisas, eller på att undersökningarna inte inkluderar frågor om transerfarenhet eller svarsalternativ utöver tjej och kille.</a:t>
            </a:r>
          </a:p>
          <a:p>
            <a:r>
              <a:rPr lang="sv-SE" dirty="0"/>
              <a:t>Det finns undersökningar som visar</a:t>
            </a:r>
            <a:r>
              <a:rPr lang="sv-SE" sz="1200" b="0" i="0" kern="1200" dirty="0">
                <a:solidFill>
                  <a:schemeClr val="tx1"/>
                </a:solidFill>
                <a:effectLst/>
                <a:latin typeface="Georgia" panose="02040502050405020303" pitchFamily="18" charset="0"/>
                <a:ea typeface="+mn-ea"/>
                <a:cs typeface="+mn-cs"/>
              </a:rPr>
              <a:t> </a:t>
            </a:r>
            <a:r>
              <a:rPr lang="sv-SE" dirty="0"/>
              <a:t>att </a:t>
            </a:r>
            <a:r>
              <a:rPr lang="sv-SE" sz="1200" b="0" i="0" kern="1200" dirty="0">
                <a:solidFill>
                  <a:schemeClr val="tx1"/>
                </a:solidFill>
                <a:effectLst/>
                <a:latin typeface="Georgia" panose="02040502050405020303" pitchFamily="18" charset="0"/>
                <a:ea typeface="+mn-ea"/>
                <a:cs typeface="+mn-cs"/>
              </a:rPr>
              <a:t>transpersoner är mer utsatta för sexuella övergrepp och våld än befolkningen i övrigt. Men hur denna utsatthet samverkar med utsatthet kopplad till funktionsnedsättning saknas det kunskap om.</a:t>
            </a:r>
          </a:p>
          <a:p>
            <a:endParaRPr lang="sv-SE" sz="1200" b="0" i="0" kern="1200" dirty="0">
              <a:solidFill>
                <a:schemeClr val="tx1"/>
              </a:solidFill>
              <a:effectLst/>
              <a:latin typeface="Georgia" panose="02040502050405020303" pitchFamily="18" charset="0"/>
              <a:ea typeface="+mn-ea"/>
              <a:cs typeface="+mn-cs"/>
            </a:endParaRPr>
          </a:p>
          <a:p>
            <a:r>
              <a:rPr lang="sv-SE" b="1" dirty="0"/>
              <a:t>Läs mer:</a:t>
            </a:r>
          </a:p>
          <a:p>
            <a:r>
              <a:rPr lang="sv-SE" dirty="0"/>
              <a:t>Fråga, lyssna och förstå, MFD, 2024</a:t>
            </a:r>
          </a:p>
          <a:p>
            <a:r>
              <a:rPr lang="sv-SE" dirty="0"/>
              <a:t>Våld mot personer med funktionsnedsättning, Om utsatthet och förekomst av våld, MFD, 2023</a:t>
            </a:r>
          </a:p>
          <a:p>
            <a:r>
              <a:rPr lang="sv-SE" dirty="0"/>
              <a:t>Mer utsatta än andra, Stiftelsen Allmänna Barnhuset, 2022</a:t>
            </a:r>
          </a:p>
          <a:p>
            <a:r>
              <a:rPr lang="sv-SE" dirty="0"/>
              <a:t>Våld mot </a:t>
            </a:r>
            <a:r>
              <a:rPr lang="sv-SE" dirty="0" err="1"/>
              <a:t>hbtq</a:t>
            </a:r>
            <a:r>
              <a:rPr lang="sv-SE" dirty="0"/>
              <a:t>-personer – en forsknings- och kunskapsöversikt, Nationellt centrum för kvinnofrid, NCK, 2018</a:t>
            </a:r>
          </a:p>
          <a:p>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11</a:t>
            </a:fld>
            <a:endParaRPr lang="sv-SE" dirty="0"/>
          </a:p>
        </p:txBody>
      </p:sp>
    </p:spTree>
    <p:extLst>
      <p:ext uri="{BB962C8B-B14F-4D97-AF65-F5344CB8AC3E}">
        <p14:creationId xmlns:p14="http://schemas.microsoft.com/office/powerpoint/2010/main" val="323842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Det finns flera faktorer som bidrar till att barn och unga med funktionsnedsättning är särskilt sårbara för våld. Dessa samverkar ofta.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u="none" dirty="0"/>
              <a:t>Nedan ges exempel – du som är utbildningsledare behöver inte gå igenom alla. Du kan använda dem som stöd för att utveckla vad de olika områdena innebär ifall du får frågor.</a:t>
            </a:r>
            <a:endParaRPr lang="sv-S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Familjemedlemmar och personal kan utnyttja barnets eller den ungas beroendeställning, till exempel </a:t>
            </a:r>
            <a:r>
              <a:rPr lang="sv-SE" sz="1200" b="0" i="0" kern="1200" dirty="0">
                <a:solidFill>
                  <a:schemeClr val="tx1"/>
                </a:solidFill>
                <a:effectLst/>
                <a:latin typeface="Georgia" panose="02040502050405020303" pitchFamily="18" charset="0"/>
                <a:ea typeface="+mn-ea"/>
                <a:cs typeface="+mn-cs"/>
              </a:rPr>
              <a:t>genom att inte ge det stöd som behövs, inte söka stödinsatser som hen har rätt till eller ta på sig rollen som personlig assistent och/eller god man och på så sätt isolera barnet eller den unga. </a:t>
            </a:r>
            <a:endParaRPr lang="sv-SE" sz="1200" b="1" i="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Barn och unga med funktionsnedsättning kan utsättas för våld i flera former av nära relationer</a:t>
            </a:r>
            <a:r>
              <a:rPr lang="sv-SE" sz="1200" b="0" i="0" kern="1200" dirty="0">
                <a:solidFill>
                  <a:schemeClr val="tx1"/>
                </a:solidFill>
                <a:effectLst/>
                <a:latin typeface="Georgia" panose="02040502050405020303" pitchFamily="18" charset="0"/>
                <a:ea typeface="+mn-ea"/>
                <a:cs typeface="+mn-cs"/>
              </a:rPr>
              <a:t>. Personer med funktionsnedsättning har, jämfört med andra, ofta fler och andra personer i sin omgivning som ger trygghet och omsorg, till exempel </a:t>
            </a:r>
            <a:r>
              <a:rPr lang="sv-SE" sz="1200" b="0" i="0" kern="1200" dirty="0">
                <a:solidFill>
                  <a:schemeClr val="tx1"/>
                </a:solidFill>
                <a:effectLst/>
                <a:highlight>
                  <a:srgbClr val="FFFF00"/>
                </a:highlight>
                <a:latin typeface="Georgia" panose="02040502050405020303" pitchFamily="18" charset="0"/>
                <a:ea typeface="+mn-ea"/>
                <a:cs typeface="+mn-cs"/>
              </a:rPr>
              <a:t>stöd- eller </a:t>
            </a:r>
            <a:r>
              <a:rPr lang="sv-SE" sz="1200" b="0" i="0" kern="1200" dirty="0">
                <a:solidFill>
                  <a:schemeClr val="tx1"/>
                </a:solidFill>
                <a:effectLst/>
                <a:latin typeface="Georgia" panose="02040502050405020303" pitchFamily="18" charset="0"/>
                <a:ea typeface="+mn-ea"/>
                <a:cs typeface="+mn-cs"/>
              </a:rPr>
              <a:t>vårdpersonal. Dessa relationer kan bryta mot samhällets normativa föreställning om vad som är en nära relation vilket kan leda till att våld i dessa relationer kan vara svåra att upptäcka.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0" indent="0">
              <a:buFont typeface="Arial" panose="020B0604020202020204" pitchFamily="34" charset="0"/>
              <a:buNone/>
            </a:pPr>
            <a:r>
              <a:rPr lang="sv-SE" b="0" dirty="0"/>
              <a:t>Personal kan använda tvångs- och begränsningsåtgärder mot b</a:t>
            </a:r>
            <a:r>
              <a:rPr lang="sv-SE" sz="1200" b="0" i="0" kern="1200" dirty="0">
                <a:solidFill>
                  <a:schemeClr val="tx1"/>
                </a:solidFill>
                <a:effectLst/>
                <a:latin typeface="Georgia" panose="02040502050405020303" pitchFamily="18" charset="0"/>
                <a:ea typeface="+mn-ea"/>
                <a:cs typeface="+mn-cs"/>
              </a:rPr>
              <a:t>arn och unga med funktionsnedsättning i situationer där det inte är berättigat. Till exempel i form av fasthållning, avskiljning, att en person inte tillåts äta vad hen vill eller inte får stöd i att utveckla självbestämmande. Bristande insyn, beroendeställning, avsaknad av kompetens och förståelse för barnets sätt att kommunicera och bristande tillgänglighet kan göra det svårt för barnet eller den unga att få hjälp om det sker.</a:t>
            </a:r>
          </a:p>
          <a:p>
            <a:pPr marL="0" indent="0">
              <a:buFont typeface="Arial" panose="020B0604020202020204" pitchFamily="34" charset="0"/>
              <a:buNone/>
            </a:pPr>
            <a:endParaRPr lang="sv-SE" sz="1200" b="0" i="0" kern="1200" dirty="0">
              <a:solidFill>
                <a:schemeClr val="tx1"/>
              </a:solidFill>
              <a:effectLst/>
              <a:latin typeface="Georgia" panose="02040502050405020303" pitchFamily="18" charset="0"/>
              <a:ea typeface="+mn-ea"/>
              <a:cs typeface="+mn-cs"/>
            </a:endParaRPr>
          </a:p>
          <a:p>
            <a:pPr marL="0" indent="0">
              <a:buFont typeface="Arial" panose="020B0604020202020204" pitchFamily="34" charset="0"/>
              <a:buNone/>
            </a:pPr>
            <a:r>
              <a:rPr lang="sv-SE" b="0" dirty="0"/>
              <a:t>Våldsutsattheten kan vara osynlig för omgivningen eftersom o</a:t>
            </a:r>
            <a:r>
              <a:rPr lang="sv-SE" sz="1200" b="0" i="0" kern="1200" dirty="0">
                <a:solidFill>
                  <a:schemeClr val="tx1"/>
                </a:solidFill>
                <a:effectLst/>
                <a:latin typeface="Georgia" panose="02040502050405020303" pitchFamily="18" charset="0"/>
                <a:ea typeface="+mn-ea"/>
                <a:cs typeface="+mn-cs"/>
              </a:rPr>
              <a:t>mgivningen kan ha svårt att upptäcka om ett barn eller en ungdom med funktionsnedsättning är utsatt för våld. Det kan bero på föreställningar om att barn och unga med funktionsnedsättning uppfattas som ”skyddade” mot våld. Eller att familjemedlemmar begränsar och isolerar ett barn eller ung person genom att ta begränsa kontakter med omgivningen eller inte tillåta stödinsatser.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Alla barn och unga har svårt att skydda sig mot våld men en funktionsnedsättning </a:t>
            </a:r>
            <a:r>
              <a:rPr lang="sv-SE" b="0" dirty="0"/>
              <a:t>kan i</a:t>
            </a:r>
            <a:r>
              <a:rPr lang="sv-SE" sz="1200" b="0" i="0" kern="1200" dirty="0">
                <a:solidFill>
                  <a:schemeClr val="tx1"/>
                </a:solidFill>
                <a:effectLst/>
                <a:latin typeface="Georgia" panose="02040502050405020303" pitchFamily="18" charset="0"/>
                <a:ea typeface="+mn-ea"/>
                <a:cs typeface="+mn-cs"/>
              </a:rPr>
              <a:t>bland göra det ännu svårare för barnet eller den unga att fysiskt, psykiskt eller verbalt skydda sig mot våld. </a:t>
            </a:r>
            <a:r>
              <a:rPr lang="sv-SE" dirty="0"/>
              <a:t>Barn och unga med intellektuell, kognitiv eller neuropsykiatrisk funktionsnedsättning kan till exempel ha svårt att förstå vad våld är, identifiera en riskfylld situation, värna sin egna integritet eller söka hjälp.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Kommunikationssvårigheter kan göra det svårt att få information, eller att berätta, om våld. </a:t>
            </a:r>
            <a:r>
              <a:rPr lang="sv-SE" dirty="0"/>
              <a:t>Den som behöver använda alternativ och kompletterande kommunikation är beroende av att det finns personer som kan kommunicera med hjälp av kommunikationsstöd och anpassa kommunikationen utifrån deras individuella förutsättningar. Om </a:t>
            </a:r>
            <a:r>
              <a:rPr lang="sv-SE" sz="1200" b="0" i="0" kern="1200" dirty="0">
                <a:solidFill>
                  <a:schemeClr val="tx1"/>
                </a:solidFill>
                <a:effectLst/>
                <a:latin typeface="Georgia" panose="02040502050405020303" pitchFamily="18" charset="0"/>
                <a:ea typeface="+mn-ea"/>
                <a:cs typeface="+mn-cs"/>
              </a:rPr>
              <a:t>omgivningen inte kan använda relevanta kommunikationsstöd </a:t>
            </a:r>
            <a:r>
              <a:rPr lang="sv-SE" dirty="0"/>
              <a:t>kan våldet kan fortsätta i det osynliga.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Funktionshinder kan göra det svårt för våldsutsatta barn och unga att få stöd och hjälp. </a:t>
            </a:r>
            <a:r>
              <a:rPr lang="sv-SE" sz="1200" b="0" i="0" kern="1200" dirty="0">
                <a:solidFill>
                  <a:schemeClr val="tx1"/>
                </a:solidFill>
                <a:effectLst/>
                <a:latin typeface="Georgia" panose="02040502050405020303" pitchFamily="18" charset="0"/>
                <a:ea typeface="+mn-ea"/>
                <a:cs typeface="+mn-cs"/>
              </a:rPr>
              <a:t>Exempel på funktionshinder för barn och unga med nedsatt rörelseförmåga är om det saknas hiss på ett skyddat boende. För en person som har kognitiv funktionsnedsättning kan det vara att det saknas lättläst information om våld på en webbplats</a:t>
            </a:r>
            <a:r>
              <a:rPr lang="sv-S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12</a:t>
            </a:fld>
            <a:endParaRPr lang="sv-SE" dirty="0"/>
          </a:p>
        </p:txBody>
      </p:sp>
    </p:spTree>
    <p:extLst>
      <p:ext uri="{BB962C8B-B14F-4D97-AF65-F5344CB8AC3E}">
        <p14:creationId xmlns:p14="http://schemas.microsoft.com/office/powerpoint/2010/main" val="63784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Georgia" panose="02040502050405020303" pitchFamily="18" charset="0"/>
                <a:ea typeface="+mn-ea"/>
                <a:cs typeface="+mn-cs"/>
              </a:rPr>
              <a:t>Syntolkning</a:t>
            </a:r>
            <a:r>
              <a:rPr lang="sv-SE" sz="1200" b="0" i="0" kern="1200" dirty="0">
                <a:solidFill>
                  <a:schemeClr val="tx1"/>
                </a:solidFill>
                <a:effectLst/>
                <a:latin typeface="Georgia" panose="02040502050405020303" pitchFamily="18" charset="0"/>
                <a:ea typeface="+mn-ea"/>
                <a:cs typeface="+mn-cs"/>
              </a:rPr>
              <a:t>: En figur med ett barn i mitten och två spalter av text vid sidorna.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r>
              <a:rPr lang="sv-SE" sz="1200" b="0" i="0" kern="1200" dirty="0">
                <a:solidFill>
                  <a:schemeClr val="tx1"/>
                </a:solidFill>
                <a:effectLst/>
                <a:latin typeface="Georgia" panose="02040502050405020303" pitchFamily="18" charset="0"/>
                <a:ea typeface="+mn-ea"/>
                <a:cs typeface="+mn-cs"/>
              </a:rPr>
              <a:t>Bilden visar platser och sammanhang där våld kan förekomma, både i fysiska rum och i digitala forum.</a:t>
            </a:r>
          </a:p>
          <a:p>
            <a:r>
              <a:rPr lang="sv-SE" sz="1200" b="0" i="0" kern="1200" dirty="0">
                <a:solidFill>
                  <a:schemeClr val="tx1"/>
                </a:solidFill>
                <a:effectLst/>
                <a:latin typeface="Georgia" panose="02040502050405020303" pitchFamily="18" charset="0"/>
                <a:ea typeface="+mn-ea"/>
                <a:cs typeface="+mn-cs"/>
              </a:rPr>
              <a:t>Dels kan det handla om miljöer som är till för alla barn och unga, som hemmet, förskola, internet, allmänna platser, skola, fritidsverksamheter. </a:t>
            </a:r>
          </a:p>
          <a:p>
            <a:r>
              <a:rPr lang="sv-SE" sz="1200" b="0" i="0" kern="1200" dirty="0">
                <a:solidFill>
                  <a:schemeClr val="tx1"/>
                </a:solidFill>
                <a:effectLst/>
                <a:latin typeface="Georgia" panose="02040502050405020303" pitchFamily="18" charset="0"/>
                <a:ea typeface="+mn-ea"/>
                <a:cs typeface="+mn-cs"/>
              </a:rPr>
              <a:t>Barn och unga med funktionsnedsättning kan även utsättas för våld på platser och i sammanhang som är till för barn och unga med funktionsnedsättning, som habilitering, särskilt boende, daglig verksamhet samt i kontakt med personlig assistans, kontaktperson och färdtjänst.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Slide Number Placeholder 3"/>
          <p:cNvSpPr>
            <a:spLocks noGrp="1"/>
          </p:cNvSpPr>
          <p:nvPr>
            <p:ph type="sldNum" sz="quarter" idx="5"/>
          </p:nvPr>
        </p:nvSpPr>
        <p:spPr/>
        <p:txBody>
          <a:bodyPr/>
          <a:lstStyle/>
          <a:p>
            <a:fld id="{3886E555-3715-422B-AAC8-FFDFE02213E8}" type="slidenum">
              <a:rPr lang="en-GB" smtClean="0"/>
              <a:t>13</a:t>
            </a:fld>
            <a:endParaRPr lang="en-GB" dirty="0"/>
          </a:p>
        </p:txBody>
      </p:sp>
    </p:spTree>
    <p:extLst>
      <p:ext uri="{BB962C8B-B14F-4D97-AF65-F5344CB8AC3E}">
        <p14:creationId xmlns:p14="http://schemas.microsoft.com/office/powerpoint/2010/main" val="151979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 </a:t>
            </a:r>
            <a:r>
              <a:rPr lang="sv-SE" sz="1200" kern="1200" dirty="0">
                <a:solidFill>
                  <a:schemeClr val="tx1"/>
                </a:solidFill>
                <a:effectLst/>
                <a:latin typeface="Georgia" panose="02040502050405020303" pitchFamily="18" charset="0"/>
                <a:ea typeface="+mn-ea"/>
                <a:cs typeface="+mn-cs"/>
              </a:rPr>
              <a:t>DOLD BILD</a:t>
            </a:r>
          </a:p>
          <a:p>
            <a:r>
              <a:rPr lang="sv-SE" dirty="0"/>
              <a:t>Denna bild kan visas i verksamheter som inte har grundläggande kunskap om funktionsnedsättning. </a:t>
            </a:r>
          </a:p>
          <a:p>
            <a:r>
              <a:rPr lang="sv-SE" dirty="0"/>
              <a:t>Lägg i så fall tid till planeringen av utbildningen.</a:t>
            </a:r>
          </a:p>
          <a:p>
            <a:r>
              <a:rPr lang="sv-SE" sz="1200" b="0" i="0" kern="1200" dirty="0">
                <a:solidFill>
                  <a:schemeClr val="tx1"/>
                </a:solidFill>
                <a:effectLst/>
                <a:latin typeface="Georgia" panose="02040502050405020303" pitchFamily="18" charset="0"/>
                <a:ea typeface="+mn-ea"/>
                <a:cs typeface="+mn-cs"/>
              </a:rPr>
              <a:t>Gå igenom exemplen på vilken slags utsatthet olika funktionsnedsättningar kan leda till.</a:t>
            </a:r>
          </a:p>
          <a:p>
            <a:r>
              <a:rPr lang="sv-SE" sz="1200" b="0" i="0" kern="1200" dirty="0">
                <a:solidFill>
                  <a:schemeClr val="tx1"/>
                </a:solidFill>
                <a:effectLst/>
                <a:latin typeface="Georgia" panose="02040502050405020303" pitchFamily="18" charset="0"/>
                <a:ea typeface="+mn-ea"/>
                <a:cs typeface="+mn-cs"/>
              </a:rPr>
              <a:t>Observera att detta är förenklade beskrivningar. </a:t>
            </a:r>
          </a:p>
          <a:p>
            <a:r>
              <a:rPr lang="sv-SE" sz="1200" b="0" i="0" kern="1200" dirty="0">
                <a:solidFill>
                  <a:schemeClr val="tx1"/>
                </a:solidFill>
                <a:effectLst/>
                <a:latin typeface="Georgia" panose="02040502050405020303" pitchFamily="18" charset="0"/>
                <a:ea typeface="+mn-ea"/>
                <a:cs typeface="+mn-cs"/>
              </a:rPr>
              <a:t>En person kan även ha flera funktionsnedsättningar samtidigt och graden av en funktionsnedsättning kan variera. </a:t>
            </a:r>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14</a:t>
            </a:fld>
            <a:endParaRPr lang="sv-SE" dirty="0"/>
          </a:p>
        </p:txBody>
      </p:sp>
    </p:spTree>
    <p:extLst>
      <p:ext uri="{BB962C8B-B14F-4D97-AF65-F5344CB8AC3E}">
        <p14:creationId xmlns:p14="http://schemas.microsoft.com/office/powerpoint/2010/main" val="169768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 </a:t>
            </a:r>
            <a:r>
              <a:rPr lang="sv-SE" sz="1200" b="0" kern="1200" dirty="0">
                <a:solidFill>
                  <a:schemeClr val="tx1"/>
                </a:solidFill>
                <a:effectLst/>
                <a:latin typeface="Georgia" panose="02040502050405020303" pitchFamily="18" charset="0"/>
                <a:ea typeface="+mn-ea"/>
                <a:cs typeface="+mn-cs"/>
              </a:rPr>
              <a:t>DOLD BILD</a:t>
            </a:r>
          </a:p>
          <a:p>
            <a:r>
              <a:rPr lang="sv-SE" dirty="0"/>
              <a:t>Denna bild kan visas i verksamheter som inte har grundläggande kunskap om funktionsnedsättning. </a:t>
            </a:r>
          </a:p>
          <a:p>
            <a:r>
              <a:rPr lang="sv-SE" dirty="0"/>
              <a:t>Lägg i så fall tid till planeringen av utbildningen.</a:t>
            </a:r>
          </a:p>
          <a:p>
            <a:r>
              <a:rPr lang="sv-SE" sz="1200" b="0" i="0" kern="1200" dirty="0">
                <a:solidFill>
                  <a:schemeClr val="tx1"/>
                </a:solidFill>
                <a:effectLst/>
                <a:latin typeface="Georgia" panose="02040502050405020303" pitchFamily="18" charset="0"/>
                <a:ea typeface="+mn-ea"/>
                <a:cs typeface="+mn-cs"/>
              </a:rPr>
              <a:t>Gå igenom exemplen på vilken slags utsatthet olika funktionsnedsättningar kan leda till.</a:t>
            </a:r>
          </a:p>
          <a:p>
            <a:r>
              <a:rPr lang="sv-SE" sz="1200" b="0" i="0" kern="1200" dirty="0">
                <a:solidFill>
                  <a:schemeClr val="tx1"/>
                </a:solidFill>
                <a:effectLst/>
                <a:latin typeface="Georgia" panose="02040502050405020303" pitchFamily="18" charset="0"/>
                <a:ea typeface="+mn-ea"/>
                <a:cs typeface="+mn-cs"/>
              </a:rPr>
              <a:t>Observera att detta är förenklade beskrivningar.</a:t>
            </a:r>
          </a:p>
          <a:p>
            <a:r>
              <a:rPr lang="sv-SE" sz="1200" b="0" i="0" kern="1200" dirty="0">
                <a:solidFill>
                  <a:schemeClr val="tx1"/>
                </a:solidFill>
                <a:effectLst/>
                <a:latin typeface="Georgia" panose="02040502050405020303" pitchFamily="18" charset="0"/>
                <a:ea typeface="+mn-ea"/>
                <a:cs typeface="+mn-cs"/>
              </a:rPr>
              <a:t>En person kan även ha flera funktionsnedsättningar samtidigt och graden av en funktionsnedsättning kan variera. </a:t>
            </a: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15</a:t>
            </a:fld>
            <a:endParaRPr lang="sv-SE" dirty="0"/>
          </a:p>
        </p:txBody>
      </p:sp>
    </p:spTree>
    <p:extLst>
      <p:ext uri="{BB962C8B-B14F-4D97-AF65-F5344CB8AC3E}">
        <p14:creationId xmlns:p14="http://schemas.microsoft.com/office/powerpoint/2010/main" val="298189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 </a:t>
            </a:r>
            <a:r>
              <a:rPr lang="sv-SE" sz="1200" kern="1200" dirty="0">
                <a:solidFill>
                  <a:schemeClr val="tx1"/>
                </a:solidFill>
                <a:effectLst/>
                <a:latin typeface="Georgia" panose="02040502050405020303" pitchFamily="18" charset="0"/>
                <a:ea typeface="+mn-ea"/>
                <a:cs typeface="+mn-cs"/>
              </a:rPr>
              <a:t>DOLD BILD</a:t>
            </a:r>
          </a:p>
          <a:p>
            <a:r>
              <a:rPr lang="sv-SE" dirty="0"/>
              <a:t>Denna bild kan visas i verksamheter som inte har grundläggande kunskap om funktionsnedsättning. </a:t>
            </a:r>
          </a:p>
          <a:p>
            <a:r>
              <a:rPr lang="sv-SE" dirty="0"/>
              <a:t>Lägg i så fall tid till planeringen av utbildningen.</a:t>
            </a:r>
          </a:p>
          <a:p>
            <a:r>
              <a:rPr lang="sv-SE" sz="1200" b="0" i="0" kern="1200" dirty="0">
                <a:solidFill>
                  <a:schemeClr val="tx1"/>
                </a:solidFill>
                <a:effectLst/>
                <a:latin typeface="Georgia" panose="02040502050405020303" pitchFamily="18" charset="0"/>
                <a:ea typeface="+mn-ea"/>
                <a:cs typeface="+mn-cs"/>
              </a:rPr>
              <a:t>Gå igenom exemplen på vilken slags utsatthet olika funktionsnedsättningar kan leda till.</a:t>
            </a:r>
          </a:p>
          <a:p>
            <a:r>
              <a:rPr lang="sv-SE" sz="1200" b="0" i="0" kern="1200" dirty="0">
                <a:solidFill>
                  <a:schemeClr val="tx1"/>
                </a:solidFill>
                <a:effectLst/>
                <a:latin typeface="Georgia" panose="02040502050405020303" pitchFamily="18" charset="0"/>
                <a:ea typeface="+mn-ea"/>
                <a:cs typeface="+mn-cs"/>
              </a:rPr>
              <a:t>Observera att detta är förenklade beskrivningar.</a:t>
            </a:r>
          </a:p>
          <a:p>
            <a:r>
              <a:rPr lang="sv-SE" sz="1200" b="0" i="0" kern="1200" dirty="0">
                <a:solidFill>
                  <a:schemeClr val="tx1"/>
                </a:solidFill>
                <a:effectLst/>
                <a:latin typeface="Georgia" panose="02040502050405020303" pitchFamily="18" charset="0"/>
                <a:ea typeface="+mn-ea"/>
                <a:cs typeface="+mn-cs"/>
              </a:rPr>
              <a:t>En person kan även ha flera funktionsnedsättningar samtidigt och graden av en funktionsnedsättning kan variera. </a:t>
            </a:r>
            <a:endParaRPr lang="sv-SE" dirty="0"/>
          </a:p>
          <a:p>
            <a:endParaRPr lang="sv-SE" sz="1200" b="0" i="0" kern="1200" dirty="0">
              <a:solidFill>
                <a:schemeClr val="tx1"/>
              </a:solidFill>
              <a:effectLst/>
              <a:latin typeface="Georgia" panose="02040502050405020303" pitchFamily="18" charset="0"/>
              <a:ea typeface="+mn-ea"/>
              <a:cs typeface="+mn-cs"/>
            </a:endParaRPr>
          </a:p>
        </p:txBody>
      </p:sp>
      <p:sp>
        <p:nvSpPr>
          <p:cNvPr id="4" name="Platshållare för bildnummer 3"/>
          <p:cNvSpPr>
            <a:spLocks noGrp="1"/>
          </p:cNvSpPr>
          <p:nvPr>
            <p:ph type="sldNum" sz="quarter" idx="5"/>
          </p:nvPr>
        </p:nvSpPr>
        <p:spPr/>
        <p:txBody>
          <a:bodyPr/>
          <a:lstStyle/>
          <a:p>
            <a:fld id="{CDA9542A-FB14-4843-A197-824CFEAE5CFD}" type="slidenum">
              <a:rPr lang="sv-SE" smtClean="0"/>
              <a:pPr/>
              <a:t>16</a:t>
            </a:fld>
            <a:endParaRPr lang="sv-SE" dirty="0"/>
          </a:p>
        </p:txBody>
      </p:sp>
    </p:spTree>
    <p:extLst>
      <p:ext uri="{BB962C8B-B14F-4D97-AF65-F5344CB8AC3E}">
        <p14:creationId xmlns:p14="http://schemas.microsoft.com/office/powerpoint/2010/main" val="1083830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 </a:t>
            </a:r>
            <a:r>
              <a:rPr lang="sv-SE" sz="1200" kern="1200" dirty="0">
                <a:solidFill>
                  <a:schemeClr val="tx1"/>
                </a:solidFill>
                <a:effectLst/>
                <a:latin typeface="Georgia" panose="02040502050405020303" pitchFamily="18" charset="0"/>
                <a:ea typeface="+mn-ea"/>
                <a:cs typeface="+mn-cs"/>
              </a:rPr>
              <a:t>DOLD BILD</a:t>
            </a:r>
          </a:p>
          <a:p>
            <a:r>
              <a:rPr lang="sv-SE" dirty="0"/>
              <a:t>Denna bild kan visas i verksamheter som inte har grundläggande kunskap om funktionsnedsättning. </a:t>
            </a:r>
          </a:p>
          <a:p>
            <a:r>
              <a:rPr lang="sv-SE" dirty="0"/>
              <a:t>Lägg i så fall tid till planeringen av utbildningen.</a:t>
            </a:r>
          </a:p>
          <a:p>
            <a:r>
              <a:rPr lang="sv-SE" sz="1200" b="0" i="0" kern="1200" dirty="0">
                <a:solidFill>
                  <a:schemeClr val="tx1"/>
                </a:solidFill>
                <a:effectLst/>
                <a:latin typeface="Georgia" panose="02040502050405020303" pitchFamily="18" charset="0"/>
                <a:ea typeface="+mn-ea"/>
                <a:cs typeface="+mn-cs"/>
              </a:rPr>
              <a:t>Gå igenom exemplen på vilken slags utsatthet olika funktionsnedsättningar kan leda till.</a:t>
            </a:r>
          </a:p>
          <a:p>
            <a:r>
              <a:rPr lang="sv-SE" sz="1200" b="0" i="0" kern="1200" dirty="0">
                <a:solidFill>
                  <a:schemeClr val="tx1"/>
                </a:solidFill>
                <a:effectLst/>
                <a:latin typeface="Georgia" panose="02040502050405020303" pitchFamily="18" charset="0"/>
                <a:ea typeface="+mn-ea"/>
                <a:cs typeface="+mn-cs"/>
              </a:rPr>
              <a:t>Observera att detta är förenklade beskrivningar.</a:t>
            </a:r>
          </a:p>
          <a:p>
            <a:r>
              <a:rPr lang="sv-SE" sz="1200" b="0" i="0" kern="1200" dirty="0">
                <a:solidFill>
                  <a:schemeClr val="tx1"/>
                </a:solidFill>
                <a:effectLst/>
                <a:latin typeface="Georgia" panose="02040502050405020303" pitchFamily="18" charset="0"/>
                <a:ea typeface="+mn-ea"/>
                <a:cs typeface="+mn-cs"/>
              </a:rPr>
              <a:t>En person kan även ha flera funktionsnedsättningar samtidigt och graden av en funktionsnedsättning kan variera. </a:t>
            </a: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17</a:t>
            </a:fld>
            <a:endParaRPr lang="sv-SE" dirty="0"/>
          </a:p>
        </p:txBody>
      </p:sp>
    </p:spTree>
    <p:extLst>
      <p:ext uri="{BB962C8B-B14F-4D97-AF65-F5344CB8AC3E}">
        <p14:creationId xmlns:p14="http://schemas.microsoft.com/office/powerpoint/2010/main" val="1438334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Detta är slutsatser från från Myndigheten för delaktighet (MFD:s) kartläggning av hedersrelaterat våld och förtryck mot personer med funktionsnedsättning som genomfördes under 2024.</a:t>
            </a:r>
          </a:p>
          <a:p>
            <a:pPr>
              <a:spcBef>
                <a:spcPts val="0"/>
              </a:spcBef>
              <a:spcAft>
                <a:spcPts val="1200"/>
              </a:spcAft>
            </a:pPr>
            <a:endParaRPr lang="sv-SE" sz="1200"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18</a:t>
            </a:fld>
            <a:endParaRPr lang="sv-SE" dirty="0"/>
          </a:p>
        </p:txBody>
      </p:sp>
    </p:spTree>
    <p:extLst>
      <p:ext uri="{BB962C8B-B14F-4D97-AF65-F5344CB8AC3E}">
        <p14:creationId xmlns:p14="http://schemas.microsoft.com/office/powerpoint/2010/main" val="2756409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Alla barn riskerar att utsättas för våld, men det finns omständigheter som ökar risken för att ett barn utsätts, det kallas för </a:t>
            </a:r>
            <a:r>
              <a:rPr lang="sv-SE" sz="1200" i="1" kern="1200" dirty="0">
                <a:solidFill>
                  <a:schemeClr val="tx1"/>
                </a:solidFill>
                <a:effectLst/>
                <a:latin typeface="Georgia" panose="02040502050405020303" pitchFamily="18" charset="0"/>
                <a:ea typeface="+mn-ea"/>
                <a:cs typeface="+mn-cs"/>
              </a:rPr>
              <a:t>riskfaktorer</a:t>
            </a:r>
            <a:r>
              <a:rPr lang="sv-SE" sz="1200" kern="1200" dirty="0">
                <a:solidFill>
                  <a:schemeClr val="tx1"/>
                </a:solidFill>
                <a:effectLst/>
                <a:latin typeface="Georgia" panose="02040502050405020303" pitchFamily="18" charset="0"/>
                <a:ea typeface="+mn-ea"/>
                <a:cs typeface="+mn-cs"/>
              </a:rPr>
              <a:t>. </a:t>
            </a:r>
          </a:p>
          <a:p>
            <a:pPr fontAlgn="base"/>
            <a:r>
              <a:rPr lang="sv-SE" sz="1200" kern="1200" dirty="0">
                <a:solidFill>
                  <a:schemeClr val="tx1"/>
                </a:solidFill>
                <a:effectLst/>
                <a:latin typeface="Georgia" panose="02040502050405020303" pitchFamily="18" charset="0"/>
                <a:ea typeface="+mn-ea"/>
                <a:cs typeface="+mn-cs"/>
              </a:rPr>
              <a:t>Riskfaktorer i familjen kan vara relaterade till att föräldrarna inte har en trygghet och känslighet för att se och möta barnets behov, alternativt att föräldrarna har egna svårigheter eller problem som även drabbar barnet.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Andra riskfaktorer rör barnets sociala relationer i stort. Barn som saknar förtroendefulla relationer till vuxna eller jämnåriga har en ökad risk för att komma i kontakt med personer som kan utnyttja barnets behov. Detta gäller särskilt om barnet har behov av att dela svåra tankar eller känslor med någon.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Georgia" panose="02040502050405020303" pitchFamily="18" charset="0"/>
                <a:ea typeface="+mn-ea"/>
                <a:cs typeface="+mn-cs"/>
              </a:rPr>
              <a:t>Understryk att våld förekommer i familjer även utan ovan nämnda riskfaktorer.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Georgia" panose="02040502050405020303" pitchFamily="18" charset="0"/>
              <a:ea typeface="+mn-ea"/>
              <a:cs typeface="+mn-cs"/>
            </a:endParaRPr>
          </a:p>
          <a:p>
            <a:r>
              <a:rPr lang="sv-SE" sz="1200" b="1" kern="1200" dirty="0">
                <a:solidFill>
                  <a:schemeClr val="tx1"/>
                </a:solidFill>
                <a:effectLst/>
                <a:latin typeface="Georgia" panose="02040502050405020303" pitchFamily="18" charset="0"/>
                <a:ea typeface="+mn-ea"/>
                <a:cs typeface="+mn-cs"/>
              </a:rPr>
              <a:t>Läs mer: </a:t>
            </a:r>
          </a:p>
          <a:p>
            <a:r>
              <a:rPr lang="sv-SE" sz="1200" kern="1200" dirty="0">
                <a:solidFill>
                  <a:schemeClr val="tx1"/>
                </a:solidFill>
                <a:effectLst/>
                <a:latin typeface="Georgia" panose="02040502050405020303" pitchFamily="18" charset="0"/>
                <a:ea typeface="+mn-ea"/>
                <a:cs typeface="+mn-cs"/>
              </a:rPr>
              <a:t>Basprogram om våld mot barn och unga, kapitel 2.</a:t>
            </a:r>
          </a:p>
          <a:p>
            <a:r>
              <a:rPr lang="sv-SE" sz="1200" kern="1200" dirty="0">
                <a:solidFill>
                  <a:schemeClr val="tx1"/>
                </a:solidFill>
                <a:effectLst/>
                <a:latin typeface="Georgia" panose="02040502050405020303" pitchFamily="18" charset="0"/>
                <a:ea typeface="+mn-ea"/>
                <a:cs typeface="+mn-cs"/>
              </a:rPr>
              <a:t>Fråga, lyssna och förstå, MFD, 2024.</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19</a:t>
            </a:fld>
            <a:endParaRPr lang="sv-SE" dirty="0"/>
          </a:p>
        </p:txBody>
      </p:sp>
    </p:spTree>
    <p:extLst>
      <p:ext uri="{BB962C8B-B14F-4D97-AF65-F5344CB8AC3E}">
        <p14:creationId xmlns:p14="http://schemas.microsoft.com/office/powerpoint/2010/main" val="185916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highlight>
                  <a:srgbClr val="FFFF00"/>
                </a:highlight>
                <a:latin typeface="Georgia" panose="02040502050405020303" pitchFamily="18" charset="0"/>
                <a:ea typeface="+mn-ea"/>
                <a:cs typeface="+mn-cs"/>
              </a:rPr>
              <a:t>Syntolkning: </a:t>
            </a:r>
            <a:r>
              <a:rPr lang="sv-SE" sz="1200" kern="1200" dirty="0">
                <a:solidFill>
                  <a:schemeClr val="tx1"/>
                </a:solidFill>
                <a:effectLst/>
                <a:highlight>
                  <a:srgbClr val="FFFF00"/>
                </a:highlight>
                <a:latin typeface="Georgia" panose="02040502050405020303" pitchFamily="18" charset="0"/>
                <a:ea typeface="+mn-ea"/>
                <a:cs typeface="+mn-cs"/>
              </a:rPr>
              <a:t>En rullstol som vält.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highlight>
                  <a:srgbClr val="FFFF00"/>
                </a:highlight>
              </a:rPr>
              <a:t>Till utbildningsledaren: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ighlight>
                  <a:srgbClr val="FFFF00"/>
                </a:highlight>
              </a:rPr>
              <a:t>Presentera dagens upplägg för deltagarna.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ighlight>
                  <a:srgbClr val="FFFF00"/>
                </a:highlight>
              </a:rPr>
              <a:t>Beroende på era förutsättningar i tid kan du välja vilka delar av temat ni kommer arbeta med.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ighlight>
                  <a:srgbClr val="FFFF00"/>
                </a:highlight>
              </a:rPr>
              <a:t>Radera de delar ni inte använder från PPT bilden.</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2</a:t>
            </a:fld>
            <a:endParaRPr lang="sv-SE" dirty="0"/>
          </a:p>
        </p:txBody>
      </p:sp>
    </p:spTree>
    <p:extLst>
      <p:ext uri="{BB962C8B-B14F-4D97-AF65-F5344CB8AC3E}">
        <p14:creationId xmlns:p14="http://schemas.microsoft.com/office/powerpoint/2010/main" val="436632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pPr marL="0" indent="0">
              <a:buFont typeface="Arial" panose="020B0604020202020204" pitchFamily="34" charset="0"/>
              <a:buNone/>
            </a:pPr>
            <a:r>
              <a:rPr lang="sv-SE" sz="1200" kern="1200" dirty="0">
                <a:solidFill>
                  <a:schemeClr val="tx1"/>
                </a:solidFill>
                <a:effectLst/>
                <a:latin typeface="Georgia" panose="02040502050405020303" pitchFamily="18" charset="0"/>
                <a:ea typeface="+mn-ea"/>
                <a:cs typeface="+mn-cs"/>
              </a:rPr>
              <a:t>Omständigheter som kan öka risken för att ett barn ska utsättas för våld är om hen är särskilt beroende av vuxna eller jämnåriga, alternativt har en oförmåga att försvara sig själv eller larma vuxna.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Georgia" panose="02040502050405020303" pitchFamily="18" charset="0"/>
                <a:ea typeface="+mn-ea"/>
                <a:cs typeface="+mn-cs"/>
              </a:rPr>
              <a:t>Understryk att våld förekommer i även utan ovan nämnda riskfaktorer.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Läs mer: </a:t>
            </a:r>
            <a:r>
              <a:rPr lang="sv-SE" sz="1200" kern="1200" dirty="0">
                <a:solidFill>
                  <a:schemeClr val="tx1"/>
                </a:solidFill>
                <a:effectLst/>
                <a:latin typeface="Georgia" panose="02040502050405020303" pitchFamily="18" charset="0"/>
                <a:ea typeface="+mn-ea"/>
                <a:cs typeface="+mn-cs"/>
              </a:rPr>
              <a:t>Basprogram om våld mot barn och unga, kapitel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Georgia" panose="02040502050405020303" pitchFamily="18" charset="0"/>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20</a:t>
            </a:fld>
            <a:endParaRPr lang="sv-SE" dirty="0"/>
          </a:p>
        </p:txBody>
      </p:sp>
    </p:spTree>
    <p:extLst>
      <p:ext uri="{BB962C8B-B14F-4D97-AF65-F5344CB8AC3E}">
        <p14:creationId xmlns:p14="http://schemas.microsoft.com/office/powerpoint/2010/main" val="2146807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21</a:t>
            </a:fld>
            <a:endParaRPr lang="sv-SE" dirty="0"/>
          </a:p>
        </p:txBody>
      </p:sp>
    </p:spTree>
    <p:extLst>
      <p:ext uri="{BB962C8B-B14F-4D97-AF65-F5344CB8AC3E}">
        <p14:creationId xmlns:p14="http://schemas.microsoft.com/office/powerpoint/2010/main" val="699378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Dela in gruppen i bikupor eller mindre grupper och låt varje grupp välja en (eller flera frågor om de hinner) att diskutera.</a:t>
            </a:r>
          </a:p>
          <a:p>
            <a:r>
              <a:rPr lang="sv-SE" dirty="0"/>
              <a:t>Finns tid kan ni återkoppla i helgrupp.</a:t>
            </a:r>
          </a:p>
          <a:p>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22</a:t>
            </a:fld>
            <a:endParaRPr lang="sv-SE" dirty="0"/>
          </a:p>
        </p:txBody>
      </p:sp>
    </p:spTree>
    <p:extLst>
      <p:ext uri="{BB962C8B-B14F-4D97-AF65-F5344CB8AC3E}">
        <p14:creationId xmlns:p14="http://schemas.microsoft.com/office/powerpoint/2010/main" val="3932468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Syntolkning: </a:t>
            </a:r>
            <a:r>
              <a:rPr lang="sv-SE" sz="1200" kern="1200" dirty="0">
                <a:solidFill>
                  <a:schemeClr val="tx1"/>
                </a:solidFill>
                <a:effectLst/>
                <a:latin typeface="Georgia" panose="02040502050405020303" pitchFamily="18" charset="0"/>
                <a:ea typeface="+mn-ea"/>
                <a:cs typeface="+mn-cs"/>
              </a:rPr>
              <a:t>en ung vuxen som kramar sin ledarhund.</a:t>
            </a:r>
          </a:p>
          <a:p>
            <a:r>
              <a:rPr lang="sv-SE" sz="1200" b="1" kern="1200" dirty="0">
                <a:solidFill>
                  <a:schemeClr val="tx1"/>
                </a:solidFill>
                <a:effectLst/>
                <a:latin typeface="Georgia" panose="02040502050405020303" pitchFamily="18" charset="0"/>
                <a:ea typeface="+mn-ea"/>
                <a:cs typeface="+mn-cs"/>
              </a:rPr>
              <a:t>Avslutande sammanfattning</a:t>
            </a:r>
            <a:endParaRPr lang="sv-SE" sz="1200" kern="1200" dirty="0">
              <a:solidFill>
                <a:schemeClr val="tx1"/>
              </a:solidFill>
              <a:effectLst/>
              <a:latin typeface="Georgia" panose="02040502050405020303" pitchFamily="18"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Georgia" panose="02040502050405020303" pitchFamily="18" charset="0"/>
                <a:ea typeface="+mn-ea"/>
                <a:cs typeface="+mn-cs"/>
              </a:rPr>
              <a:t>Varje barn som utsätts för våld är beroende av vuxna i sin omgivning för att få hjälp och stöd.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Georgia" panose="02040502050405020303" pitchFamily="18" charset="0"/>
                <a:ea typeface="+mn-ea"/>
                <a:cs typeface="+mn-cs"/>
              </a:rPr>
              <a:t>Barn och unga med funktionsnedsättning utsätts för mer och allvarligare former av våld än andra barn och unga.</a:t>
            </a:r>
          </a:p>
          <a:p>
            <a:pPr marL="17145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På grund av beroenderelationer, osynlighet samt sårbarhet, kan barn och unga med funktionsnedsättning bli särskilt sårbara för våld när andra människor utnyttjar deras funktionsnedsättning eller behov av stöd och anpassning.</a:t>
            </a:r>
          </a:p>
          <a:p>
            <a:pPr marL="17145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Förutsättningarna för dessa barn och unga att få kunskap, stöd och skydd kan även skilja sig från andra barn, bland annat på grund av funktionshinder och otillgänglighet i miljön omkring dem.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 att upptäcka våld mot barn och unga med funktionsnedsättningar som påverkar möjligheten att kommunicera behöver vuxna omkring dem vara medvetna om att de i högre grad än andra riskerar att utsättas för våld, samt kunna kommunicera med dem om våld.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Georgia" panose="02040502050405020303" pitchFamily="18" charset="0"/>
                <a:ea typeface="+mn-ea"/>
                <a:cs typeface="+mn-cs"/>
              </a:rPr>
              <a:t>Under nästa utbildningstillfälle kommer vi att prata mer om </a:t>
            </a:r>
            <a:r>
              <a:rPr lang="sv-SE" dirty="0"/>
              <a:t>kommunikation om våld med barn och unga med funktionsnedsättning.</a:t>
            </a: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Georgia" panose="02040502050405020303" pitchFamily="18" charset="0"/>
              <a:ea typeface="+mn-ea"/>
              <a:cs typeface="+mn-cs"/>
            </a:endParaRPr>
          </a:p>
          <a:p>
            <a:r>
              <a:rPr lang="sv-SE" sz="1200" b="1" kern="1200" dirty="0">
                <a:solidFill>
                  <a:schemeClr val="tx1"/>
                </a:solidFill>
                <a:effectLst/>
                <a:latin typeface="Georgia" panose="02040502050405020303" pitchFamily="18" charset="0"/>
                <a:ea typeface="+mn-ea"/>
                <a:cs typeface="+mn-cs"/>
              </a:rPr>
              <a:t>Avslutande reflektion</a:t>
            </a:r>
          </a:p>
          <a:p>
            <a:r>
              <a:rPr lang="sv-SE" sz="1200" kern="1200" dirty="0">
                <a:solidFill>
                  <a:schemeClr val="tx1"/>
                </a:solidFill>
                <a:effectLst/>
                <a:latin typeface="Georgia" panose="02040502050405020303" pitchFamily="18" charset="0"/>
                <a:ea typeface="+mn-ea"/>
                <a:cs typeface="+mn-cs"/>
              </a:rPr>
              <a:t>Om ni har tid kan du låta deltagarna berätta om v</a:t>
            </a:r>
            <a:r>
              <a:rPr lang="sv-SE" dirty="0"/>
              <a:t>ad de tar med dig från dagens utbildning samt vad de vill skicka med inför nästa tillfälle. Antingen i en runda där alla säger något, eller en öppen fråga där de som vill säger något. </a:t>
            </a:r>
          </a:p>
          <a:p>
            <a:r>
              <a:rPr lang="sv-SE" dirty="0"/>
              <a:t>Du kan också låta deltagarna svara kortfattat på frågorna i skriftlig form på antingen papper eller via mail.</a:t>
            </a:r>
            <a:endParaRPr lang="sv-SE" sz="1200" kern="1200" dirty="0">
              <a:solidFill>
                <a:schemeClr val="tx1"/>
              </a:solidFill>
              <a:effectLst/>
              <a:latin typeface="Georgia" panose="02040502050405020303" pitchFamily="18" charset="0"/>
              <a:ea typeface="+mn-ea"/>
              <a:cs typeface="+mn-cs"/>
            </a:endParaRPr>
          </a:p>
        </p:txBody>
      </p:sp>
      <p:sp>
        <p:nvSpPr>
          <p:cNvPr id="4" name="Platshållare för bildnummer 3"/>
          <p:cNvSpPr>
            <a:spLocks noGrp="1"/>
          </p:cNvSpPr>
          <p:nvPr>
            <p:ph type="sldNum" sz="quarter" idx="5"/>
          </p:nvPr>
        </p:nvSpPr>
        <p:spPr/>
        <p:txBody>
          <a:bodyPr/>
          <a:lstStyle/>
          <a:p>
            <a:fld id="{CDA9542A-FB14-4843-A197-824CFEAE5CFD}" type="slidenum">
              <a:rPr lang="sv-SE" smtClean="0"/>
              <a:pPr/>
              <a:t>23</a:t>
            </a:fld>
            <a:endParaRPr lang="sv-SE" dirty="0"/>
          </a:p>
        </p:txBody>
      </p:sp>
    </p:spTree>
    <p:extLst>
      <p:ext uri="{BB962C8B-B14F-4D97-AF65-F5344CB8AC3E}">
        <p14:creationId xmlns:p14="http://schemas.microsoft.com/office/powerpoint/2010/main" val="335046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24</a:t>
            </a:fld>
            <a:endParaRPr lang="sv-SE" dirty="0"/>
          </a:p>
        </p:txBody>
      </p:sp>
    </p:spTree>
    <p:extLst>
      <p:ext uri="{BB962C8B-B14F-4D97-AF65-F5344CB8AC3E}">
        <p14:creationId xmlns:p14="http://schemas.microsoft.com/office/powerpoint/2010/main" val="70949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Georgia" panose="02040502050405020303" pitchFamily="18" charset="0"/>
                <a:ea typeface="+mn-ea"/>
                <a:cs typeface="+mn-cs"/>
              </a:rPr>
              <a:t>Vi har också möjlighet att reflektera över hur barn och unga med funktionsnedsättning i vår verksamhet kan vara särskilt sårbara för våld.  </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3</a:t>
            </a:fld>
            <a:endParaRPr lang="sv-SE" dirty="0"/>
          </a:p>
        </p:txBody>
      </p:sp>
    </p:spTree>
    <p:extLst>
      <p:ext uri="{BB962C8B-B14F-4D97-AF65-F5344CB8AC3E}">
        <p14:creationId xmlns:p14="http://schemas.microsoft.com/office/powerpoint/2010/main" val="25268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I gruppspåret kommer vi framförallt fokusera på situationen som rör barn och unga med funktionsnedsättningar som påverkar möjligheten att kommunicera och omgivningens förmåga att förstå.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Även om gruppen barn och unga med funktionsnedsättning består av barn och unga med olika slags förutsättningar och behov är just kommunikationssvårigheter något som påverkar flera inom dessa grupper.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Georgia" panose="02040502050405020303" pitchFamily="18" charset="0"/>
                <a:ea typeface="+mn-ea"/>
                <a:cs typeface="+mn-cs"/>
              </a:rPr>
              <a:t>Den som behöver använda alternativ och kompletterande kommunikation är beroende av att det finns personer som kan kommunicera med hjälp av kommunikationsstöd och anpassa kommunikationen utifrån deras individuella förutsättningar. Om omgivningen inte förmår kommunicera med den våldsutsatta kan våldet kan fortsätta i det osynliga.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4</a:t>
            </a:fld>
            <a:endParaRPr lang="sv-SE" dirty="0"/>
          </a:p>
        </p:txBody>
      </p:sp>
    </p:spTree>
    <p:extLst>
      <p:ext uri="{BB962C8B-B14F-4D97-AF65-F5344CB8AC3E}">
        <p14:creationId xmlns:p14="http://schemas.microsoft.com/office/powerpoint/2010/main" val="363846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sz="1200" kern="1200" dirty="0">
                <a:solidFill>
                  <a:schemeClr val="tx1"/>
                </a:solidFill>
                <a:effectLst/>
                <a:latin typeface="Georgia" panose="02040502050405020303" pitchFamily="18" charset="0"/>
                <a:ea typeface="+mn-ea"/>
                <a:cs typeface="+mn-cs"/>
              </a:rPr>
              <a:t>De här citaten visar att barn och unga med funktionsnedsättning </a:t>
            </a:r>
            <a:r>
              <a:rPr lang="sv-SE" sz="1200" b="0" i="0" kern="1200" dirty="0">
                <a:solidFill>
                  <a:schemeClr val="tx1"/>
                </a:solidFill>
                <a:effectLst/>
                <a:latin typeface="Georgia" panose="02040502050405020303" pitchFamily="18" charset="0"/>
                <a:ea typeface="+mn-ea"/>
                <a:cs typeface="+mn-cs"/>
              </a:rPr>
              <a:t>kan uppleva våld på olika sätt. Det kan handla om svårigheter att förstå om handlingar är våld, men också om att våldet kan ta olika former.</a:t>
            </a:r>
            <a:endParaRPr lang="sv-SE" sz="1200" kern="1200" dirty="0">
              <a:solidFill>
                <a:schemeClr val="tx1"/>
              </a:solidFill>
              <a:effectLst/>
              <a:latin typeface="Georgia" panose="02040502050405020303" pitchFamily="18" charset="0"/>
              <a:ea typeface="+mn-ea"/>
              <a:cs typeface="+mn-cs"/>
            </a:endParaRPr>
          </a:p>
          <a:p>
            <a:r>
              <a:rPr lang="sv-SE" sz="1200" kern="1200" dirty="0">
                <a:solidFill>
                  <a:schemeClr val="tx1"/>
                </a:solidFill>
                <a:effectLst/>
                <a:latin typeface="Georgia" panose="02040502050405020303" pitchFamily="18" charset="0"/>
                <a:ea typeface="+mn-ea"/>
                <a:cs typeface="+mn-cs"/>
              </a:rPr>
              <a:t>Citaten kommer från Rivkraft, som är Myndigheten för delaktighets undersökningspanel där över 2300 personer deltar. </a:t>
            </a:r>
          </a:p>
          <a:p>
            <a:r>
              <a:rPr lang="sv-SE" sz="1200" kern="1200" dirty="0">
                <a:solidFill>
                  <a:schemeClr val="tx1"/>
                </a:solidFill>
                <a:effectLst/>
                <a:latin typeface="Georgia" panose="02040502050405020303" pitchFamily="18" charset="0"/>
                <a:ea typeface="+mn-ea"/>
                <a:cs typeface="+mn-cs"/>
              </a:rPr>
              <a:t>Syftet med citaten är att inkludera röster och perspektiv från personer med funktionsnedsättning som utsatts för våld som barn och/eller unga.</a:t>
            </a:r>
          </a:p>
          <a:p>
            <a:endParaRPr lang="sv-SE" sz="1200" kern="1200" dirty="0">
              <a:solidFill>
                <a:schemeClr val="tx1"/>
              </a:solidFill>
              <a:effectLst/>
              <a:latin typeface="Georgia" panose="02040502050405020303" pitchFamily="18" charset="0"/>
              <a:ea typeface="+mn-ea"/>
              <a:cs typeface="+mn-cs"/>
            </a:endParaRPr>
          </a:p>
          <a:p>
            <a:endParaRPr lang="sv-SE" dirty="0"/>
          </a:p>
          <a:p>
            <a:endParaRPr lang="sv-SE" dirty="0"/>
          </a:p>
        </p:txBody>
      </p:sp>
      <p:sp>
        <p:nvSpPr>
          <p:cNvPr id="4" name="Slide Number Placeholder 3"/>
          <p:cNvSpPr>
            <a:spLocks noGrp="1"/>
          </p:cNvSpPr>
          <p:nvPr>
            <p:ph type="sldNum" sz="quarter" idx="5"/>
          </p:nvPr>
        </p:nvSpPr>
        <p:spPr/>
        <p:txBody>
          <a:bodyPr/>
          <a:lstStyle/>
          <a:p>
            <a:fld id="{3886E555-3715-422B-AAC8-FFDFE02213E8}" type="slidenum">
              <a:rPr lang="en-GB" smtClean="0"/>
              <a:t>5</a:t>
            </a:fld>
            <a:endParaRPr lang="en-GB" dirty="0"/>
          </a:p>
        </p:txBody>
      </p:sp>
    </p:spTree>
    <p:extLst>
      <p:ext uri="{BB962C8B-B14F-4D97-AF65-F5344CB8AC3E}">
        <p14:creationId xmlns:p14="http://schemas.microsoft.com/office/powerpoint/2010/main" val="373540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Berätta för deltagarna att vi ska se en film för att börja reflektera kring hur olika funktionsnedsättningar och behov av tillgänglighet kan medföra särskild sårbarhet för våld.</a:t>
            </a:r>
          </a:p>
          <a:p>
            <a:r>
              <a:rPr lang="sv-SE" dirty="0"/>
              <a:t>Berätta också att vi efter filmen kommer diskutera den utifrån några frågor.</a:t>
            </a:r>
          </a:p>
          <a:p>
            <a:r>
              <a:rPr lang="sv-SE" dirty="0"/>
              <a:t>Visa filmen </a:t>
            </a:r>
            <a:r>
              <a:rPr lang="sv-SE" dirty="0" err="1"/>
              <a:t>Afsoon</a:t>
            </a:r>
            <a:r>
              <a:rPr lang="sv-SE" dirty="0"/>
              <a:t> som finns på Barnafrids kunskapsportal.</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6</a:t>
            </a:fld>
            <a:endParaRPr lang="sv-SE" dirty="0"/>
          </a:p>
        </p:txBody>
      </p:sp>
    </p:spTree>
    <p:extLst>
      <p:ext uri="{BB962C8B-B14F-4D97-AF65-F5344CB8AC3E}">
        <p14:creationId xmlns:p14="http://schemas.microsoft.com/office/powerpoint/2010/main" val="618418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Låt deltagarna diskutera en eller flera av dessa frågor i par eller mindre grupper.</a:t>
            </a:r>
          </a:p>
          <a:p>
            <a:r>
              <a:rPr lang="sv-SE" dirty="0"/>
              <a:t>Om det finns tid för det så samla upp deltagarnas tankar och synpunkter i en gemensam återkoppling i helgrupp.</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7</a:t>
            </a:fld>
            <a:endParaRPr lang="sv-SE" dirty="0"/>
          </a:p>
        </p:txBody>
      </p:sp>
    </p:spTree>
    <p:extLst>
      <p:ext uri="{BB962C8B-B14F-4D97-AF65-F5344CB8AC3E}">
        <p14:creationId xmlns:p14="http://schemas.microsoft.com/office/powerpoint/2010/main" val="225354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8</a:t>
            </a:fld>
            <a:endParaRPr lang="sv-SE" dirty="0"/>
          </a:p>
        </p:txBody>
      </p:sp>
    </p:spTree>
    <p:extLst>
      <p:ext uri="{BB962C8B-B14F-4D97-AF65-F5344CB8AC3E}">
        <p14:creationId xmlns:p14="http://schemas.microsoft.com/office/powerpoint/2010/main" val="204481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9</a:t>
            </a:fld>
            <a:endParaRPr lang="sv-SE" dirty="0"/>
          </a:p>
        </p:txBody>
      </p:sp>
    </p:spTree>
    <p:extLst>
      <p:ext uri="{BB962C8B-B14F-4D97-AF65-F5344CB8AC3E}">
        <p14:creationId xmlns:p14="http://schemas.microsoft.com/office/powerpoint/2010/main" val="3168294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dirty="0"/>
              <a:t>Klicka här för att ändra mall för underrubrikformat</a:t>
            </a:r>
          </a:p>
        </p:txBody>
      </p:sp>
      <p:pic>
        <p:nvPicPr>
          <p:cNvPr id="11" name="Picture 10">
            <a:extLst>
              <a:ext uri="{FF2B5EF4-FFF2-40B4-BE49-F238E27FC236}">
                <a16:creationId xmlns:a16="http://schemas.microsoft.com/office/drawing/2014/main" id="{2A675161-3D60-4934-8CDF-0E3D4A8D3D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5" name="Bildobjekt 4">
            <a:extLst>
              <a:ext uri="{FF2B5EF4-FFF2-40B4-BE49-F238E27FC236}">
                <a16:creationId xmlns:a16="http://schemas.microsoft.com/office/drawing/2014/main" id="{A4597C27-A625-4792-89A3-0850631E1A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225" y="5995410"/>
            <a:ext cx="4144832" cy="636395"/>
          </a:xfrm>
          <a:prstGeom prst="rect">
            <a:avLst/>
          </a:prstGeom>
        </p:spPr>
      </p:pic>
    </p:spTree>
    <p:extLst>
      <p:ext uri="{BB962C8B-B14F-4D97-AF65-F5344CB8AC3E}">
        <p14:creationId xmlns:p14="http://schemas.microsoft.com/office/powerpoint/2010/main" val="389634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CC46FC8-6608-4310-8B39-54545B279203}"/>
              </a:ext>
            </a:extLst>
          </p:cNvPr>
          <p:cNvSpPr>
            <a:spLocks noGrp="1"/>
          </p:cNvSpPr>
          <p:nvPr>
            <p:ph type="dt" sz="half" idx="10"/>
          </p:nvPr>
        </p:nvSpPr>
        <p:spPr/>
        <p:txBody>
          <a:bodyPr/>
          <a:lstStyle/>
          <a:p>
            <a:fld id="{5DE60BDE-8FF3-6D44-B189-201E065995A2}" type="datetimeFigureOut">
              <a:rPr lang="sv-SE" noProof="0" smtClean="0"/>
              <a:t>2026-06-18</a:t>
            </a:fld>
            <a:endParaRPr lang="sv-SE" noProof="0" dirty="0"/>
          </a:p>
        </p:txBody>
      </p:sp>
      <p:sp>
        <p:nvSpPr>
          <p:cNvPr id="3" name="Platshållare för sidfot 2">
            <a:extLst>
              <a:ext uri="{FF2B5EF4-FFF2-40B4-BE49-F238E27FC236}">
                <a16:creationId xmlns:a16="http://schemas.microsoft.com/office/drawing/2014/main" id="{6EDF7865-3168-47FD-8A5E-19D47C178D28}"/>
              </a:ext>
            </a:extLst>
          </p:cNvPr>
          <p:cNvSpPr>
            <a:spLocks noGrp="1"/>
          </p:cNvSpPr>
          <p:nvPr>
            <p:ph type="ftr" sz="quarter" idx="11"/>
          </p:nvPr>
        </p:nvSpPr>
        <p:spPr/>
        <p:txBody>
          <a:bodyPr/>
          <a:lstStyle/>
          <a:p>
            <a:endParaRPr lang="sv-SE" noProof="0" dirty="0"/>
          </a:p>
        </p:txBody>
      </p:sp>
      <p:sp>
        <p:nvSpPr>
          <p:cNvPr id="4" name="Platshållare för bildnummer 3">
            <a:extLst>
              <a:ext uri="{FF2B5EF4-FFF2-40B4-BE49-F238E27FC236}">
                <a16:creationId xmlns:a16="http://schemas.microsoft.com/office/drawing/2014/main" id="{CE79BADE-46E4-41B0-A76E-40BF1370686E}"/>
              </a:ext>
            </a:extLst>
          </p:cNvPr>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26314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solidFill>
                  <a:schemeClr val="bg1"/>
                </a:solidFill>
              </a:defRPr>
            </a:lvl1pPr>
          </a:lstStyle>
          <a:p>
            <a:r>
              <a:rPr lang="en-US" dirty="0"/>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a:extLst>
              <a:ext uri="{FF2B5EF4-FFF2-40B4-BE49-F238E27FC236}">
                <a16:creationId xmlns:a16="http://schemas.microsoft.com/office/drawing/2014/main" id="{34C1FC9A-6C84-107E-0F26-9E68CB57F6A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62800"/>
            <a:ext cx="3380235" cy="1195200"/>
          </a:xfrm>
          <a:prstGeom prst="rect">
            <a:avLst/>
          </a:prstGeom>
        </p:spPr>
      </p:pic>
      <p:pic>
        <p:nvPicPr>
          <p:cNvPr id="6" name="Bildobjekt 5">
            <a:extLst>
              <a:ext uri="{FF2B5EF4-FFF2-40B4-BE49-F238E27FC236}">
                <a16:creationId xmlns:a16="http://schemas.microsoft.com/office/drawing/2014/main" id="{5ED2B42E-7749-47E1-AA36-8E5E9038AE9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0" y="5995411"/>
            <a:ext cx="3894076" cy="597894"/>
          </a:xfrm>
          <a:prstGeom prst="rect">
            <a:avLst/>
          </a:prstGeom>
        </p:spPr>
      </p:pic>
    </p:spTree>
    <p:extLst>
      <p:ext uri="{BB962C8B-B14F-4D97-AF65-F5344CB8AC3E}">
        <p14:creationId xmlns:p14="http://schemas.microsoft.com/office/powerpoint/2010/main" val="3505550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solidFill>
                  <a:schemeClr val="bg1"/>
                </a:solidFill>
              </a:defRPr>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a:extLst>
              <a:ext uri="{FF2B5EF4-FFF2-40B4-BE49-F238E27FC236}">
                <a16:creationId xmlns:a16="http://schemas.microsoft.com/office/drawing/2014/main" id="{8674C3A8-D7CB-602F-3EB9-B06964A978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6" name="Bildobjekt 5">
            <a:extLst>
              <a:ext uri="{FF2B5EF4-FFF2-40B4-BE49-F238E27FC236}">
                <a16:creationId xmlns:a16="http://schemas.microsoft.com/office/drawing/2014/main" id="{6A6B8DFF-469D-49F1-8D3A-0C78E6B655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0" y="5995411"/>
            <a:ext cx="3894076" cy="597894"/>
          </a:xfrm>
          <a:prstGeom prst="rect">
            <a:avLst/>
          </a:prstGeom>
        </p:spPr>
      </p:pic>
    </p:spTree>
    <p:extLst>
      <p:ext uri="{BB962C8B-B14F-4D97-AF65-F5344CB8AC3E}">
        <p14:creationId xmlns:p14="http://schemas.microsoft.com/office/powerpoint/2010/main" val="3479092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solidFill>
                  <a:schemeClr val="bg1"/>
                </a:solidFill>
              </a:defRPr>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BD9D274-9D58-4C59-BF24-08319E8A827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DCCF291D-8549-BC44-8F4B-AC830741645B}" type="datetime1">
              <a:rPr lang="sv-SE" smtClean="0"/>
              <a:pPr/>
              <a:t>2026-06-18</a:t>
            </a:fld>
            <a:endParaRPr lang="sv-SE" dirty="0"/>
          </a:p>
        </p:txBody>
      </p:sp>
      <p:sp>
        <p:nvSpPr>
          <p:cNvPr id="5" name="Footer Placeholder 4">
            <a:extLst>
              <a:ext uri="{FF2B5EF4-FFF2-40B4-BE49-F238E27FC236}">
                <a16:creationId xmlns:a16="http://schemas.microsoft.com/office/drawing/2014/main" id="{A0AFF1B3-BEF7-476C-9C24-6F6824C23A5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dirty="0"/>
              <a:t>LiU PowerPoint-mall</a:t>
            </a:r>
          </a:p>
        </p:txBody>
      </p:sp>
      <p:sp>
        <p:nvSpPr>
          <p:cNvPr id="6" name="Slide Number Placeholder 5">
            <a:extLst>
              <a:ext uri="{FF2B5EF4-FFF2-40B4-BE49-F238E27FC236}">
                <a16:creationId xmlns:a16="http://schemas.microsoft.com/office/drawing/2014/main" id="{85ADCECA-8742-4DDD-8038-0C0682EA791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1D05C8B6-EC5E-42D9-8D75-1E05D6428564}" type="slidenum">
              <a:rPr lang="sv-SE" smtClean="0"/>
              <a:pPr/>
              <a:t>‹#›</a:t>
            </a:fld>
            <a:endParaRPr lang="sv-SE" dirty="0"/>
          </a:p>
        </p:txBody>
      </p:sp>
      <p:pic>
        <p:nvPicPr>
          <p:cNvPr id="10" name="Picture 9">
            <a:extLst>
              <a:ext uri="{FF2B5EF4-FFF2-40B4-BE49-F238E27FC236}">
                <a16:creationId xmlns:a16="http://schemas.microsoft.com/office/drawing/2014/main" id="{3AC6F900-E366-65E7-DE08-C99A4EC5F6F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8" name="Bildobjekt 7">
            <a:extLst>
              <a:ext uri="{FF2B5EF4-FFF2-40B4-BE49-F238E27FC236}">
                <a16:creationId xmlns:a16="http://schemas.microsoft.com/office/drawing/2014/main" id="{EB871138-FE12-4708-A68F-B3C00315F22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3179" y="6278285"/>
            <a:ext cx="2767264" cy="424884"/>
          </a:xfrm>
          <a:prstGeom prst="rect">
            <a:avLst/>
          </a:prstGeom>
        </p:spPr>
      </p:pic>
    </p:spTree>
    <p:extLst>
      <p:ext uri="{BB962C8B-B14F-4D97-AF65-F5344CB8AC3E}">
        <p14:creationId xmlns:p14="http://schemas.microsoft.com/office/powerpoint/2010/main" val="389762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smtClean="0"/>
              <a:t>2026-06-18</a:t>
            </a:fld>
            <a:endParaRPr lang="sv-SE" dirty="0"/>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dirty="0"/>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dirty="0"/>
          </a:p>
        </p:txBody>
      </p:sp>
      <p:cxnSp>
        <p:nvCxnSpPr>
          <p:cNvPr id="9" name="Rak 5">
            <a:extLst>
              <a:ext uri="{FF2B5EF4-FFF2-40B4-BE49-F238E27FC236}">
                <a16:creationId xmlns:a16="http://schemas.microsoft.com/office/drawing/2014/main" id="{D2B6CEC0-7FA1-4DD6-9711-E98236C44181}"/>
              </a:ext>
              <a:ext uri="{C183D7F6-B498-43B3-948B-1728B52AA6E4}">
                <adec:decorative xmlns:adec="http://schemas.microsoft.com/office/drawing/2017/decorative" val="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414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dirty="0"/>
              <a:t>Klicka här för att ändra mall för rubrikformat</a:t>
            </a:r>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2" name="Picture 11">
            <a:extLst>
              <a:ext uri="{FF2B5EF4-FFF2-40B4-BE49-F238E27FC236}">
                <a16:creationId xmlns:a16="http://schemas.microsoft.com/office/drawing/2014/main" id="{C28FFEF4-4F3A-41C8-A52E-4FD1787D53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5" name="Bildobjekt 4">
            <a:extLst>
              <a:ext uri="{FF2B5EF4-FFF2-40B4-BE49-F238E27FC236}">
                <a16:creationId xmlns:a16="http://schemas.microsoft.com/office/drawing/2014/main" id="{C1D48B19-AFD8-4A58-BAE7-625D8EC2A9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848" y="5956224"/>
            <a:ext cx="4462751" cy="685208"/>
          </a:xfrm>
          <a:prstGeom prst="rect">
            <a:avLst/>
          </a:prstGeom>
        </p:spPr>
      </p:pic>
    </p:spTree>
    <p:extLst>
      <p:ext uri="{BB962C8B-B14F-4D97-AF65-F5344CB8AC3E}">
        <p14:creationId xmlns:p14="http://schemas.microsoft.com/office/powerpoint/2010/main" val="99798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dirty="0"/>
              <a:t>Klicka här för att ändra mall för rubrikformat</a:t>
            </a:r>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dirty="0"/>
              <a:t>Klicka här för att ändra format på bakgrundstexten</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1130E869-33E5-AA47-9215-FFB6D21BF7C7}" type="datetime1">
              <a:rPr lang="sv-SE" smtClean="0"/>
              <a:t>2026-06-18</a:t>
            </a:fld>
            <a:endParaRPr lang="sv-SE" dirty="0"/>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dirty="0"/>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dirty="0"/>
          </a:p>
        </p:txBody>
      </p:sp>
      <p:pic>
        <p:nvPicPr>
          <p:cNvPr id="9" name="Picture 8">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1" name="Picture 10">
            <a:extLst>
              <a:ext uri="{FF2B5EF4-FFF2-40B4-BE49-F238E27FC236}">
                <a16:creationId xmlns:a16="http://schemas.microsoft.com/office/drawing/2014/main" id="{7ABB9FFA-9B21-4C8C-AC48-62DD981503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0" name="Bildobjekt 9">
            <a:extLst>
              <a:ext uri="{FF2B5EF4-FFF2-40B4-BE49-F238E27FC236}">
                <a16:creationId xmlns:a16="http://schemas.microsoft.com/office/drawing/2014/main" id="{2147A7B0-4904-4C7F-9FFA-532E1FA5A8B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1974" y="6274042"/>
            <a:ext cx="3072589" cy="471763"/>
          </a:xfrm>
          <a:prstGeom prst="rect">
            <a:avLst/>
          </a:prstGeom>
        </p:spPr>
      </p:pic>
    </p:spTree>
    <p:extLst>
      <p:ext uri="{BB962C8B-B14F-4D97-AF65-F5344CB8AC3E}">
        <p14:creationId xmlns:p14="http://schemas.microsoft.com/office/powerpoint/2010/main" val="157403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smtClean="0"/>
              <a:t>2026-06-18</a:t>
            </a:fld>
            <a:endParaRPr lang="sv-SE" dirty="0"/>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dirty="0"/>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dirty="0"/>
          </a:p>
        </p:txBody>
      </p:sp>
      <p:cxnSp>
        <p:nvCxnSpPr>
          <p:cNvPr id="9" name="Rak 5">
            <a:extLst>
              <a:ext uri="{FF2B5EF4-FFF2-40B4-BE49-F238E27FC236}">
                <a16:creationId xmlns:a16="http://schemas.microsoft.com/office/drawing/2014/main" id="{D2B6CEC0-7FA1-4DD6-9711-E98236C44181}"/>
              </a:ext>
              <a:ext uri="{C183D7F6-B498-43B3-948B-1728B52AA6E4}">
                <adec:decorative xmlns:adec="http://schemas.microsoft.com/office/drawing/2017/decorative" val="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089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dirty="0"/>
              <a:t>Klicka här för att ändra mall för rubrikformat</a:t>
            </a:r>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8799C4C0-6F97-2E48-B093-E07FB97419C9}" type="datetime1">
              <a:rPr lang="sv-SE" smtClean="0"/>
              <a:t>2026-06-18</a:t>
            </a:fld>
            <a:endParaRPr lang="sv-SE" dirty="0"/>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dirty="0"/>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11" name="Rak 5">
            <a:extLst>
              <a:ext uri="{FF2B5EF4-FFF2-40B4-BE49-F238E27FC236}">
                <a16:creationId xmlns:a16="http://schemas.microsoft.com/office/drawing/2014/main" id="{1DBCDB3C-6D20-4691-BDE2-381FEEBC114C}"/>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000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7352B86A-85B7-4456-A609-BB084D0B26B0}"/>
              </a:ext>
              <a:ext uri="{C183D7F6-B498-43B3-948B-1728B52AA6E4}">
                <adec:decorative xmlns:adec="http://schemas.microsoft.com/office/drawing/2017/decorative" val="1"/>
              </a:ext>
            </a:extLst>
          </p:cNvPr>
          <p:cNvSpPr>
            <a:spLocks noGrp="1"/>
          </p:cNvSpPr>
          <p:nvPr>
            <p:ph type="dt" sz="half" idx="10"/>
          </p:nvPr>
        </p:nvSpPr>
        <p:spPr/>
        <p:txBody>
          <a:bodyPr/>
          <a:lstStyle/>
          <a:p>
            <a:fld id="{6910F6FE-1EF1-3543-A93C-A13D5DBCD153}" type="datetime1">
              <a:rPr lang="sv-SE" smtClean="0"/>
              <a:t>2026-06-18</a:t>
            </a:fld>
            <a:endParaRPr lang="sv-SE" dirty="0"/>
          </a:p>
        </p:txBody>
      </p:sp>
      <p:sp>
        <p:nvSpPr>
          <p:cNvPr id="8" name="Footer Placeholder 7">
            <a:extLst>
              <a:ext uri="{FF2B5EF4-FFF2-40B4-BE49-F238E27FC236}">
                <a16:creationId xmlns:a16="http://schemas.microsoft.com/office/drawing/2014/main" id="{91C08846-8A71-4321-93F6-BFCE99CB4A5E}"/>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LiU PowerPoint-mall</a:t>
            </a:r>
          </a:p>
        </p:txBody>
      </p:sp>
      <p:sp>
        <p:nvSpPr>
          <p:cNvPr id="9" name="Slide Number Placeholder 8">
            <a:extLst>
              <a:ext uri="{FF2B5EF4-FFF2-40B4-BE49-F238E27FC236}">
                <a16:creationId xmlns:a16="http://schemas.microsoft.com/office/drawing/2014/main" id="{3AB0CCA9-80F4-4FE7-B4FD-9FB654545F31}"/>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13" name="Rak 5">
            <a:extLst>
              <a:ext uri="{FF2B5EF4-FFF2-40B4-BE49-F238E27FC236}">
                <a16:creationId xmlns:a16="http://schemas.microsoft.com/office/drawing/2014/main" id="{EC927C92-6210-4B4D-895A-19AADBEF8F6E}"/>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62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a:t>Klicka här för att ändra mall för rubrikformat</a:t>
            </a:r>
            <a:endParaRPr lang="sv-SE" dirty="0"/>
          </a:p>
        </p:txBody>
      </p:sp>
      <p:sp>
        <p:nvSpPr>
          <p:cNvPr id="3" name="Date Placeholder 2">
            <a:extLst>
              <a:ext uri="{FF2B5EF4-FFF2-40B4-BE49-F238E27FC236}">
                <a16:creationId xmlns:a16="http://schemas.microsoft.com/office/drawing/2014/main" id="{55082EEB-76C9-46A2-8992-24100BBA5F96}"/>
              </a:ext>
              <a:ext uri="{C183D7F6-B498-43B3-948B-1728B52AA6E4}">
                <adec:decorative xmlns:adec="http://schemas.microsoft.com/office/drawing/2017/decorative" val="1"/>
              </a:ext>
            </a:extLst>
          </p:cNvPr>
          <p:cNvSpPr>
            <a:spLocks noGrp="1"/>
          </p:cNvSpPr>
          <p:nvPr>
            <p:ph type="dt" sz="half" idx="10"/>
          </p:nvPr>
        </p:nvSpPr>
        <p:spPr/>
        <p:txBody>
          <a:bodyPr/>
          <a:lstStyle/>
          <a:p>
            <a:fld id="{DC60EFBD-E0CA-9D4E-9724-19DA9E74433A}" type="datetime1">
              <a:rPr lang="sv-SE" smtClean="0"/>
              <a:t>2026-06-18</a:t>
            </a:fld>
            <a:endParaRPr lang="sv-SE" dirty="0"/>
          </a:p>
        </p:txBody>
      </p:sp>
      <p:sp>
        <p:nvSpPr>
          <p:cNvPr id="4" name="Footer Placeholder 3">
            <a:extLst>
              <a:ext uri="{FF2B5EF4-FFF2-40B4-BE49-F238E27FC236}">
                <a16:creationId xmlns:a16="http://schemas.microsoft.com/office/drawing/2014/main" id="{771F3176-8332-460F-839F-8C36305CF839}"/>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LiU PowerPoint-mall</a:t>
            </a:r>
          </a:p>
        </p:txBody>
      </p:sp>
      <p:sp>
        <p:nvSpPr>
          <p:cNvPr id="5" name="Slide Number Placeholder 4">
            <a:extLst>
              <a:ext uri="{FF2B5EF4-FFF2-40B4-BE49-F238E27FC236}">
                <a16:creationId xmlns:a16="http://schemas.microsoft.com/office/drawing/2014/main" id="{470BA3FD-78E6-4451-96E1-12B31AC3BAD8}"/>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9" name="Rak 5">
            <a:extLst>
              <a:ext uri="{FF2B5EF4-FFF2-40B4-BE49-F238E27FC236}">
                <a16:creationId xmlns:a16="http://schemas.microsoft.com/office/drawing/2014/main" id="{95DA7626-B115-4C4F-9B3C-FE5B663044E7}"/>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84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47368"/>
            <a:ext cx="3932237" cy="1600200"/>
          </a:xfrm>
        </p:spPr>
        <p:txBody>
          <a:bodyPr anchor="b"/>
          <a:lstStyle>
            <a:lvl1pPr>
              <a:defRPr sz="3200"/>
            </a:lvl1pPr>
          </a:lstStyle>
          <a:p>
            <a:r>
              <a:rPr lang="sv-SE"/>
              <a:t>Klicka här för att ändra mall för rubrikformat</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normAutofit/>
          </a:bodyPr>
          <a:lstStyle>
            <a:lvl1pPr marL="0" indent="0">
              <a:lnSpc>
                <a:spcPct val="100000"/>
              </a:lnSpc>
              <a:buNone/>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Klicka här för att ändra format på bakgrundstexten</a:t>
            </a:r>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3ADAEBBB-5F59-4CE5-8F95-88A1C1885396}"/>
              </a:ext>
              <a:ext uri="{C183D7F6-B498-43B3-948B-1728B52AA6E4}">
                <adec:decorative xmlns:adec="http://schemas.microsoft.com/office/drawing/2017/decorative" val="1"/>
              </a:ext>
            </a:extLst>
          </p:cNvPr>
          <p:cNvSpPr>
            <a:spLocks noGrp="1"/>
          </p:cNvSpPr>
          <p:nvPr>
            <p:ph type="dt" sz="half" idx="10"/>
          </p:nvPr>
        </p:nvSpPr>
        <p:spPr/>
        <p:txBody>
          <a:bodyPr/>
          <a:lstStyle/>
          <a:p>
            <a:fld id="{87AB5AB5-DF39-3E46-90CF-6EF276B06A93}" type="datetime1">
              <a:rPr lang="sv-SE" smtClean="0"/>
              <a:t>2026-06-18</a:t>
            </a:fld>
            <a:endParaRPr lang="sv-SE" dirty="0"/>
          </a:p>
        </p:txBody>
      </p:sp>
      <p:sp>
        <p:nvSpPr>
          <p:cNvPr id="6" name="Footer Placeholder 5">
            <a:extLst>
              <a:ext uri="{FF2B5EF4-FFF2-40B4-BE49-F238E27FC236}">
                <a16:creationId xmlns:a16="http://schemas.microsoft.com/office/drawing/2014/main" id="{052D4F3F-4FD6-423B-8630-8675366330DD}"/>
              </a:ext>
              <a:ext uri="{C183D7F6-B498-43B3-948B-1728B52AA6E4}">
                <adec:decorative xmlns:adec="http://schemas.microsoft.com/office/drawing/2017/decorative" val="1"/>
              </a:ext>
            </a:extLst>
          </p:cNvPr>
          <p:cNvSpPr>
            <a:spLocks noGrp="1"/>
          </p:cNvSpPr>
          <p:nvPr>
            <p:ph type="ftr" sz="quarter" idx="11"/>
          </p:nvPr>
        </p:nvSpPr>
        <p:spPr>
          <a:xfrm>
            <a:off x="944563" y="0"/>
            <a:ext cx="4320000" cy="360000"/>
          </a:xfrm>
        </p:spPr>
        <p:txBody>
          <a:bodyPr/>
          <a:lstStyle/>
          <a:p>
            <a:r>
              <a:rPr lang="sv-SE" dirty="0"/>
              <a:t>LiU PowerPoint-mall</a:t>
            </a:r>
          </a:p>
        </p:txBody>
      </p:sp>
      <p:sp>
        <p:nvSpPr>
          <p:cNvPr id="7" name="Slide Number Placeholder 6">
            <a:extLst>
              <a:ext uri="{FF2B5EF4-FFF2-40B4-BE49-F238E27FC236}">
                <a16:creationId xmlns:a16="http://schemas.microsoft.com/office/drawing/2014/main" id="{BFE6012F-A692-4BBB-B0E2-A40D6C39170B}"/>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26" name="Rak 5">
            <a:extLst>
              <a:ext uri="{FF2B5EF4-FFF2-40B4-BE49-F238E27FC236}">
                <a16:creationId xmlns:a16="http://schemas.microsoft.com/office/drawing/2014/main" id="{125440BF-FF8E-4F55-AC91-862AB2B62D8D}"/>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42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normAutofit/>
          </a:bodyPr>
          <a:lstStyle>
            <a:lvl1pPr marL="0" indent="0">
              <a:lnSpc>
                <a:spcPct val="100000"/>
              </a:lnSpc>
              <a:buNone/>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Klicka här för att ändra format på bakgrundstexten</a:t>
            </a:r>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för att lägga till en bild</a:t>
            </a:r>
          </a:p>
        </p:txBody>
      </p:sp>
      <p:sp>
        <p:nvSpPr>
          <p:cNvPr id="5" name="Date Placeholder 4">
            <a:extLst>
              <a:ext uri="{FF2B5EF4-FFF2-40B4-BE49-F238E27FC236}">
                <a16:creationId xmlns:a16="http://schemas.microsoft.com/office/drawing/2014/main" id="{D0D6119C-D6E1-438D-B01E-CF6E63D023A2}"/>
              </a:ext>
              <a:ext uri="{C183D7F6-B498-43B3-948B-1728B52AA6E4}">
                <adec:decorative xmlns:adec="http://schemas.microsoft.com/office/drawing/2017/decorative" val="1"/>
              </a:ext>
            </a:extLst>
          </p:cNvPr>
          <p:cNvSpPr>
            <a:spLocks noGrp="1"/>
          </p:cNvSpPr>
          <p:nvPr>
            <p:ph type="dt" sz="half" idx="10"/>
          </p:nvPr>
        </p:nvSpPr>
        <p:spPr/>
        <p:txBody>
          <a:bodyPr/>
          <a:lstStyle/>
          <a:p>
            <a:fld id="{F12634F6-C518-8447-9BCD-875F25BBAC2E}" type="datetime1">
              <a:rPr lang="sv-SE" smtClean="0"/>
              <a:t>2026-06-18</a:t>
            </a:fld>
            <a:endParaRPr lang="sv-SE" dirty="0"/>
          </a:p>
        </p:txBody>
      </p:sp>
      <p:sp>
        <p:nvSpPr>
          <p:cNvPr id="6" name="Footer Placeholder 5">
            <a:extLst>
              <a:ext uri="{FF2B5EF4-FFF2-40B4-BE49-F238E27FC236}">
                <a16:creationId xmlns:a16="http://schemas.microsoft.com/office/drawing/2014/main" id="{F0D2FECA-0FDF-4E93-B1B1-6CF623CF2A1B}"/>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LiU PowerPoint-mall</a:t>
            </a:r>
          </a:p>
        </p:txBody>
      </p:sp>
      <p:sp>
        <p:nvSpPr>
          <p:cNvPr id="7" name="Slide Number Placeholder 6">
            <a:extLst>
              <a:ext uri="{FF2B5EF4-FFF2-40B4-BE49-F238E27FC236}">
                <a16:creationId xmlns:a16="http://schemas.microsoft.com/office/drawing/2014/main" id="{86155D90-D9E3-425D-B3DC-406845F9C0F6}"/>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8" name="Rak 5">
            <a:extLst>
              <a:ext uri="{FF2B5EF4-FFF2-40B4-BE49-F238E27FC236}">
                <a16:creationId xmlns:a16="http://schemas.microsoft.com/office/drawing/2014/main" id="{65E233A8-C457-415A-B25B-AC4916975090}"/>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647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Date Placeholder 3">
            <a:extLst>
              <a:ext uri="{FF2B5EF4-FFF2-40B4-BE49-F238E27FC236}">
                <a16:creationId xmlns:a16="http://schemas.microsoft.com/office/drawing/2014/main" id="{93DC0C72-79A0-4655-B207-9739A684267D}"/>
              </a:ext>
              <a:ext uri="{C183D7F6-B498-43B3-948B-1728B52AA6E4}">
                <adec:decorative xmlns:adec="http://schemas.microsoft.com/office/drawing/2017/decorative" val="1"/>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41FF40AD-5146-EC40-B555-0F748959FBB7}" type="datetime1">
              <a:rPr lang="sv-SE" smtClean="0"/>
              <a:t>2026-06-18</a:t>
            </a:fld>
            <a:endParaRPr lang="sv-SE" dirty="0"/>
          </a:p>
        </p:txBody>
      </p:sp>
      <p:sp>
        <p:nvSpPr>
          <p:cNvPr id="5" name="Footer Placeholder 4">
            <a:extLst>
              <a:ext uri="{FF2B5EF4-FFF2-40B4-BE49-F238E27FC236}">
                <a16:creationId xmlns:a16="http://schemas.microsoft.com/office/drawing/2014/main" id="{2AC00D10-5EE3-4AEB-8900-1A07916BEF49}"/>
              </a:ext>
              <a:ext uri="{C183D7F6-B498-43B3-948B-1728B52AA6E4}">
                <adec:decorative xmlns:adec="http://schemas.microsoft.com/office/drawing/2017/decorative" val="1"/>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r>
              <a:rPr lang="sv-SE" dirty="0"/>
              <a:t>LiU PowerPoint-mall</a:t>
            </a:r>
          </a:p>
        </p:txBody>
      </p:sp>
      <p:sp>
        <p:nvSpPr>
          <p:cNvPr id="6" name="Slide Number Placeholder 5">
            <a:extLst>
              <a:ext uri="{FF2B5EF4-FFF2-40B4-BE49-F238E27FC236}">
                <a16:creationId xmlns:a16="http://schemas.microsoft.com/office/drawing/2014/main" id="{70FA2BB8-8F26-4AF0-AE95-D41EE971F007}"/>
              </a:ext>
              <a:ext uri="{C183D7F6-B498-43B3-948B-1728B52AA6E4}">
                <adec:decorative xmlns:adec="http://schemas.microsoft.com/office/drawing/2017/decorative" val="1"/>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21" r:id="rId4"/>
    <p:sldLayoutId id="2147483822" r:id="rId5"/>
    <p:sldLayoutId id="2147483823" r:id="rId6"/>
    <p:sldLayoutId id="2147483824" r:id="rId7"/>
    <p:sldLayoutId id="2147483826" r:id="rId8"/>
    <p:sldLayoutId id="2147483827" r:id="rId9"/>
    <p:sldLayoutId id="2147483862" r:id="rId10"/>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BE3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 uri="{C183D7F6-B498-43B3-948B-1728B52AA6E4}">
                <adec:decorative xmlns:adec="http://schemas.microsoft.com/office/drawing/2017/decorative" val="1"/>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E8DAB5D5-9384-7346-9FE2-4836DD070881}" type="datetime1">
              <a:rPr lang="sv-SE" smtClean="0"/>
              <a:pPr/>
              <a:t>2026-06-18</a:t>
            </a:fld>
            <a:endParaRPr lang="sv-SE" dirty="0"/>
          </a:p>
        </p:txBody>
      </p:sp>
      <p:sp>
        <p:nvSpPr>
          <p:cNvPr id="5" name="Footer Placeholder 4">
            <a:extLst>
              <a:ext uri="{FF2B5EF4-FFF2-40B4-BE49-F238E27FC236}">
                <a16:creationId xmlns:a16="http://schemas.microsoft.com/office/drawing/2014/main" id="{2AC00D10-5EE3-4AEB-8900-1A07916BEF49}"/>
              </a:ext>
              <a:ext uri="{C183D7F6-B498-43B3-948B-1728B52AA6E4}">
                <adec:decorative xmlns:adec="http://schemas.microsoft.com/office/drawing/2017/decorative" val="1"/>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bg1"/>
                </a:solidFill>
                <a:latin typeface="+mj-lt"/>
              </a:defRPr>
            </a:lvl1pPr>
          </a:lstStyle>
          <a:p>
            <a:r>
              <a:rPr lang="sv-SE" dirty="0"/>
              <a:t>LiU PowerPoint-mall</a:t>
            </a:r>
          </a:p>
        </p:txBody>
      </p:sp>
      <p:sp>
        <p:nvSpPr>
          <p:cNvPr id="6" name="Slide Number Placeholder 5">
            <a:extLst>
              <a:ext uri="{FF2B5EF4-FFF2-40B4-BE49-F238E27FC236}">
                <a16:creationId xmlns:a16="http://schemas.microsoft.com/office/drawing/2014/main" id="{70FA2BB8-8F26-4AF0-AE95-D41EE971F007}"/>
              </a:ext>
              <a:ext uri="{C183D7F6-B498-43B3-948B-1728B52AA6E4}">
                <adec:decorative xmlns:adec="http://schemas.microsoft.com/office/drawing/2017/decorative" val="1"/>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06791270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61" r:id="rId4"/>
  </p:sldLayoutIdLst>
  <p:hf sldNum="0" hdr="0" ftr="0" dt="0"/>
  <p:txStyles>
    <p:titleStyle>
      <a:lvl1pPr algn="l" defTabSz="914332"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559B3C-66A4-4AE1-91AA-B58A617285DF}"/>
              </a:ext>
            </a:extLst>
          </p:cNvPr>
          <p:cNvSpPr>
            <a:spLocks noGrp="1"/>
          </p:cNvSpPr>
          <p:nvPr>
            <p:ph type="ctrTitle"/>
          </p:nvPr>
        </p:nvSpPr>
        <p:spPr/>
        <p:txBody>
          <a:bodyPr>
            <a:normAutofit/>
          </a:bodyPr>
          <a:lstStyle/>
          <a:p>
            <a:r>
              <a:rPr lang="sv-SE" dirty="0"/>
              <a:t>Utsatthet och sårbarhet</a:t>
            </a:r>
          </a:p>
        </p:txBody>
      </p:sp>
      <p:sp>
        <p:nvSpPr>
          <p:cNvPr id="3" name="Underrubrik 2">
            <a:extLst>
              <a:ext uri="{FF2B5EF4-FFF2-40B4-BE49-F238E27FC236}">
                <a16:creationId xmlns:a16="http://schemas.microsoft.com/office/drawing/2014/main" id="{F92872D7-309B-4ACB-A8E7-97A91ACD2166}"/>
              </a:ext>
            </a:extLst>
          </p:cNvPr>
          <p:cNvSpPr>
            <a:spLocks noGrp="1"/>
          </p:cNvSpPr>
          <p:nvPr>
            <p:ph type="subTitle" idx="1"/>
          </p:nvPr>
        </p:nvSpPr>
        <p:spPr/>
        <p:txBody>
          <a:bodyPr/>
          <a:lstStyle/>
          <a:p>
            <a:r>
              <a:rPr lang="sv-SE" b="1" dirty="0">
                <a:cs typeface="Calibri Light" panose="020F0302020204030204" pitchFamily="34" charset="0"/>
              </a:rPr>
              <a:t>Gruppspår barn och unga med funktionsnedsättning</a:t>
            </a:r>
          </a:p>
          <a:p>
            <a:r>
              <a:rPr lang="sv-SE" dirty="0">
                <a:cs typeface="Calibri Light" panose="020F0302020204030204" pitchFamily="34" charset="0"/>
              </a:rPr>
              <a:t>En arbetsplatsutbildning som tagits fram av Myndigheten för delaktighet och Barnafrid, Linköpings universitet</a:t>
            </a:r>
            <a:endParaRPr lang="sv-SE" dirty="0"/>
          </a:p>
          <a:p>
            <a:endParaRPr lang="sv-SE" dirty="0"/>
          </a:p>
        </p:txBody>
      </p:sp>
    </p:spTree>
    <p:extLst>
      <p:ext uri="{BB962C8B-B14F-4D97-AF65-F5344CB8AC3E}">
        <p14:creationId xmlns:p14="http://schemas.microsoft.com/office/powerpoint/2010/main" val="2136724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98D3C0-F3A9-47AA-8DAB-F26322BDB11D}"/>
              </a:ext>
            </a:extLst>
          </p:cNvPr>
          <p:cNvSpPr>
            <a:spLocks noGrp="1"/>
          </p:cNvSpPr>
          <p:nvPr>
            <p:ph type="title"/>
          </p:nvPr>
        </p:nvSpPr>
        <p:spPr/>
        <p:txBody>
          <a:bodyPr>
            <a:normAutofit/>
          </a:bodyPr>
          <a:lstStyle/>
          <a:p>
            <a:r>
              <a:rPr lang="sv-SE" dirty="0"/>
              <a:t>Barn och unga har rätt till skydd från våld</a:t>
            </a:r>
          </a:p>
        </p:txBody>
      </p:sp>
      <p:sp>
        <p:nvSpPr>
          <p:cNvPr id="3" name="Platshållare för innehåll 2">
            <a:extLst>
              <a:ext uri="{FF2B5EF4-FFF2-40B4-BE49-F238E27FC236}">
                <a16:creationId xmlns:a16="http://schemas.microsoft.com/office/drawing/2014/main" id="{9B10D1A2-198E-449E-B73C-3AFEF49C832A}"/>
              </a:ext>
            </a:extLst>
          </p:cNvPr>
          <p:cNvSpPr>
            <a:spLocks noGrp="1"/>
          </p:cNvSpPr>
          <p:nvPr>
            <p:ph idx="1"/>
          </p:nvPr>
        </p:nvSpPr>
        <p:spPr/>
        <p:txBody>
          <a:bodyPr/>
          <a:lstStyle/>
          <a:p>
            <a:r>
              <a:rPr lang="sv-SE" dirty="0"/>
              <a:t>Alla barn har rätt till ett liv i trygghet och att skyddas från våld. </a:t>
            </a:r>
          </a:p>
          <a:p>
            <a:r>
              <a:rPr lang="sv-SE" dirty="0"/>
              <a:t>Våld mot barn är olagligt i Sverige sedan 1979.</a:t>
            </a:r>
          </a:p>
          <a:p>
            <a:r>
              <a:rPr lang="sv-SE" dirty="0"/>
              <a:t>Det finns flera lagar som skyddar barn och unga mot våld.</a:t>
            </a:r>
          </a:p>
          <a:p>
            <a:r>
              <a:rPr lang="sv-SE" dirty="0"/>
              <a:t>Alla som arbetar med barn och unga inom hälso- och sjukvård, tandvård, förskola, skola, socialtjänst och kriminalvård har skyldighet att göra en orosanmälan till socialtjänsten om de i arbetet misstänker att ett barn far illa.</a:t>
            </a:r>
          </a:p>
        </p:txBody>
      </p:sp>
    </p:spTree>
    <p:extLst>
      <p:ext uri="{BB962C8B-B14F-4D97-AF65-F5344CB8AC3E}">
        <p14:creationId xmlns:p14="http://schemas.microsoft.com/office/powerpoint/2010/main" val="351190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71AE11-F524-4F2E-AF8B-D4133758E2B6}"/>
              </a:ext>
            </a:extLst>
          </p:cNvPr>
          <p:cNvSpPr>
            <a:spLocks noGrp="1"/>
          </p:cNvSpPr>
          <p:nvPr>
            <p:ph type="title"/>
          </p:nvPr>
        </p:nvSpPr>
        <p:spPr/>
        <p:txBody>
          <a:bodyPr>
            <a:normAutofit/>
          </a:bodyPr>
          <a:lstStyle/>
          <a:p>
            <a:r>
              <a:rPr lang="sv-SE" sz="4000" dirty="0"/>
              <a:t>Barn och unga med funktionsnedsättning är mer utsatta för våld</a:t>
            </a:r>
          </a:p>
        </p:txBody>
      </p:sp>
      <p:sp>
        <p:nvSpPr>
          <p:cNvPr id="3" name="Platshållare för innehåll 2">
            <a:extLst>
              <a:ext uri="{FF2B5EF4-FFF2-40B4-BE49-F238E27FC236}">
                <a16:creationId xmlns:a16="http://schemas.microsoft.com/office/drawing/2014/main" id="{7E9ADF77-52F9-4CE4-8E72-6A1FEB886427}"/>
              </a:ext>
            </a:extLst>
          </p:cNvPr>
          <p:cNvSpPr>
            <a:spLocks noGrp="1"/>
          </p:cNvSpPr>
          <p:nvPr>
            <p:ph idx="1"/>
          </p:nvPr>
        </p:nvSpPr>
        <p:spPr/>
        <p:txBody>
          <a:bodyPr/>
          <a:lstStyle/>
          <a:p>
            <a:r>
              <a:rPr lang="sv-SE" dirty="0"/>
              <a:t>En högre risk att utsättas för alla typer av våld, samt för fler och allvarligare former av våld.</a:t>
            </a:r>
          </a:p>
          <a:p>
            <a:r>
              <a:rPr lang="sv-SE" dirty="0"/>
              <a:t>Det gäller framförallt barn och unga med intellektuell funktionsnedsättning, neuropsykiatriska och andra psykiatriska </a:t>
            </a:r>
            <a:r>
              <a:rPr lang="sv-SE"/>
              <a:t>tillstånd samt </a:t>
            </a:r>
            <a:r>
              <a:rPr lang="sv-SE" dirty="0"/>
              <a:t>flera funktionsnedsättningar.</a:t>
            </a:r>
          </a:p>
          <a:p>
            <a:r>
              <a:rPr lang="sv-SE" dirty="0"/>
              <a:t>Fler flickor med funktionsnedsättning har erfarenheter av sexuella övergrepp, jämfört med flickor utan funktionsnedsättning. </a:t>
            </a:r>
          </a:p>
          <a:p>
            <a:r>
              <a:rPr lang="sv-SE" dirty="0"/>
              <a:t>Fler pojkar med funktionsnedsättning har erfarenheter av sexuella övergrepp, jämfört med pojkar utan funktionsnedsättning.</a:t>
            </a:r>
          </a:p>
        </p:txBody>
      </p:sp>
    </p:spTree>
    <p:extLst>
      <p:ext uri="{BB962C8B-B14F-4D97-AF65-F5344CB8AC3E}">
        <p14:creationId xmlns:p14="http://schemas.microsoft.com/office/powerpoint/2010/main" val="87034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D3A7E1-1184-4052-A35E-E93D9C3632F5}"/>
              </a:ext>
            </a:extLst>
          </p:cNvPr>
          <p:cNvSpPr>
            <a:spLocks noGrp="1"/>
          </p:cNvSpPr>
          <p:nvPr>
            <p:ph type="title"/>
          </p:nvPr>
        </p:nvSpPr>
        <p:spPr/>
        <p:txBody>
          <a:bodyPr>
            <a:normAutofit/>
          </a:bodyPr>
          <a:lstStyle/>
          <a:p>
            <a:r>
              <a:rPr lang="sv-SE" dirty="0"/>
              <a:t>Vad innebär en särskild sårbarhet för våld?</a:t>
            </a:r>
          </a:p>
        </p:txBody>
      </p:sp>
      <p:sp>
        <p:nvSpPr>
          <p:cNvPr id="3" name="Platshållare för innehåll 2">
            <a:extLst>
              <a:ext uri="{FF2B5EF4-FFF2-40B4-BE49-F238E27FC236}">
                <a16:creationId xmlns:a16="http://schemas.microsoft.com/office/drawing/2014/main" id="{E5D823BF-8802-4874-A006-00E628C206FA}"/>
              </a:ext>
            </a:extLst>
          </p:cNvPr>
          <p:cNvSpPr>
            <a:spLocks noGrp="1"/>
          </p:cNvSpPr>
          <p:nvPr>
            <p:ph idx="1"/>
          </p:nvPr>
        </p:nvSpPr>
        <p:spPr>
          <a:xfrm>
            <a:off x="838200" y="1847447"/>
            <a:ext cx="10515600" cy="4254337"/>
          </a:xfrm>
        </p:spPr>
        <p:txBody>
          <a:bodyPr/>
          <a:lstStyle/>
          <a:p>
            <a:r>
              <a:rPr lang="sv-SE" dirty="0"/>
              <a:t>Barn och ungas beroendeställning kan utnyttjas.</a:t>
            </a:r>
          </a:p>
          <a:p>
            <a:r>
              <a:rPr lang="sv-SE" dirty="0"/>
              <a:t>Våld kan förekomma i fler former av nära relationer.</a:t>
            </a:r>
          </a:p>
          <a:p>
            <a:r>
              <a:rPr lang="sv-SE" dirty="0"/>
              <a:t>Tvångs- och begränsningsåtgärder kan missbrukas.</a:t>
            </a:r>
          </a:p>
          <a:p>
            <a:r>
              <a:rPr lang="sv-SE" dirty="0"/>
              <a:t>Våldsutsatthet kan vara osynlig för omgivningen.</a:t>
            </a:r>
          </a:p>
          <a:p>
            <a:r>
              <a:rPr lang="sv-SE" dirty="0"/>
              <a:t>En funktionsnedsättning kan göra det svårt att skydda sig mot våld.</a:t>
            </a:r>
          </a:p>
          <a:p>
            <a:r>
              <a:rPr lang="sv-SE" dirty="0"/>
              <a:t>Det kan vara svårare att få information eller berätta om våld.</a:t>
            </a:r>
          </a:p>
          <a:p>
            <a:r>
              <a:rPr lang="sv-SE" dirty="0"/>
              <a:t>Funktionshinder i omgivningen kan göra det svårt att få hjälp.</a:t>
            </a:r>
          </a:p>
          <a:p>
            <a:endParaRPr lang="sv-SE" dirty="0"/>
          </a:p>
        </p:txBody>
      </p:sp>
    </p:spTree>
    <p:extLst>
      <p:ext uri="{BB962C8B-B14F-4D97-AF65-F5344CB8AC3E}">
        <p14:creationId xmlns:p14="http://schemas.microsoft.com/office/powerpoint/2010/main" val="241867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C7D369-57A2-4F6A-A19B-19AF94FF840F}"/>
              </a:ext>
            </a:extLst>
          </p:cNvPr>
          <p:cNvSpPr>
            <a:spLocks noGrp="1"/>
          </p:cNvSpPr>
          <p:nvPr>
            <p:ph type="title"/>
          </p:nvPr>
        </p:nvSpPr>
        <p:spPr/>
        <p:txBody>
          <a:bodyPr/>
          <a:lstStyle/>
          <a:p>
            <a:r>
              <a:rPr lang="sv-SE" dirty="0"/>
              <a:t>Fler sammanhang där våld kan uppstå</a:t>
            </a:r>
            <a:br>
              <a:rPr lang="sv-SE" dirty="0"/>
            </a:br>
            <a:endParaRPr lang="sv-SE" dirty="0"/>
          </a:p>
        </p:txBody>
      </p:sp>
      <p:grpSp>
        <p:nvGrpSpPr>
          <p:cNvPr id="3" name="Grupp 2" descr="En figur med ett barn i mitten och två spalter av text vid sidorna. &#10;Spalt 1:&#10;Hemmet.&#10;Förskola, skola.&#10;Internet.&#10;Allmänna platser.&#10;Familjehem, HVB-hem.&#10;Fritidsverket.&#10;Spalt två:&#10;Habilitering.&#10;Personlig assistans.&#10;Kontaktperson.&#10;Färdtjänst.&#10;Särskilt boende, stödboende.&#10;Daglig verksamhet.">
            <a:extLst>
              <a:ext uri="{FF2B5EF4-FFF2-40B4-BE49-F238E27FC236}">
                <a16:creationId xmlns:a16="http://schemas.microsoft.com/office/drawing/2014/main" id="{9D94D977-D383-4DFA-8E9E-8AF9274D338E}"/>
              </a:ext>
            </a:extLst>
          </p:cNvPr>
          <p:cNvGrpSpPr/>
          <p:nvPr/>
        </p:nvGrpSpPr>
        <p:grpSpPr>
          <a:xfrm>
            <a:off x="1555720" y="1313290"/>
            <a:ext cx="9081275" cy="4631303"/>
            <a:chOff x="1555720" y="1313290"/>
            <a:chExt cx="9081275" cy="4631303"/>
          </a:xfrm>
        </p:grpSpPr>
        <p:grpSp>
          <p:nvGrpSpPr>
            <p:cNvPr id="43" name="Group 42">
              <a:extLst>
                <a:ext uri="{FF2B5EF4-FFF2-40B4-BE49-F238E27FC236}">
                  <a16:creationId xmlns:a16="http://schemas.microsoft.com/office/drawing/2014/main" id="{73A64AB9-20E0-8050-A1E8-B1F3BF0F8670}"/>
                </a:ext>
                <a:ext uri="{C183D7F6-B498-43B3-948B-1728B52AA6E4}">
                  <adec:decorative xmlns:adec="http://schemas.microsoft.com/office/drawing/2017/decorative" val="1"/>
                </a:ext>
              </a:extLst>
            </p:cNvPr>
            <p:cNvGrpSpPr/>
            <p:nvPr/>
          </p:nvGrpSpPr>
          <p:grpSpPr>
            <a:xfrm>
              <a:off x="3934605" y="1557074"/>
              <a:ext cx="1122035" cy="4143736"/>
              <a:chOff x="3934605" y="1557074"/>
              <a:chExt cx="1122035" cy="4143736"/>
            </a:xfrm>
            <a:effectLst>
              <a:outerShdw blurRad="50800" dist="38100" dir="8100000" algn="tr" rotWithShape="0">
                <a:prstClr val="black">
                  <a:alpha val="20000"/>
                </a:prstClr>
              </a:outerShdw>
            </a:effectLst>
          </p:grpSpPr>
          <p:cxnSp>
            <p:nvCxnSpPr>
              <p:cNvPr id="33" name="Elbow Connector 32">
                <a:extLst>
                  <a:ext uri="{FF2B5EF4-FFF2-40B4-BE49-F238E27FC236}">
                    <a16:creationId xmlns:a16="http://schemas.microsoft.com/office/drawing/2014/main" id="{E478A58C-A1AB-1CC7-DC7C-7A60FE0BC0C6}"/>
                  </a:ext>
                </a:extLst>
              </p:cNvPr>
              <p:cNvCxnSpPr>
                <a:cxnSpLocks/>
                <a:stCxn id="6" idx="3"/>
                <a:endCxn id="18" idx="2"/>
              </p:cNvCxnSpPr>
              <p:nvPr/>
            </p:nvCxnSpPr>
            <p:spPr>
              <a:xfrm>
                <a:off x="3934605" y="1557074"/>
                <a:ext cx="1122035" cy="2110682"/>
              </a:xfrm>
              <a:prstGeom prst="bentConnector3">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23C732F8-863D-C700-BBB4-E15D8F4E6C14}"/>
                  </a:ext>
                </a:extLst>
              </p:cNvPr>
              <p:cNvCxnSpPr>
                <a:cxnSpLocks/>
                <a:stCxn id="11" idx="3"/>
                <a:endCxn id="18" idx="2"/>
              </p:cNvCxnSpPr>
              <p:nvPr/>
            </p:nvCxnSpPr>
            <p:spPr>
              <a:xfrm flipV="1">
                <a:off x="3934605" y="3667756"/>
                <a:ext cx="1122035" cy="2033054"/>
              </a:xfrm>
              <a:prstGeom prst="bentConnector3">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3E6093-D0B6-B710-F5F0-8F1C8C452C92}"/>
                  </a:ext>
                </a:extLst>
              </p:cNvPr>
              <p:cNvCxnSpPr>
                <a:cxnSpLocks/>
                <a:stCxn id="7" idx="3"/>
              </p:cNvCxnSpPr>
              <p:nvPr/>
            </p:nvCxnSpPr>
            <p:spPr>
              <a:xfrm flipV="1">
                <a:off x="3934605" y="2385820"/>
                <a:ext cx="561017" cy="1"/>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2BEEA54-DA7F-869F-E82E-0534D021133F}"/>
                  </a:ext>
                </a:extLst>
              </p:cNvPr>
              <p:cNvCxnSpPr/>
              <p:nvPr/>
            </p:nvCxnSpPr>
            <p:spPr>
              <a:xfrm flipV="1">
                <a:off x="3934605" y="3215159"/>
                <a:ext cx="561017" cy="1"/>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6BC3FF0-F032-71EB-BA9B-AAB69FEF0CBC}"/>
                  </a:ext>
                </a:extLst>
              </p:cNvPr>
              <p:cNvCxnSpPr/>
              <p:nvPr/>
            </p:nvCxnSpPr>
            <p:spPr>
              <a:xfrm flipV="1">
                <a:off x="3934605" y="4044499"/>
                <a:ext cx="561017" cy="1"/>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F2FC10-5566-B925-A875-798B5C685DDF}"/>
                  </a:ext>
                </a:extLst>
              </p:cNvPr>
              <p:cNvCxnSpPr>
                <a:cxnSpLocks/>
                <a:stCxn id="10" idx="3"/>
              </p:cNvCxnSpPr>
              <p:nvPr/>
            </p:nvCxnSpPr>
            <p:spPr>
              <a:xfrm>
                <a:off x="3934605" y="4872062"/>
                <a:ext cx="561017"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8AB4E8CB-CD0A-EE28-D192-665A789FD232}"/>
                </a:ext>
                <a:ext uri="{C183D7F6-B498-43B3-948B-1728B52AA6E4}">
                  <adec:decorative xmlns:adec="http://schemas.microsoft.com/office/drawing/2017/decorative" val="1"/>
                </a:ext>
              </a:extLst>
            </p:cNvPr>
            <p:cNvGrpSpPr/>
            <p:nvPr/>
          </p:nvGrpSpPr>
          <p:grpSpPr>
            <a:xfrm flipH="1">
              <a:off x="7135361" y="1557074"/>
              <a:ext cx="1122035" cy="4143736"/>
              <a:chOff x="3934605" y="1557074"/>
              <a:chExt cx="1122035" cy="4143736"/>
            </a:xfrm>
            <a:effectLst>
              <a:outerShdw blurRad="50800" dist="38100" dir="8100000" algn="tr" rotWithShape="0">
                <a:prstClr val="black">
                  <a:alpha val="20000"/>
                </a:prstClr>
              </a:outerShdw>
            </a:effectLst>
          </p:grpSpPr>
          <p:cxnSp>
            <p:nvCxnSpPr>
              <p:cNvPr id="45" name="Elbow Connector 44">
                <a:extLst>
                  <a:ext uri="{FF2B5EF4-FFF2-40B4-BE49-F238E27FC236}">
                    <a16:creationId xmlns:a16="http://schemas.microsoft.com/office/drawing/2014/main" id="{839F98E2-F4F3-17B5-4A28-A57AD70AC65F}"/>
                  </a:ext>
                </a:extLst>
              </p:cNvPr>
              <p:cNvCxnSpPr>
                <a:cxnSpLocks/>
              </p:cNvCxnSpPr>
              <p:nvPr/>
            </p:nvCxnSpPr>
            <p:spPr>
              <a:xfrm>
                <a:off x="3934605" y="1557074"/>
                <a:ext cx="1122035" cy="2110682"/>
              </a:xfrm>
              <a:prstGeom prst="bentConnector3">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D5B7F4C4-EDAB-5EEF-8EB7-064DFC1B1AC4}"/>
                  </a:ext>
                </a:extLst>
              </p:cNvPr>
              <p:cNvCxnSpPr>
                <a:cxnSpLocks/>
              </p:cNvCxnSpPr>
              <p:nvPr/>
            </p:nvCxnSpPr>
            <p:spPr>
              <a:xfrm flipV="1">
                <a:off x="3934605" y="3667756"/>
                <a:ext cx="1122035" cy="2033054"/>
              </a:xfrm>
              <a:prstGeom prst="bentConnector3">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D313D6F-8376-9474-E238-B4CB1EDEE406}"/>
                  </a:ext>
                </a:extLst>
              </p:cNvPr>
              <p:cNvCxnSpPr/>
              <p:nvPr/>
            </p:nvCxnSpPr>
            <p:spPr>
              <a:xfrm flipV="1">
                <a:off x="3934605" y="2385820"/>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240C709-965B-D503-3A7B-C6103DA280B9}"/>
                  </a:ext>
                </a:extLst>
              </p:cNvPr>
              <p:cNvCxnSpPr/>
              <p:nvPr/>
            </p:nvCxnSpPr>
            <p:spPr>
              <a:xfrm flipV="1">
                <a:off x="3934605" y="3215159"/>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79FB62-B04D-7845-A56E-53B687AE1FF9}"/>
                  </a:ext>
                </a:extLst>
              </p:cNvPr>
              <p:cNvCxnSpPr/>
              <p:nvPr/>
            </p:nvCxnSpPr>
            <p:spPr>
              <a:xfrm flipV="1">
                <a:off x="3934605" y="4044499"/>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7582EB1-BE5B-4D3D-D41E-4210B503B19D}"/>
                  </a:ext>
                </a:extLst>
              </p:cNvPr>
              <p:cNvCxnSpPr/>
              <p:nvPr/>
            </p:nvCxnSpPr>
            <p:spPr>
              <a:xfrm flipV="1">
                <a:off x="3934605" y="4905736"/>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6" name="Rounded Rectangle 5">
              <a:extLst>
                <a:ext uri="{FF2B5EF4-FFF2-40B4-BE49-F238E27FC236}">
                  <a16:creationId xmlns:a16="http://schemas.microsoft.com/office/drawing/2014/main" id="{11663552-E179-B8BE-FBDD-14C1FFF31F61}"/>
                </a:ext>
              </a:extLst>
            </p:cNvPr>
            <p:cNvSpPr/>
            <p:nvPr/>
          </p:nvSpPr>
          <p:spPr>
            <a:xfrm>
              <a:off x="1555720" y="1313290"/>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Hemmet</a:t>
              </a:r>
            </a:p>
          </p:txBody>
        </p:sp>
        <p:sp>
          <p:nvSpPr>
            <p:cNvPr id="7" name="Rounded Rectangle 6">
              <a:extLst>
                <a:ext uri="{FF2B5EF4-FFF2-40B4-BE49-F238E27FC236}">
                  <a16:creationId xmlns:a16="http://schemas.microsoft.com/office/drawing/2014/main" id="{4A5A1DF9-C2ED-5BD4-5207-FBF59A5E6EE7}"/>
                </a:ext>
              </a:extLst>
            </p:cNvPr>
            <p:cNvSpPr/>
            <p:nvPr/>
          </p:nvSpPr>
          <p:spPr>
            <a:xfrm>
              <a:off x="1555720" y="2142037"/>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Förskola, skola</a:t>
              </a:r>
            </a:p>
          </p:txBody>
        </p:sp>
        <p:sp>
          <p:nvSpPr>
            <p:cNvPr id="8" name="Rounded Rectangle 7">
              <a:extLst>
                <a:ext uri="{FF2B5EF4-FFF2-40B4-BE49-F238E27FC236}">
                  <a16:creationId xmlns:a16="http://schemas.microsoft.com/office/drawing/2014/main" id="{28F4F904-681C-B64A-2B1F-BF074EAF044F}"/>
                </a:ext>
              </a:extLst>
            </p:cNvPr>
            <p:cNvSpPr/>
            <p:nvPr/>
          </p:nvSpPr>
          <p:spPr>
            <a:xfrm>
              <a:off x="1555720" y="2970784"/>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Internet</a:t>
              </a:r>
            </a:p>
          </p:txBody>
        </p:sp>
        <p:sp>
          <p:nvSpPr>
            <p:cNvPr id="9" name="Rounded Rectangle 8">
              <a:extLst>
                <a:ext uri="{FF2B5EF4-FFF2-40B4-BE49-F238E27FC236}">
                  <a16:creationId xmlns:a16="http://schemas.microsoft.com/office/drawing/2014/main" id="{0D2F4B10-FF32-5B7D-2391-D7AE1E3EDC70}"/>
                </a:ext>
              </a:extLst>
            </p:cNvPr>
            <p:cNvSpPr/>
            <p:nvPr/>
          </p:nvSpPr>
          <p:spPr>
            <a:xfrm>
              <a:off x="1555720" y="3799531"/>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Allmänna platser</a:t>
              </a:r>
            </a:p>
          </p:txBody>
        </p:sp>
        <p:sp>
          <p:nvSpPr>
            <p:cNvPr id="10" name="Rounded Rectangle 9">
              <a:extLst>
                <a:ext uri="{FF2B5EF4-FFF2-40B4-BE49-F238E27FC236}">
                  <a16:creationId xmlns:a16="http://schemas.microsoft.com/office/drawing/2014/main" id="{E6FE9502-1B92-99E1-6A41-5536FDA3D1C2}"/>
                </a:ext>
              </a:extLst>
            </p:cNvPr>
            <p:cNvSpPr/>
            <p:nvPr/>
          </p:nvSpPr>
          <p:spPr>
            <a:xfrm>
              <a:off x="1555720" y="4628278"/>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Familjehem, HVB-hem</a:t>
              </a:r>
            </a:p>
          </p:txBody>
        </p:sp>
        <p:sp>
          <p:nvSpPr>
            <p:cNvPr id="11" name="Rounded Rectangle 10">
              <a:extLst>
                <a:ext uri="{FF2B5EF4-FFF2-40B4-BE49-F238E27FC236}">
                  <a16:creationId xmlns:a16="http://schemas.microsoft.com/office/drawing/2014/main" id="{BA0D0B1D-52AA-9367-FD05-04FF51E2D964}"/>
                </a:ext>
              </a:extLst>
            </p:cNvPr>
            <p:cNvSpPr/>
            <p:nvPr/>
          </p:nvSpPr>
          <p:spPr>
            <a:xfrm>
              <a:off x="1555720" y="5457026"/>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Fritidsverksamhet</a:t>
              </a:r>
            </a:p>
          </p:txBody>
        </p:sp>
        <p:sp>
          <p:nvSpPr>
            <p:cNvPr id="12" name="Rounded Rectangle 11">
              <a:extLst>
                <a:ext uri="{FF2B5EF4-FFF2-40B4-BE49-F238E27FC236}">
                  <a16:creationId xmlns:a16="http://schemas.microsoft.com/office/drawing/2014/main" id="{5020208B-0C6C-E49C-18DF-EFE489257D99}"/>
                </a:ext>
              </a:extLst>
            </p:cNvPr>
            <p:cNvSpPr/>
            <p:nvPr/>
          </p:nvSpPr>
          <p:spPr>
            <a:xfrm>
              <a:off x="8257395" y="1313290"/>
              <a:ext cx="2379600"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Habilitering</a:t>
              </a:r>
            </a:p>
          </p:txBody>
        </p:sp>
        <p:sp>
          <p:nvSpPr>
            <p:cNvPr id="13" name="Rounded Rectangle 12">
              <a:extLst>
                <a:ext uri="{FF2B5EF4-FFF2-40B4-BE49-F238E27FC236}">
                  <a16:creationId xmlns:a16="http://schemas.microsoft.com/office/drawing/2014/main" id="{2B68DDAD-836E-621D-B58E-9CB32A87FF52}"/>
                </a:ext>
              </a:extLst>
            </p:cNvPr>
            <p:cNvSpPr/>
            <p:nvPr/>
          </p:nvSpPr>
          <p:spPr>
            <a:xfrm>
              <a:off x="8257395" y="2142037"/>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Personlig assistans</a:t>
              </a:r>
            </a:p>
          </p:txBody>
        </p:sp>
        <p:sp>
          <p:nvSpPr>
            <p:cNvPr id="14" name="Rounded Rectangle 13">
              <a:extLst>
                <a:ext uri="{FF2B5EF4-FFF2-40B4-BE49-F238E27FC236}">
                  <a16:creationId xmlns:a16="http://schemas.microsoft.com/office/drawing/2014/main" id="{98F860A8-E2DE-4CA2-2E94-99755A98BAF6}"/>
                </a:ext>
              </a:extLst>
            </p:cNvPr>
            <p:cNvSpPr/>
            <p:nvPr/>
          </p:nvSpPr>
          <p:spPr>
            <a:xfrm>
              <a:off x="8257395" y="2970784"/>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Kontaktperson</a:t>
              </a:r>
            </a:p>
          </p:txBody>
        </p:sp>
        <p:sp>
          <p:nvSpPr>
            <p:cNvPr id="15" name="Rounded Rectangle 14">
              <a:extLst>
                <a:ext uri="{FF2B5EF4-FFF2-40B4-BE49-F238E27FC236}">
                  <a16:creationId xmlns:a16="http://schemas.microsoft.com/office/drawing/2014/main" id="{C45622EF-AB3B-5EDD-46A6-F6B91E9E1F45}"/>
                </a:ext>
              </a:extLst>
            </p:cNvPr>
            <p:cNvSpPr/>
            <p:nvPr/>
          </p:nvSpPr>
          <p:spPr>
            <a:xfrm>
              <a:off x="8257395" y="3799531"/>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Färdtjänst</a:t>
              </a:r>
            </a:p>
          </p:txBody>
        </p:sp>
        <p:sp>
          <p:nvSpPr>
            <p:cNvPr id="16" name="Rounded Rectangle 15">
              <a:extLst>
                <a:ext uri="{FF2B5EF4-FFF2-40B4-BE49-F238E27FC236}">
                  <a16:creationId xmlns:a16="http://schemas.microsoft.com/office/drawing/2014/main" id="{266FE490-DC1F-E5E3-B5EB-4F3ED53EC5AC}"/>
                </a:ext>
              </a:extLst>
            </p:cNvPr>
            <p:cNvSpPr/>
            <p:nvPr/>
          </p:nvSpPr>
          <p:spPr>
            <a:xfrm>
              <a:off x="8257395" y="4628278"/>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Särskilt boende, stödboende</a:t>
              </a:r>
            </a:p>
          </p:txBody>
        </p:sp>
        <p:sp>
          <p:nvSpPr>
            <p:cNvPr id="17" name="Rounded Rectangle 16">
              <a:extLst>
                <a:ext uri="{FF2B5EF4-FFF2-40B4-BE49-F238E27FC236}">
                  <a16:creationId xmlns:a16="http://schemas.microsoft.com/office/drawing/2014/main" id="{DAE2B0D3-93AD-D21E-9217-302773EE166F}"/>
                </a:ext>
              </a:extLst>
            </p:cNvPr>
            <p:cNvSpPr/>
            <p:nvPr/>
          </p:nvSpPr>
          <p:spPr>
            <a:xfrm>
              <a:off x="8257395" y="5457026"/>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Daglig verksamhet</a:t>
              </a:r>
            </a:p>
          </p:txBody>
        </p:sp>
        <p:grpSp>
          <p:nvGrpSpPr>
            <p:cNvPr id="56" name="Group 55" descr="En figur med ett barn i mitten och två spalter av text vid sidorna">
              <a:extLst>
                <a:ext uri="{FF2B5EF4-FFF2-40B4-BE49-F238E27FC236}">
                  <a16:creationId xmlns:a16="http://schemas.microsoft.com/office/drawing/2014/main" id="{2F082D42-7204-DF25-1CAD-2EAFB4C76A1D}"/>
                </a:ext>
              </a:extLst>
            </p:cNvPr>
            <p:cNvGrpSpPr/>
            <p:nvPr/>
          </p:nvGrpSpPr>
          <p:grpSpPr>
            <a:xfrm>
              <a:off x="4906558" y="2478313"/>
              <a:ext cx="2378885" cy="2378885"/>
              <a:chOff x="4906558" y="2478313"/>
              <a:chExt cx="2378885" cy="2378885"/>
            </a:xfrm>
          </p:grpSpPr>
          <p:grpSp>
            <p:nvGrpSpPr>
              <p:cNvPr id="51" name="Group 50">
                <a:extLst>
                  <a:ext uri="{FF2B5EF4-FFF2-40B4-BE49-F238E27FC236}">
                    <a16:creationId xmlns:a16="http://schemas.microsoft.com/office/drawing/2014/main" id="{66E6EB83-E6CF-0BED-C43D-3C6DD3572A55}"/>
                  </a:ext>
                  <a:ext uri="{C183D7F6-B498-43B3-948B-1728B52AA6E4}">
                    <adec:decorative xmlns:adec="http://schemas.microsoft.com/office/drawing/2017/decorative" val="1"/>
                  </a:ext>
                </a:extLst>
              </p:cNvPr>
              <p:cNvGrpSpPr/>
              <p:nvPr/>
            </p:nvGrpSpPr>
            <p:grpSpPr>
              <a:xfrm>
                <a:off x="4906558" y="2478313"/>
                <a:ext cx="2378885" cy="2378885"/>
                <a:chOff x="4906558" y="2478313"/>
                <a:chExt cx="2378885" cy="2378885"/>
              </a:xfrm>
              <a:effectLst>
                <a:outerShdw blurRad="50800" dist="38100" dir="8100000" algn="tr" rotWithShape="0">
                  <a:prstClr val="black">
                    <a:alpha val="20000"/>
                  </a:prstClr>
                </a:outerShdw>
              </a:effectLst>
            </p:grpSpPr>
            <p:grpSp>
              <p:nvGrpSpPr>
                <p:cNvPr id="31" name="Group 30">
                  <a:extLst>
                    <a:ext uri="{FF2B5EF4-FFF2-40B4-BE49-F238E27FC236}">
                      <a16:creationId xmlns:a16="http://schemas.microsoft.com/office/drawing/2014/main" id="{02B117F9-053B-5797-A942-500253E7C049}"/>
                    </a:ext>
                  </a:extLst>
                </p:cNvPr>
                <p:cNvGrpSpPr/>
                <p:nvPr/>
              </p:nvGrpSpPr>
              <p:grpSpPr>
                <a:xfrm>
                  <a:off x="4906558" y="2478313"/>
                  <a:ext cx="2378885" cy="2378885"/>
                  <a:chOff x="4896194" y="2488676"/>
                  <a:chExt cx="2378885" cy="2378885"/>
                </a:xfrm>
              </p:grpSpPr>
              <p:sp>
                <p:nvSpPr>
                  <p:cNvPr id="29" name="Block Arc 28">
                    <a:extLst>
                      <a:ext uri="{FF2B5EF4-FFF2-40B4-BE49-F238E27FC236}">
                        <a16:creationId xmlns:a16="http://schemas.microsoft.com/office/drawing/2014/main" id="{C59AF143-10B5-30F5-8400-6058EEBA05AE}"/>
                      </a:ext>
                    </a:extLst>
                  </p:cNvPr>
                  <p:cNvSpPr/>
                  <p:nvPr/>
                </p:nvSpPr>
                <p:spPr>
                  <a:xfrm rot="5400000">
                    <a:off x="4896194" y="2488676"/>
                    <a:ext cx="2378885" cy="2378885"/>
                  </a:xfrm>
                  <a:prstGeom prst="blockArc">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30" name="Block Arc 29">
                    <a:extLst>
                      <a:ext uri="{FF2B5EF4-FFF2-40B4-BE49-F238E27FC236}">
                        <a16:creationId xmlns:a16="http://schemas.microsoft.com/office/drawing/2014/main" id="{88F9FFC4-A0F9-3EDE-8E2B-D3D6E5BA5319}"/>
                      </a:ext>
                    </a:extLst>
                  </p:cNvPr>
                  <p:cNvSpPr/>
                  <p:nvPr/>
                </p:nvSpPr>
                <p:spPr>
                  <a:xfrm rot="16200000">
                    <a:off x="4896194" y="2488676"/>
                    <a:ext cx="2378885" cy="2378885"/>
                  </a:xfrm>
                  <a:prstGeom prst="blockArc">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18" name="Oval 17" descr="En figur med ett barn i mitten och två spalter av text vid sidorna. &#10;">
                  <a:extLst>
                    <a:ext uri="{FF2B5EF4-FFF2-40B4-BE49-F238E27FC236}">
                      <a16:creationId xmlns:a16="http://schemas.microsoft.com/office/drawing/2014/main" id="{6CCD3FA3-F0A9-C1B6-3843-C90C7EB2444C}"/>
                    </a:ext>
                  </a:extLst>
                </p:cNvPr>
                <p:cNvSpPr/>
                <p:nvPr/>
              </p:nvSpPr>
              <p:spPr>
                <a:xfrm>
                  <a:off x="5056640" y="2628395"/>
                  <a:ext cx="2078721" cy="2078721"/>
                </a:xfrm>
                <a:prstGeom prst="ellipse">
                  <a:avLst/>
                </a:prstGeom>
                <a:solidFill>
                  <a:schemeClr val="accent4">
                    <a:lumMod val="20000"/>
                    <a:lumOff val="80000"/>
                  </a:schemeClr>
                </a:solidFill>
                <a:ln w="984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55" name="Graphic 54" descr="En figur med ett barn i mitten och två spalter av text vid sidorna.">
                <a:extLst>
                  <a:ext uri="{FF2B5EF4-FFF2-40B4-BE49-F238E27FC236}">
                    <a16:creationId xmlns:a16="http://schemas.microsoft.com/office/drawing/2014/main" id="{6A98EEE2-873A-7E3D-69E2-13609CD65DB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56148" y="2963992"/>
                <a:ext cx="879703" cy="1407525"/>
              </a:xfrm>
              <a:prstGeom prst="rect">
                <a:avLst/>
              </a:prstGeom>
            </p:spPr>
          </p:pic>
        </p:grpSp>
      </p:grpSp>
    </p:spTree>
    <p:extLst>
      <p:ext uri="{BB962C8B-B14F-4D97-AF65-F5344CB8AC3E}">
        <p14:creationId xmlns:p14="http://schemas.microsoft.com/office/powerpoint/2010/main" val="24326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8101B-4305-4485-B80A-617FE0663F05}"/>
              </a:ext>
            </a:extLst>
          </p:cNvPr>
          <p:cNvSpPr>
            <a:spLocks noGrp="1"/>
          </p:cNvSpPr>
          <p:nvPr>
            <p:ph type="title"/>
          </p:nvPr>
        </p:nvSpPr>
        <p:spPr/>
        <p:txBody>
          <a:bodyPr/>
          <a:lstStyle/>
          <a:p>
            <a:r>
              <a:rPr lang="sv-SE" dirty="0"/>
              <a:t>Fysisk funktionsnedsättning</a:t>
            </a:r>
          </a:p>
        </p:txBody>
      </p:sp>
      <p:sp>
        <p:nvSpPr>
          <p:cNvPr id="3" name="Platshållare för innehåll 2">
            <a:extLst>
              <a:ext uri="{FF2B5EF4-FFF2-40B4-BE49-F238E27FC236}">
                <a16:creationId xmlns:a16="http://schemas.microsoft.com/office/drawing/2014/main" id="{9B3E5B5E-3D7B-44A6-A6E9-E47949542052}"/>
              </a:ext>
            </a:extLst>
          </p:cNvPr>
          <p:cNvSpPr>
            <a:spLocks noGrp="1"/>
          </p:cNvSpPr>
          <p:nvPr>
            <p:ph idx="1"/>
          </p:nvPr>
        </p:nvSpPr>
        <p:spPr/>
        <p:txBody>
          <a:bodyPr/>
          <a:lstStyle/>
          <a:p>
            <a:r>
              <a:rPr lang="sv-SE" dirty="0"/>
              <a:t>En fysisk funktionsnedsättning kan till exempel innebära syn-, hörsel- eller rörelsenedsättningar. </a:t>
            </a:r>
          </a:p>
          <a:p>
            <a:r>
              <a:rPr lang="sv-SE" dirty="0"/>
              <a:t>En del fysiska funktionsnedsättningar påverkar möjligheten att ta del av information och ställer krav på omgivningens förmåga att kommunicera. </a:t>
            </a:r>
          </a:p>
          <a:p>
            <a:r>
              <a:rPr lang="sv-SE" dirty="0"/>
              <a:t>Sårbarhet för våld kan handla om att det kan vara upptäcka eller ta sig ur en farlig situation eller att våldsutövare flyttar eller förstör hjälpmedel.</a:t>
            </a:r>
          </a:p>
          <a:p>
            <a:r>
              <a:rPr lang="sv-SE" dirty="0"/>
              <a:t>Funktionshinder kan uppstå om ett skyddat boende inte är anpassat för rullstol, eller att det inte finns möjlighet att kommunicera med teckenspråk eller få information i punktskrift. </a:t>
            </a:r>
          </a:p>
        </p:txBody>
      </p:sp>
    </p:spTree>
    <p:extLst>
      <p:ext uri="{BB962C8B-B14F-4D97-AF65-F5344CB8AC3E}">
        <p14:creationId xmlns:p14="http://schemas.microsoft.com/office/powerpoint/2010/main" val="49663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8101B-4305-4485-B80A-617FE0663F05}"/>
              </a:ext>
            </a:extLst>
          </p:cNvPr>
          <p:cNvSpPr>
            <a:spLocks noGrp="1"/>
          </p:cNvSpPr>
          <p:nvPr>
            <p:ph type="title"/>
          </p:nvPr>
        </p:nvSpPr>
        <p:spPr/>
        <p:txBody>
          <a:bodyPr/>
          <a:lstStyle/>
          <a:p>
            <a:r>
              <a:rPr lang="sv-SE" dirty="0"/>
              <a:t>Neuropsykiatrisk funktionsnedsättning</a:t>
            </a:r>
          </a:p>
        </p:txBody>
      </p:sp>
      <p:sp>
        <p:nvSpPr>
          <p:cNvPr id="3" name="Platshållare för innehåll 2">
            <a:extLst>
              <a:ext uri="{FF2B5EF4-FFF2-40B4-BE49-F238E27FC236}">
                <a16:creationId xmlns:a16="http://schemas.microsoft.com/office/drawing/2014/main" id="{9B3E5B5E-3D7B-44A6-A6E9-E47949542052}"/>
              </a:ext>
            </a:extLst>
          </p:cNvPr>
          <p:cNvSpPr>
            <a:spLocks noGrp="1"/>
          </p:cNvSpPr>
          <p:nvPr>
            <p:ph idx="1"/>
          </p:nvPr>
        </p:nvSpPr>
        <p:spPr/>
        <p:txBody>
          <a:bodyPr/>
          <a:lstStyle/>
          <a:p>
            <a:r>
              <a:rPr lang="sv-SE" dirty="0"/>
              <a:t>Tillstånd som påverkar hjärnan och nervsystemets sätt att fungera, till exempel autism, ADHD och språkstörning.</a:t>
            </a:r>
          </a:p>
          <a:p>
            <a:r>
              <a:rPr lang="sv-SE" dirty="0"/>
              <a:t>Kan påverka förmågan till socialt samspel och kommunikation samt att förstå och lära av konsekvenser. </a:t>
            </a:r>
          </a:p>
          <a:p>
            <a:r>
              <a:rPr lang="sv-SE" dirty="0"/>
              <a:t>Sårbarhet för våld kan handla om att svårigheter som bottnar i funktionsnedsättningen av omgivningen tolkas som ovilja, trots eller ointresse.</a:t>
            </a:r>
          </a:p>
          <a:p>
            <a:r>
              <a:rPr lang="sv-SE" dirty="0"/>
              <a:t>Funktionshinder kan uppstå om rätt insatser och åtgärder uteblir när signaler och riskbeteenden feltolkas av omgivningen. </a:t>
            </a:r>
          </a:p>
        </p:txBody>
      </p:sp>
    </p:spTree>
    <p:extLst>
      <p:ext uri="{BB962C8B-B14F-4D97-AF65-F5344CB8AC3E}">
        <p14:creationId xmlns:p14="http://schemas.microsoft.com/office/powerpoint/2010/main" val="162482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8101B-4305-4485-B80A-617FE0663F05}"/>
              </a:ext>
            </a:extLst>
          </p:cNvPr>
          <p:cNvSpPr>
            <a:spLocks noGrp="1"/>
          </p:cNvSpPr>
          <p:nvPr>
            <p:ph type="title"/>
          </p:nvPr>
        </p:nvSpPr>
        <p:spPr/>
        <p:txBody>
          <a:bodyPr/>
          <a:lstStyle/>
          <a:p>
            <a:r>
              <a:rPr lang="sv-SE" dirty="0"/>
              <a:t>Intellektuell funktionsnedsättning </a:t>
            </a:r>
          </a:p>
        </p:txBody>
      </p:sp>
      <p:sp>
        <p:nvSpPr>
          <p:cNvPr id="3" name="Platshållare för innehåll 2">
            <a:extLst>
              <a:ext uri="{FF2B5EF4-FFF2-40B4-BE49-F238E27FC236}">
                <a16:creationId xmlns:a16="http://schemas.microsoft.com/office/drawing/2014/main" id="{9B3E5B5E-3D7B-44A6-A6E9-E47949542052}"/>
              </a:ext>
            </a:extLst>
          </p:cNvPr>
          <p:cNvSpPr>
            <a:spLocks noGrp="1"/>
          </p:cNvSpPr>
          <p:nvPr>
            <p:ph idx="1"/>
          </p:nvPr>
        </p:nvSpPr>
        <p:spPr>
          <a:xfrm>
            <a:off x="838200" y="1690692"/>
            <a:ext cx="10515600" cy="4254337"/>
          </a:xfrm>
        </p:spPr>
        <p:txBody>
          <a:bodyPr/>
          <a:lstStyle/>
          <a:p>
            <a:r>
              <a:rPr lang="sv-SE" dirty="0"/>
              <a:t>Påverkar hur hjärnan tar emot och bearbetar information och kan göra det svårt att förstå och lära sig saker samt samspela och kommunicera med andra. </a:t>
            </a:r>
          </a:p>
          <a:p>
            <a:r>
              <a:rPr lang="sv-SE" dirty="0">
                <a:latin typeface="Georgia" panose="02040502050405020303" pitchFamily="18" charset="0"/>
              </a:rPr>
              <a:t>Kan innebära ett beroende av andra i sin vardag som familj, personal eller färdtjänst</a:t>
            </a:r>
            <a:endParaRPr lang="sv-SE" dirty="0"/>
          </a:p>
          <a:p>
            <a:r>
              <a:rPr lang="sv-SE" dirty="0"/>
              <a:t>Sårbarhet för våld kan handla om svårigheter att förstå om en person är pålitlig och vilka konsekvenser en handling kan få, samt att kunna berätta om utsatthet. Vilket kan utnyttjas av andra. </a:t>
            </a:r>
          </a:p>
          <a:p>
            <a:r>
              <a:rPr lang="sv-SE" dirty="0"/>
              <a:t>Funktionshinder kan uppstå när information inte är lättläst eller att det saknas tillgång till alternativ och kompletterande kommunikation (AKK).</a:t>
            </a:r>
          </a:p>
          <a:p>
            <a:endParaRPr lang="sv-SE" dirty="0"/>
          </a:p>
        </p:txBody>
      </p:sp>
    </p:spTree>
    <p:extLst>
      <p:ext uri="{BB962C8B-B14F-4D97-AF65-F5344CB8AC3E}">
        <p14:creationId xmlns:p14="http://schemas.microsoft.com/office/powerpoint/2010/main" val="1716421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8101B-4305-4485-B80A-617FE0663F05}"/>
              </a:ext>
            </a:extLst>
          </p:cNvPr>
          <p:cNvSpPr>
            <a:spLocks noGrp="1"/>
          </p:cNvSpPr>
          <p:nvPr>
            <p:ph type="title"/>
          </p:nvPr>
        </p:nvSpPr>
        <p:spPr/>
        <p:txBody>
          <a:bodyPr/>
          <a:lstStyle/>
          <a:p>
            <a:r>
              <a:rPr lang="sv-SE" dirty="0"/>
              <a:t>Psykisk funktionsnedsättning</a:t>
            </a:r>
          </a:p>
        </p:txBody>
      </p:sp>
      <p:sp>
        <p:nvSpPr>
          <p:cNvPr id="3" name="Platshållare för innehåll 2">
            <a:extLst>
              <a:ext uri="{FF2B5EF4-FFF2-40B4-BE49-F238E27FC236}">
                <a16:creationId xmlns:a16="http://schemas.microsoft.com/office/drawing/2014/main" id="{9B3E5B5E-3D7B-44A6-A6E9-E47949542052}"/>
              </a:ext>
            </a:extLst>
          </p:cNvPr>
          <p:cNvSpPr>
            <a:spLocks noGrp="1"/>
          </p:cNvSpPr>
          <p:nvPr>
            <p:ph idx="1"/>
          </p:nvPr>
        </p:nvSpPr>
        <p:spPr/>
        <p:txBody>
          <a:bodyPr/>
          <a:lstStyle/>
          <a:p>
            <a:r>
              <a:rPr lang="sv-SE" dirty="0"/>
              <a:t>Innebär stora och bestående svårigheter, till exempel i form av tvångstankar, fobier, psykos eller schizofreni. </a:t>
            </a:r>
          </a:p>
          <a:p>
            <a:r>
              <a:rPr lang="sv-SE" dirty="0"/>
              <a:t>Det kan vara svårt för den utsatte att förstå sin utsatthet och därmed söka stöd.</a:t>
            </a:r>
          </a:p>
          <a:p>
            <a:r>
              <a:rPr lang="sv-SE" dirty="0"/>
              <a:t>Sårbarhet för våld kan uppstå där det finns ett beroendeförhållande, till exempel om våld utövas av en boendestödjare eller en god man. </a:t>
            </a:r>
          </a:p>
          <a:p>
            <a:r>
              <a:rPr lang="sv-SE" dirty="0"/>
              <a:t>Funktionshinder kan uppstå om omgivningen tolkar effekter av våldsutsatthet som uttryck för funktionsnedsättningen.</a:t>
            </a:r>
          </a:p>
          <a:p>
            <a:endParaRPr lang="sv-SE" dirty="0"/>
          </a:p>
        </p:txBody>
      </p:sp>
    </p:spTree>
    <p:extLst>
      <p:ext uri="{BB962C8B-B14F-4D97-AF65-F5344CB8AC3E}">
        <p14:creationId xmlns:p14="http://schemas.microsoft.com/office/powerpoint/2010/main" val="357998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F1633-E700-45A6-AD67-B12C37C17928}"/>
              </a:ext>
            </a:extLst>
          </p:cNvPr>
          <p:cNvSpPr>
            <a:spLocks noGrp="1"/>
          </p:cNvSpPr>
          <p:nvPr>
            <p:ph type="title"/>
          </p:nvPr>
        </p:nvSpPr>
        <p:spPr/>
        <p:txBody>
          <a:bodyPr>
            <a:noAutofit/>
          </a:bodyPr>
          <a:lstStyle/>
          <a:p>
            <a:r>
              <a:rPr lang="sv-SE" sz="3600" dirty="0"/>
              <a:t>Barn och unga med funktionsnedsättning kan vara särskilt sårbara för hedersrelaterat våld och förtryck</a:t>
            </a:r>
          </a:p>
        </p:txBody>
      </p:sp>
      <p:sp>
        <p:nvSpPr>
          <p:cNvPr id="3" name="Platshållare för innehåll 2">
            <a:extLst>
              <a:ext uri="{FF2B5EF4-FFF2-40B4-BE49-F238E27FC236}">
                <a16:creationId xmlns:a16="http://schemas.microsoft.com/office/drawing/2014/main" id="{01DE57F0-B9EF-4BCF-9187-21B7CB3527AC}"/>
              </a:ext>
            </a:extLst>
          </p:cNvPr>
          <p:cNvSpPr>
            <a:spLocks noGrp="1"/>
          </p:cNvSpPr>
          <p:nvPr>
            <p:ph idx="1"/>
          </p:nvPr>
        </p:nvSpPr>
        <p:spPr/>
        <p:txBody>
          <a:bodyPr/>
          <a:lstStyle/>
          <a:p>
            <a:r>
              <a:rPr lang="sv-SE" sz="2000" dirty="0"/>
              <a:t>Funktionsnedsättning kan förknippas med skam i familjer där det finns hedersnormer.</a:t>
            </a:r>
          </a:p>
          <a:p>
            <a:r>
              <a:rPr lang="sv-SE" sz="2000" dirty="0"/>
              <a:t>Vårdnadshavare kan sakna kunskap om, och förståelse för, vad en funktionsnedsättning kan innebära. </a:t>
            </a:r>
          </a:p>
          <a:p>
            <a:r>
              <a:rPr lang="sv-SE" sz="2000" dirty="0"/>
              <a:t>Vårdnadshavare kan förneka eller inte erkänna barnet eller den unges funktionsnedsättning och behov av stöd, samt motsätta sig stöd och hjälp från samhällets instanser.</a:t>
            </a:r>
          </a:p>
          <a:p>
            <a:r>
              <a:rPr lang="sv-SE" sz="2000" dirty="0"/>
              <a:t>Det kan medföra att barn och unga isoleras och berövas rätten att bli delaktig i samhället, samt inte får det stöd som behövs för att utveckla den egna kapaciteten.</a:t>
            </a:r>
          </a:p>
          <a:p>
            <a:r>
              <a:rPr lang="sv-SE" sz="2000" dirty="0"/>
              <a:t>Personer med intellektuell funktionsnedsättning beskrivs av yrkesverksamma som en mycket sårbar grupp inom en hederskontext.</a:t>
            </a:r>
          </a:p>
          <a:p>
            <a:endParaRPr lang="sv-SE" sz="2000" dirty="0"/>
          </a:p>
        </p:txBody>
      </p:sp>
    </p:spTree>
    <p:extLst>
      <p:ext uri="{BB962C8B-B14F-4D97-AF65-F5344CB8AC3E}">
        <p14:creationId xmlns:p14="http://schemas.microsoft.com/office/powerpoint/2010/main" val="141088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72536-4F35-4754-93CE-6910E0FB6ADD}"/>
              </a:ext>
            </a:extLst>
          </p:cNvPr>
          <p:cNvSpPr>
            <a:spLocks noGrp="1"/>
          </p:cNvSpPr>
          <p:nvPr>
            <p:ph type="title"/>
          </p:nvPr>
        </p:nvSpPr>
        <p:spPr/>
        <p:txBody>
          <a:bodyPr>
            <a:normAutofit/>
          </a:bodyPr>
          <a:lstStyle/>
          <a:p>
            <a:r>
              <a:rPr lang="sv-SE" sz="4000" dirty="0"/>
              <a:t>Riskfaktorer i familj och hemmiljö</a:t>
            </a:r>
          </a:p>
        </p:txBody>
      </p:sp>
      <p:sp>
        <p:nvSpPr>
          <p:cNvPr id="3" name="Platshållare för innehåll 2">
            <a:extLst>
              <a:ext uri="{FF2B5EF4-FFF2-40B4-BE49-F238E27FC236}">
                <a16:creationId xmlns:a16="http://schemas.microsoft.com/office/drawing/2014/main" id="{757E3974-14E8-437B-9A20-AECFBE310723}"/>
              </a:ext>
            </a:extLst>
          </p:cNvPr>
          <p:cNvSpPr>
            <a:spLocks noGrp="1"/>
          </p:cNvSpPr>
          <p:nvPr>
            <p:ph idx="1"/>
          </p:nvPr>
        </p:nvSpPr>
        <p:spPr>
          <a:xfrm>
            <a:off x="838200" y="1597026"/>
            <a:ext cx="10515600" cy="4254337"/>
          </a:xfrm>
        </p:spPr>
        <p:txBody>
          <a:bodyPr/>
          <a:lstStyle/>
          <a:p>
            <a:r>
              <a:rPr lang="sv-SE" sz="2200" dirty="0"/>
              <a:t>Beroende av alkohol, droger, spel om pengar eller psykisk ohälsa.</a:t>
            </a:r>
          </a:p>
          <a:p>
            <a:r>
              <a:rPr lang="sv-SE" sz="2200" dirty="0"/>
              <a:t>Trångboddhet eller osäkra boendeförhållanden.</a:t>
            </a:r>
          </a:p>
          <a:p>
            <a:r>
              <a:rPr lang="sv-SE" sz="2200" dirty="0"/>
              <a:t>Pågående boende- och vårdnadstvister.</a:t>
            </a:r>
          </a:p>
          <a:p>
            <a:r>
              <a:rPr lang="sv-SE" sz="2200" dirty="0">
                <a:solidFill>
                  <a:srgbClr val="080D28"/>
                </a:solidFill>
                <a:ea typeface="Times New Roman" panose="02020603050405020304" pitchFamily="18" charset="0"/>
              </a:rPr>
              <a:t>Svåra ekonomiska omständigheter.</a:t>
            </a:r>
          </a:p>
          <a:p>
            <a:r>
              <a:rPr lang="sv-SE" sz="2200" dirty="0">
                <a:solidFill>
                  <a:srgbClr val="080D28"/>
                </a:solidFill>
                <a:ea typeface="Times New Roman" panose="02020603050405020304" pitchFamily="18" charset="0"/>
              </a:rPr>
              <a:t>Hedersnormer med förtryck och kontroll.</a:t>
            </a:r>
          </a:p>
          <a:p>
            <a:r>
              <a:rPr lang="sv-SE" sz="2200" dirty="0">
                <a:solidFill>
                  <a:srgbClr val="080D28"/>
                </a:solidFill>
                <a:ea typeface="Times New Roman" panose="02020603050405020304" pitchFamily="18" charset="0"/>
              </a:rPr>
              <a:t>Boende utanför den egna familjen, exempelvis i familjehem, HVB-hem eller stödboende.</a:t>
            </a:r>
          </a:p>
          <a:p>
            <a:r>
              <a:rPr lang="sv-SE" sz="2200" dirty="0"/>
              <a:t>Anspänning och stress för föräldrar till barn med omfattande vårdbehov eller beteendeutmaningar.</a:t>
            </a:r>
          </a:p>
          <a:p>
            <a:pPr marL="0" indent="0">
              <a:buNone/>
            </a:pPr>
            <a:endParaRPr lang="sv-SE" sz="2200" dirty="0"/>
          </a:p>
        </p:txBody>
      </p:sp>
    </p:spTree>
    <p:extLst>
      <p:ext uri="{BB962C8B-B14F-4D97-AF65-F5344CB8AC3E}">
        <p14:creationId xmlns:p14="http://schemas.microsoft.com/office/powerpoint/2010/main" val="393573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8CEDDF-E3A8-4D3A-85BF-AE1B62B88AE5}"/>
              </a:ext>
            </a:extLst>
          </p:cNvPr>
          <p:cNvSpPr>
            <a:spLocks noGrp="1"/>
          </p:cNvSpPr>
          <p:nvPr>
            <p:ph type="title"/>
          </p:nvPr>
        </p:nvSpPr>
        <p:spPr/>
        <p:txBody>
          <a:bodyPr/>
          <a:lstStyle/>
          <a:p>
            <a:r>
              <a:rPr lang="sv-SE" dirty="0"/>
              <a:t>Vad ska vi göra idag? </a:t>
            </a:r>
          </a:p>
        </p:txBody>
      </p:sp>
      <p:sp>
        <p:nvSpPr>
          <p:cNvPr id="3" name="Platshållare för innehåll 2">
            <a:extLst>
              <a:ext uri="{FF2B5EF4-FFF2-40B4-BE49-F238E27FC236}">
                <a16:creationId xmlns:a16="http://schemas.microsoft.com/office/drawing/2014/main" id="{3FA3A1A2-7A57-4677-A75B-D1CE21A86BCD}"/>
              </a:ext>
            </a:extLst>
          </p:cNvPr>
          <p:cNvSpPr>
            <a:spLocks noGrp="1"/>
          </p:cNvSpPr>
          <p:nvPr>
            <p:ph sz="half" idx="1"/>
          </p:nvPr>
        </p:nvSpPr>
        <p:spPr/>
        <p:txBody>
          <a:bodyPr/>
          <a:lstStyle/>
          <a:p>
            <a:r>
              <a:rPr lang="sv-SE" dirty="0"/>
              <a:t>introduktion </a:t>
            </a:r>
          </a:p>
          <a:p>
            <a:r>
              <a:rPr lang="sv-SE" dirty="0"/>
              <a:t>se filmen Afsoon</a:t>
            </a:r>
          </a:p>
          <a:p>
            <a:r>
              <a:rPr lang="sv-SE" dirty="0"/>
              <a:t>föreläsning om våld mot barn och unga med funktionsnedsättning</a:t>
            </a:r>
          </a:p>
          <a:p>
            <a:r>
              <a:rPr lang="sv-SE" dirty="0"/>
              <a:t>gemensam reflektion utifrån frågor</a:t>
            </a:r>
          </a:p>
          <a:p>
            <a:r>
              <a:rPr lang="sv-SE" dirty="0"/>
              <a:t>avslutning.</a:t>
            </a:r>
          </a:p>
          <a:p>
            <a:endParaRPr lang="sv-SE" dirty="0"/>
          </a:p>
        </p:txBody>
      </p:sp>
      <p:pic>
        <p:nvPicPr>
          <p:cNvPr id="6" name="Platshållare för innehåll 5" descr="En rullstol som vält.">
            <a:extLst>
              <a:ext uri="{FF2B5EF4-FFF2-40B4-BE49-F238E27FC236}">
                <a16:creationId xmlns:a16="http://schemas.microsoft.com/office/drawing/2014/main" id="{3393886F-279C-4DDF-8676-1EC117791ED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849735"/>
            <a:ext cx="5181600" cy="4206279"/>
          </a:xfrm>
        </p:spPr>
      </p:pic>
    </p:spTree>
    <p:extLst>
      <p:ext uri="{BB962C8B-B14F-4D97-AF65-F5344CB8AC3E}">
        <p14:creationId xmlns:p14="http://schemas.microsoft.com/office/powerpoint/2010/main" val="1648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72536-4F35-4754-93CE-6910E0FB6ADD}"/>
              </a:ext>
            </a:extLst>
          </p:cNvPr>
          <p:cNvSpPr>
            <a:spLocks noGrp="1"/>
          </p:cNvSpPr>
          <p:nvPr>
            <p:ph type="title"/>
          </p:nvPr>
        </p:nvSpPr>
        <p:spPr/>
        <p:txBody>
          <a:bodyPr>
            <a:normAutofit/>
          </a:bodyPr>
          <a:lstStyle/>
          <a:p>
            <a:r>
              <a:rPr lang="sv-SE" sz="4000" dirty="0"/>
              <a:t>Riskfaktorer för barn och unga</a:t>
            </a:r>
          </a:p>
        </p:txBody>
      </p:sp>
      <p:sp>
        <p:nvSpPr>
          <p:cNvPr id="3" name="Platshållare för innehåll 2">
            <a:extLst>
              <a:ext uri="{FF2B5EF4-FFF2-40B4-BE49-F238E27FC236}">
                <a16:creationId xmlns:a16="http://schemas.microsoft.com/office/drawing/2014/main" id="{757E3974-14E8-437B-9A20-AECFBE310723}"/>
              </a:ext>
            </a:extLst>
          </p:cNvPr>
          <p:cNvSpPr>
            <a:spLocks noGrp="1"/>
          </p:cNvSpPr>
          <p:nvPr>
            <p:ph idx="1"/>
          </p:nvPr>
        </p:nvSpPr>
        <p:spPr/>
        <p:txBody>
          <a:bodyPr/>
          <a:lstStyle/>
          <a:p>
            <a:r>
              <a:rPr lang="sv-SE" dirty="0"/>
              <a:t>Funktionsnedsättningar som innebär behov av hjälp eller assistans från vuxna i vardagliga situationer.</a:t>
            </a:r>
          </a:p>
          <a:p>
            <a:r>
              <a:rPr lang="sv-SE" dirty="0"/>
              <a:t>Beteendesvårigheter eller känslomässiga svårigheter som leder till ökad risk att utsättas, eller utsätta andra, för våld.</a:t>
            </a:r>
          </a:p>
          <a:p>
            <a:r>
              <a:rPr lang="sv-SE" dirty="0"/>
              <a:t>Placering utanför det egna hemmet och beroende av vuxna och andra jämnåriga.</a:t>
            </a:r>
          </a:p>
          <a:p>
            <a:r>
              <a:rPr lang="sv-SE" dirty="0"/>
              <a:t>Att vara på flykt eller hemlös och hamna i situationer där andra kan utnyttja ens utsatta position.</a:t>
            </a:r>
          </a:p>
          <a:p>
            <a:r>
              <a:rPr lang="sv-SE" dirty="0"/>
              <a:t>Att fundera över sin sexualitet eller könsidentitet och bli sårbar för andra utifrån det.</a:t>
            </a:r>
          </a:p>
          <a:p>
            <a:endParaRPr lang="sv-SE" dirty="0"/>
          </a:p>
          <a:p>
            <a:endParaRPr lang="sv-SE" dirty="0"/>
          </a:p>
        </p:txBody>
      </p:sp>
    </p:spTree>
    <p:extLst>
      <p:ext uri="{BB962C8B-B14F-4D97-AF65-F5344CB8AC3E}">
        <p14:creationId xmlns:p14="http://schemas.microsoft.com/office/powerpoint/2010/main" val="2204775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D713A-21A1-45A3-8F24-6F5ADA274D9E}"/>
              </a:ext>
            </a:extLst>
          </p:cNvPr>
          <p:cNvSpPr>
            <a:spLocks noGrp="1"/>
          </p:cNvSpPr>
          <p:nvPr>
            <p:ph type="title"/>
          </p:nvPr>
        </p:nvSpPr>
        <p:spPr>
          <a:xfrm>
            <a:off x="838200" y="2103437"/>
            <a:ext cx="10515600" cy="1325563"/>
          </a:xfrm>
        </p:spPr>
        <p:txBody>
          <a:bodyPr>
            <a:normAutofit/>
          </a:bodyPr>
          <a:lstStyle/>
          <a:p>
            <a:r>
              <a:rPr lang="sv-SE" sz="3600" dirty="0"/>
              <a:t>Reflektionsfrågor</a:t>
            </a:r>
          </a:p>
        </p:txBody>
      </p:sp>
      <p:sp>
        <p:nvSpPr>
          <p:cNvPr id="3" name="Platshållare för innehåll 2">
            <a:extLst>
              <a:ext uri="{FF2B5EF4-FFF2-40B4-BE49-F238E27FC236}">
                <a16:creationId xmlns:a16="http://schemas.microsoft.com/office/drawing/2014/main" id="{1AB5830F-84A0-4B77-AD96-D5FFA40291B7}"/>
              </a:ext>
            </a:extLst>
          </p:cNvPr>
          <p:cNvSpPr>
            <a:spLocks noGrp="1"/>
          </p:cNvSpPr>
          <p:nvPr>
            <p:ph idx="1"/>
          </p:nvPr>
        </p:nvSpPr>
        <p:spPr>
          <a:xfrm>
            <a:off x="838200" y="3429000"/>
            <a:ext cx="10515600" cy="2650963"/>
          </a:xfrm>
        </p:spPr>
        <p:txBody>
          <a:bodyPr/>
          <a:lstStyle/>
          <a:p>
            <a:pPr marL="0" indent="0">
              <a:buNone/>
            </a:pPr>
            <a:endParaRPr lang="sv-SE" dirty="0"/>
          </a:p>
        </p:txBody>
      </p:sp>
    </p:spTree>
    <p:extLst>
      <p:ext uri="{BB962C8B-B14F-4D97-AF65-F5344CB8AC3E}">
        <p14:creationId xmlns:p14="http://schemas.microsoft.com/office/powerpoint/2010/main" val="4221895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7213E-4CB0-4577-B261-B373C0DCF8ED}"/>
              </a:ext>
            </a:extLst>
          </p:cNvPr>
          <p:cNvSpPr>
            <a:spLocks noGrp="1"/>
          </p:cNvSpPr>
          <p:nvPr>
            <p:ph type="title"/>
          </p:nvPr>
        </p:nvSpPr>
        <p:spPr/>
        <p:txBody>
          <a:bodyPr/>
          <a:lstStyle/>
          <a:p>
            <a:r>
              <a:rPr lang="sv-SE" dirty="0"/>
              <a:t>Hur ser det ut hos oss? </a:t>
            </a:r>
          </a:p>
        </p:txBody>
      </p:sp>
      <p:sp>
        <p:nvSpPr>
          <p:cNvPr id="3" name="Platshållare för innehåll 2">
            <a:extLst>
              <a:ext uri="{FF2B5EF4-FFF2-40B4-BE49-F238E27FC236}">
                <a16:creationId xmlns:a16="http://schemas.microsoft.com/office/drawing/2014/main" id="{7C0F3DAC-E1CD-4009-AAE2-26BF19CE5898}"/>
              </a:ext>
            </a:extLst>
          </p:cNvPr>
          <p:cNvSpPr>
            <a:spLocks noGrp="1"/>
          </p:cNvSpPr>
          <p:nvPr>
            <p:ph idx="1"/>
          </p:nvPr>
        </p:nvSpPr>
        <p:spPr/>
        <p:txBody>
          <a:bodyPr/>
          <a:lstStyle/>
          <a:p>
            <a:r>
              <a:rPr lang="sv-SE" dirty="0"/>
              <a:t>På vilka sätt kan vi i vår verksamhet se att barn och unga med funktionsnedsättning kan ha en särskild sårbarhet för våld?</a:t>
            </a:r>
          </a:p>
          <a:p>
            <a:r>
              <a:rPr lang="sv-SE" dirty="0"/>
              <a:t>Hur kan sårbarheten hänga ihop med andra faktorer som etnisk tillhörighet, kön, könsöverskridande identitet eller uttryck, religion eller annan trosuppfattning samt sexuell läggning? </a:t>
            </a:r>
          </a:p>
          <a:p>
            <a:r>
              <a:rPr lang="sv-SE" dirty="0"/>
              <a:t>Vad finns det för faktorer i vår verksamhet som kan medföra risker för barn och unga att utsättas för våld?</a:t>
            </a:r>
          </a:p>
          <a:p>
            <a:r>
              <a:rPr lang="sv-SE" dirty="0"/>
              <a:t>Vad kan vi i vår verksamhet göra för att stärka skyddet för barn och unga med funktionsnedsättning?</a:t>
            </a:r>
          </a:p>
          <a:p>
            <a:endParaRPr lang="sv-SE" dirty="0"/>
          </a:p>
        </p:txBody>
      </p:sp>
    </p:spTree>
    <p:extLst>
      <p:ext uri="{BB962C8B-B14F-4D97-AF65-F5344CB8AC3E}">
        <p14:creationId xmlns:p14="http://schemas.microsoft.com/office/powerpoint/2010/main" val="283483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83D193-B5B3-4CC9-B4F8-DE6BA4B4C8D9}"/>
              </a:ext>
            </a:extLst>
          </p:cNvPr>
          <p:cNvSpPr>
            <a:spLocks noGrp="1"/>
          </p:cNvSpPr>
          <p:nvPr>
            <p:ph type="title"/>
          </p:nvPr>
        </p:nvSpPr>
        <p:spPr/>
        <p:txBody>
          <a:bodyPr/>
          <a:lstStyle/>
          <a:p>
            <a:r>
              <a:rPr lang="sv-SE" dirty="0"/>
              <a:t>Avslutning</a:t>
            </a:r>
          </a:p>
        </p:txBody>
      </p:sp>
      <p:sp>
        <p:nvSpPr>
          <p:cNvPr id="3" name="Platshållare för innehåll 2">
            <a:extLst>
              <a:ext uri="{FF2B5EF4-FFF2-40B4-BE49-F238E27FC236}">
                <a16:creationId xmlns:a16="http://schemas.microsoft.com/office/drawing/2014/main" id="{9F53A4A5-0DF7-4767-AB48-4704EED584E8}"/>
              </a:ext>
            </a:extLst>
          </p:cNvPr>
          <p:cNvSpPr>
            <a:spLocks noGrp="1"/>
          </p:cNvSpPr>
          <p:nvPr>
            <p:ph sz="half" idx="1"/>
          </p:nvPr>
        </p:nvSpPr>
        <p:spPr/>
        <p:txBody>
          <a:bodyPr/>
          <a:lstStyle/>
          <a:p>
            <a:r>
              <a:rPr lang="sv-SE" dirty="0"/>
              <a:t>Under nästa tema kommer vi att prata om kommunikation om våld.</a:t>
            </a:r>
          </a:p>
          <a:p>
            <a:r>
              <a:rPr lang="sv-SE" dirty="0"/>
              <a:t>Vad tar du med dig från dagens utbildning?</a:t>
            </a:r>
          </a:p>
          <a:p>
            <a:r>
              <a:rPr lang="sv-SE" dirty="0"/>
              <a:t>Är det något du vill skicka med inför nästa tillfälle?</a:t>
            </a:r>
          </a:p>
          <a:p>
            <a:endParaRPr lang="sv-SE" dirty="0"/>
          </a:p>
          <a:p>
            <a:endParaRPr lang="sv-SE" dirty="0"/>
          </a:p>
        </p:txBody>
      </p:sp>
      <p:pic>
        <p:nvPicPr>
          <p:cNvPr id="6" name="Platshållare för innehåll 5" descr="En ung vuxen som kramar sin ledarhund.&#10;">
            <a:extLst>
              <a:ext uri="{FF2B5EF4-FFF2-40B4-BE49-F238E27FC236}">
                <a16:creationId xmlns:a16="http://schemas.microsoft.com/office/drawing/2014/main" id="{5035508D-CB3C-41CA-9ABE-D8EC29C3C8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82472" y="1301750"/>
            <a:ext cx="3361055" cy="4254500"/>
          </a:xfrm>
        </p:spPr>
      </p:pic>
    </p:spTree>
    <p:extLst>
      <p:ext uri="{BB962C8B-B14F-4D97-AF65-F5344CB8AC3E}">
        <p14:creationId xmlns:p14="http://schemas.microsoft.com/office/powerpoint/2010/main" val="37148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EE1D96-B0B9-448C-B6A9-1F0C22806575}"/>
              </a:ext>
            </a:extLst>
          </p:cNvPr>
          <p:cNvSpPr>
            <a:spLocks noGrp="1"/>
          </p:cNvSpPr>
          <p:nvPr>
            <p:ph type="ctrTitle"/>
          </p:nvPr>
        </p:nvSpPr>
        <p:spPr/>
        <p:txBody>
          <a:bodyPr/>
          <a:lstStyle/>
          <a:p>
            <a:r>
              <a:rPr lang="sv-SE" dirty="0"/>
              <a:t>Tack för idag!</a:t>
            </a:r>
          </a:p>
        </p:txBody>
      </p:sp>
      <p:sp>
        <p:nvSpPr>
          <p:cNvPr id="3" name="Underrubrik 2">
            <a:extLst>
              <a:ext uri="{FF2B5EF4-FFF2-40B4-BE49-F238E27FC236}">
                <a16:creationId xmlns:a16="http://schemas.microsoft.com/office/drawing/2014/main" id="{4B1323DA-3CBA-4921-99E1-1622D4692934}"/>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335074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7F657-3A7A-44A1-AB0E-CE43C859F200}"/>
              </a:ext>
            </a:extLst>
          </p:cNvPr>
          <p:cNvSpPr>
            <a:spLocks noGrp="1"/>
          </p:cNvSpPr>
          <p:nvPr>
            <p:ph type="title"/>
          </p:nvPr>
        </p:nvSpPr>
        <p:spPr/>
        <p:txBody>
          <a:bodyPr/>
          <a:lstStyle/>
          <a:p>
            <a:r>
              <a:rPr lang="sv-SE" dirty="0"/>
              <a:t>I detta tema kommer vi lära oss om:</a:t>
            </a:r>
          </a:p>
        </p:txBody>
      </p:sp>
      <p:sp>
        <p:nvSpPr>
          <p:cNvPr id="3" name="Platshållare för innehåll 2">
            <a:extLst>
              <a:ext uri="{FF2B5EF4-FFF2-40B4-BE49-F238E27FC236}">
                <a16:creationId xmlns:a16="http://schemas.microsoft.com/office/drawing/2014/main" id="{D2DBD65B-3FCA-48BA-86C7-47F893D1BF1B}"/>
              </a:ext>
            </a:extLst>
          </p:cNvPr>
          <p:cNvSpPr>
            <a:spLocks noGrp="1"/>
          </p:cNvSpPr>
          <p:nvPr>
            <p:ph idx="1"/>
          </p:nvPr>
        </p:nvSpPr>
        <p:spPr/>
        <p:txBody>
          <a:bodyPr/>
          <a:lstStyle/>
          <a:p>
            <a:r>
              <a:rPr lang="sv-SE" dirty="0"/>
              <a:t>barns rätt till skydd från våld</a:t>
            </a:r>
          </a:p>
          <a:p>
            <a:r>
              <a:rPr lang="sv-SE" dirty="0"/>
              <a:t>riskfaktorer för att ett barn med funktionsnedsättning utsätts för våld i nära relation</a:t>
            </a:r>
          </a:p>
          <a:p>
            <a:pPr>
              <a:spcAft>
                <a:spcPts val="1800"/>
              </a:spcAft>
            </a:pPr>
            <a:r>
              <a:rPr lang="sv-SE" dirty="0"/>
              <a:t>hur olika funktionsnedsättningar och behov av tillgänglighet kan medföra särskild sårbarhet för våld.</a:t>
            </a:r>
          </a:p>
          <a:p>
            <a:pPr marL="0" indent="0">
              <a:buNone/>
            </a:pPr>
            <a:r>
              <a:rPr lang="sv-SE" dirty="0"/>
              <a:t>Syftet är att vi ska få kunskap om hur barn unga med funktionsnedsättning kan vara särskilt sårbara för våld.</a:t>
            </a:r>
          </a:p>
        </p:txBody>
      </p:sp>
    </p:spTree>
    <p:extLst>
      <p:ext uri="{BB962C8B-B14F-4D97-AF65-F5344CB8AC3E}">
        <p14:creationId xmlns:p14="http://schemas.microsoft.com/office/powerpoint/2010/main" val="288629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4393FA-C637-423B-A11F-3CEAFAFD43C7}"/>
              </a:ext>
            </a:extLst>
          </p:cNvPr>
          <p:cNvSpPr>
            <a:spLocks noGrp="1"/>
          </p:cNvSpPr>
          <p:nvPr>
            <p:ph type="title"/>
          </p:nvPr>
        </p:nvSpPr>
        <p:spPr/>
        <p:txBody>
          <a:bodyPr/>
          <a:lstStyle/>
          <a:p>
            <a:r>
              <a:rPr lang="sv-SE" dirty="0"/>
              <a:t>Varför har vi fokus på barn och unga med funktionsnedsättning?</a:t>
            </a:r>
          </a:p>
        </p:txBody>
      </p:sp>
      <p:sp>
        <p:nvSpPr>
          <p:cNvPr id="3" name="Platshållare för innehåll 2">
            <a:extLst>
              <a:ext uri="{FF2B5EF4-FFF2-40B4-BE49-F238E27FC236}">
                <a16:creationId xmlns:a16="http://schemas.microsoft.com/office/drawing/2014/main" id="{546F57B4-5D2B-47CC-8559-1E5A04CF9C30}"/>
              </a:ext>
            </a:extLst>
          </p:cNvPr>
          <p:cNvSpPr>
            <a:spLocks noGrp="1"/>
          </p:cNvSpPr>
          <p:nvPr>
            <p:ph idx="1"/>
          </p:nvPr>
        </p:nvSpPr>
        <p:spPr/>
        <p:txBody>
          <a:bodyPr/>
          <a:lstStyle/>
          <a:p>
            <a:r>
              <a:rPr lang="sv-SE" dirty="0"/>
              <a:t>Barn och unga med funktionsnedsättning har en högre risk att utsättas för alla typer av våld, samt för fler och allvarligare former av våld än andra barn. </a:t>
            </a:r>
          </a:p>
          <a:p>
            <a:r>
              <a:rPr lang="sv-SE" dirty="0"/>
              <a:t>För barn och unga med funktionsnedsättningar som påverkar möjligheten att kommunicera och omgivningens förmåga att förstå, kan det vara svårt att berätta om våld.</a:t>
            </a:r>
          </a:p>
          <a:p>
            <a:r>
              <a:rPr lang="sv-SE" dirty="0"/>
              <a:t>Om omgivningen inte kan upptäcka eller kommunicera med den våldsutsatta kan våldet fortsätta i det osynliga.</a:t>
            </a:r>
          </a:p>
          <a:p>
            <a:endParaRPr lang="sv-SE" dirty="0"/>
          </a:p>
        </p:txBody>
      </p:sp>
    </p:spTree>
    <p:extLst>
      <p:ext uri="{BB962C8B-B14F-4D97-AF65-F5344CB8AC3E}">
        <p14:creationId xmlns:p14="http://schemas.microsoft.com/office/powerpoint/2010/main" val="76676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4613-8AAB-B50E-5E65-4769FB794B26}"/>
              </a:ext>
            </a:extLst>
          </p:cNvPr>
          <p:cNvSpPr>
            <a:spLocks noGrp="1"/>
          </p:cNvSpPr>
          <p:nvPr>
            <p:ph type="title"/>
          </p:nvPr>
        </p:nvSpPr>
        <p:spPr>
          <a:xfrm>
            <a:off x="503999" y="212652"/>
            <a:ext cx="11191113" cy="1268818"/>
          </a:xfrm>
        </p:spPr>
        <p:txBody>
          <a:bodyPr anchor="ctr"/>
          <a:lstStyle/>
          <a:p>
            <a:pPr algn="ctr"/>
            <a:r>
              <a:rPr lang="sv-SE" sz="3600" dirty="0"/>
              <a:t>Röster om våld</a:t>
            </a:r>
            <a:endParaRPr lang="sv-SE" sz="3500" dirty="0"/>
          </a:p>
        </p:txBody>
      </p:sp>
      <p:sp>
        <p:nvSpPr>
          <p:cNvPr id="40" name="TextBox 39">
            <a:extLst>
              <a:ext uri="{FF2B5EF4-FFF2-40B4-BE49-F238E27FC236}">
                <a16:creationId xmlns:a16="http://schemas.microsoft.com/office/drawing/2014/main" id="{8AA5D983-E106-FCEE-709A-91F089B7EB1F}"/>
              </a:ext>
            </a:extLst>
          </p:cNvPr>
          <p:cNvSpPr txBox="1"/>
          <p:nvPr/>
        </p:nvSpPr>
        <p:spPr>
          <a:xfrm>
            <a:off x="1794328" y="2267690"/>
            <a:ext cx="3650161" cy="1554208"/>
          </a:xfrm>
          <a:prstGeom prst="rect">
            <a:avLst/>
          </a:prstGeom>
          <a:noFill/>
        </p:spPr>
        <p:txBody>
          <a:bodyPr wrap="square">
            <a:spAutoFit/>
          </a:bodyPr>
          <a:lstStyle/>
          <a:p>
            <a:pPr>
              <a:lnSpc>
                <a:spcPct val="110000"/>
              </a:lnSpc>
            </a:pPr>
            <a:r>
              <a:rPr lang="sv-SE" sz="2200" dirty="0"/>
              <a:t>Jag visste inte, förstod inte, att detta var fel. Jag antog att detta var normalt för alla familjer.</a:t>
            </a:r>
            <a:endParaRPr lang="sv-SE" sz="2200" u="none" dirty="0">
              <a:solidFill>
                <a:schemeClr val="tx1"/>
              </a:solidFill>
            </a:endParaRPr>
          </a:p>
        </p:txBody>
      </p:sp>
      <p:sp>
        <p:nvSpPr>
          <p:cNvPr id="41" name="TextBox 40">
            <a:extLst>
              <a:ext uri="{FF2B5EF4-FFF2-40B4-BE49-F238E27FC236}">
                <a16:creationId xmlns:a16="http://schemas.microsoft.com/office/drawing/2014/main" id="{2CA491C0-861A-E57F-1775-EA8C04F2AD3E}"/>
              </a:ext>
            </a:extLst>
          </p:cNvPr>
          <p:cNvSpPr txBox="1"/>
          <p:nvPr/>
        </p:nvSpPr>
        <p:spPr>
          <a:xfrm>
            <a:off x="6680017" y="2349438"/>
            <a:ext cx="4033136" cy="1926618"/>
          </a:xfrm>
          <a:prstGeom prst="rect">
            <a:avLst/>
          </a:prstGeom>
          <a:noFill/>
        </p:spPr>
        <p:txBody>
          <a:bodyPr wrap="square">
            <a:spAutoFit/>
          </a:bodyPr>
          <a:lstStyle/>
          <a:p>
            <a:pPr algn="ctr">
              <a:lnSpc>
                <a:spcPct val="110000"/>
              </a:lnSpc>
            </a:pPr>
            <a:r>
              <a:rPr lang="sv-SE" sz="2200" dirty="0"/>
              <a:t>Våld är mer än fysiska slag. Det är att systematiskt nekas de stöd och hjälp som jag behöver för att klara min dagliga livsföring</a:t>
            </a:r>
            <a:endParaRPr lang="sv-SE" sz="2200" dirty="0">
              <a:solidFill>
                <a:schemeClr val="tx1"/>
              </a:solidFill>
            </a:endParaRPr>
          </a:p>
        </p:txBody>
      </p:sp>
      <p:grpSp>
        <p:nvGrpSpPr>
          <p:cNvPr id="38" name="Group 37">
            <a:extLst>
              <a:ext uri="{FF2B5EF4-FFF2-40B4-BE49-F238E27FC236}">
                <a16:creationId xmlns:a16="http://schemas.microsoft.com/office/drawing/2014/main" id="{8857B082-9054-D2FF-7374-2C083F145C7D}"/>
              </a:ext>
              <a:ext uri="{C183D7F6-B498-43B3-948B-1728B52AA6E4}">
                <adec:decorative xmlns:adec="http://schemas.microsoft.com/office/drawing/2017/decorative" val="1"/>
              </a:ext>
            </a:extLst>
          </p:cNvPr>
          <p:cNvGrpSpPr/>
          <p:nvPr/>
        </p:nvGrpSpPr>
        <p:grpSpPr>
          <a:xfrm>
            <a:off x="1382772" y="1829915"/>
            <a:ext cx="4211910" cy="2414670"/>
            <a:chOff x="924082" y="1955252"/>
            <a:chExt cx="3076913" cy="1897562"/>
          </a:xfrm>
        </p:grpSpPr>
        <p:pic>
          <p:nvPicPr>
            <p:cNvPr id="27" name="Graphic 26">
              <a:extLst>
                <a:ext uri="{FF2B5EF4-FFF2-40B4-BE49-F238E27FC236}">
                  <a16:creationId xmlns:a16="http://schemas.microsoft.com/office/drawing/2014/main" id="{5BA94DEF-48F0-1D86-07D5-A55926B0F35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9195" y="1985914"/>
              <a:ext cx="2971800" cy="1866900"/>
            </a:xfrm>
            <a:prstGeom prst="rect">
              <a:avLst/>
            </a:prstGeom>
          </p:spPr>
        </p:pic>
        <p:sp>
          <p:nvSpPr>
            <p:cNvPr id="32" name="Freeform 31">
              <a:extLst>
                <a:ext uri="{FF2B5EF4-FFF2-40B4-BE49-F238E27FC236}">
                  <a16:creationId xmlns:a16="http://schemas.microsoft.com/office/drawing/2014/main" id="{52B68B31-5936-0121-0A3B-A3D25C258D22}"/>
                </a:ext>
              </a:extLst>
            </p:cNvPr>
            <p:cNvSpPr/>
            <p:nvPr/>
          </p:nvSpPr>
          <p:spPr>
            <a:xfrm>
              <a:off x="924082" y="1955252"/>
              <a:ext cx="476250" cy="361950"/>
            </a:xfrm>
            <a:custGeom>
              <a:avLst/>
              <a:gdLst/>
              <a:ahLst/>
              <a:cxnLst/>
              <a:rect l="l" t="t" r="r" b="b"/>
              <a:pathLst>
                <a:path w="476250" h="361950">
                  <a:moveTo>
                    <a:pt x="308967" y="0"/>
                  </a:moveTo>
                  <a:lnTo>
                    <a:pt x="476250" y="0"/>
                  </a:lnTo>
                  <a:lnTo>
                    <a:pt x="476250" y="119658"/>
                  </a:lnTo>
                  <a:cubicBezTo>
                    <a:pt x="476250" y="168077"/>
                    <a:pt x="472083" y="206276"/>
                    <a:pt x="463748" y="234256"/>
                  </a:cubicBezTo>
                  <a:cubicBezTo>
                    <a:pt x="455414" y="262235"/>
                    <a:pt x="439638" y="287338"/>
                    <a:pt x="416421" y="309563"/>
                  </a:cubicBezTo>
                  <a:cubicBezTo>
                    <a:pt x="393204" y="331788"/>
                    <a:pt x="363736" y="349250"/>
                    <a:pt x="328017" y="361950"/>
                  </a:cubicBezTo>
                  <a:lnTo>
                    <a:pt x="295275" y="292894"/>
                  </a:lnTo>
                  <a:cubicBezTo>
                    <a:pt x="329009" y="281782"/>
                    <a:pt x="353020" y="266502"/>
                    <a:pt x="367308" y="247055"/>
                  </a:cubicBezTo>
                  <a:cubicBezTo>
                    <a:pt x="381595" y="227608"/>
                    <a:pt x="389136" y="201018"/>
                    <a:pt x="389929" y="167283"/>
                  </a:cubicBezTo>
                  <a:lnTo>
                    <a:pt x="308967" y="167283"/>
                  </a:lnTo>
                  <a:close/>
                  <a:moveTo>
                    <a:pt x="13692" y="0"/>
                  </a:moveTo>
                  <a:lnTo>
                    <a:pt x="180975" y="0"/>
                  </a:lnTo>
                  <a:lnTo>
                    <a:pt x="180975" y="119658"/>
                  </a:lnTo>
                  <a:cubicBezTo>
                    <a:pt x="180975" y="168077"/>
                    <a:pt x="176808" y="206276"/>
                    <a:pt x="168473" y="234256"/>
                  </a:cubicBezTo>
                  <a:cubicBezTo>
                    <a:pt x="160139" y="262235"/>
                    <a:pt x="144363" y="287338"/>
                    <a:pt x="121146" y="309563"/>
                  </a:cubicBezTo>
                  <a:cubicBezTo>
                    <a:pt x="97929" y="331788"/>
                    <a:pt x="68461" y="349250"/>
                    <a:pt x="32742" y="361950"/>
                  </a:cubicBezTo>
                  <a:lnTo>
                    <a:pt x="0" y="292894"/>
                  </a:lnTo>
                  <a:cubicBezTo>
                    <a:pt x="33734" y="281782"/>
                    <a:pt x="57745" y="266502"/>
                    <a:pt x="72033" y="247055"/>
                  </a:cubicBezTo>
                  <a:cubicBezTo>
                    <a:pt x="86320" y="227608"/>
                    <a:pt x="93861" y="201018"/>
                    <a:pt x="94654" y="167283"/>
                  </a:cubicBezTo>
                  <a:lnTo>
                    <a:pt x="13692" y="167283"/>
                  </a:lnTo>
                  <a:close/>
                </a:path>
              </a:pathLst>
            </a:custGeom>
            <a:solidFill>
              <a:srgbClr val="13876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33" name="Freeform 32">
              <a:extLst>
                <a:ext uri="{FF2B5EF4-FFF2-40B4-BE49-F238E27FC236}">
                  <a16:creationId xmlns:a16="http://schemas.microsoft.com/office/drawing/2014/main" id="{C6F0FFDC-AFDE-9BD8-F85C-13B970FB7793}"/>
                </a:ext>
              </a:extLst>
            </p:cNvPr>
            <p:cNvSpPr/>
            <p:nvPr/>
          </p:nvSpPr>
          <p:spPr>
            <a:xfrm>
              <a:off x="3520138" y="3416191"/>
              <a:ext cx="476250" cy="361950"/>
            </a:xfrm>
            <a:custGeom>
              <a:avLst/>
              <a:gdLst/>
              <a:ahLst/>
              <a:cxnLst/>
              <a:rect l="l" t="t" r="r" b="b"/>
              <a:pathLst>
                <a:path w="476250" h="361950">
                  <a:moveTo>
                    <a:pt x="308967" y="0"/>
                  </a:moveTo>
                  <a:lnTo>
                    <a:pt x="476250" y="0"/>
                  </a:lnTo>
                  <a:lnTo>
                    <a:pt x="476250" y="119658"/>
                  </a:lnTo>
                  <a:cubicBezTo>
                    <a:pt x="476250" y="168077"/>
                    <a:pt x="472083" y="206276"/>
                    <a:pt x="463748" y="234256"/>
                  </a:cubicBezTo>
                  <a:cubicBezTo>
                    <a:pt x="455414" y="262235"/>
                    <a:pt x="439638" y="287338"/>
                    <a:pt x="416421" y="309563"/>
                  </a:cubicBezTo>
                  <a:cubicBezTo>
                    <a:pt x="393204" y="331788"/>
                    <a:pt x="363736" y="349250"/>
                    <a:pt x="328017" y="361950"/>
                  </a:cubicBezTo>
                  <a:lnTo>
                    <a:pt x="295275" y="292894"/>
                  </a:lnTo>
                  <a:cubicBezTo>
                    <a:pt x="329009" y="281782"/>
                    <a:pt x="353020" y="266502"/>
                    <a:pt x="367308" y="247055"/>
                  </a:cubicBezTo>
                  <a:cubicBezTo>
                    <a:pt x="381595" y="227608"/>
                    <a:pt x="389136" y="201018"/>
                    <a:pt x="389929" y="167283"/>
                  </a:cubicBezTo>
                  <a:lnTo>
                    <a:pt x="308967" y="167283"/>
                  </a:lnTo>
                  <a:close/>
                  <a:moveTo>
                    <a:pt x="13692" y="0"/>
                  </a:moveTo>
                  <a:lnTo>
                    <a:pt x="180975" y="0"/>
                  </a:lnTo>
                  <a:lnTo>
                    <a:pt x="180975" y="119658"/>
                  </a:lnTo>
                  <a:cubicBezTo>
                    <a:pt x="180975" y="168077"/>
                    <a:pt x="176808" y="206276"/>
                    <a:pt x="168473" y="234256"/>
                  </a:cubicBezTo>
                  <a:cubicBezTo>
                    <a:pt x="160139" y="262235"/>
                    <a:pt x="144363" y="287338"/>
                    <a:pt x="121146" y="309563"/>
                  </a:cubicBezTo>
                  <a:cubicBezTo>
                    <a:pt x="97929" y="331788"/>
                    <a:pt x="68461" y="349250"/>
                    <a:pt x="32742" y="361950"/>
                  </a:cubicBezTo>
                  <a:lnTo>
                    <a:pt x="0" y="292894"/>
                  </a:lnTo>
                  <a:cubicBezTo>
                    <a:pt x="33734" y="281782"/>
                    <a:pt x="57745" y="266502"/>
                    <a:pt x="72033" y="247055"/>
                  </a:cubicBezTo>
                  <a:cubicBezTo>
                    <a:pt x="86320" y="227608"/>
                    <a:pt x="93861" y="201018"/>
                    <a:pt x="94654" y="167283"/>
                  </a:cubicBezTo>
                  <a:lnTo>
                    <a:pt x="13692" y="167283"/>
                  </a:lnTo>
                  <a:close/>
                </a:path>
              </a:pathLst>
            </a:custGeom>
            <a:solidFill>
              <a:srgbClr val="13876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grpSp>
      <p:grpSp>
        <p:nvGrpSpPr>
          <p:cNvPr id="37" name="Group 36">
            <a:extLst>
              <a:ext uri="{FF2B5EF4-FFF2-40B4-BE49-F238E27FC236}">
                <a16:creationId xmlns:a16="http://schemas.microsoft.com/office/drawing/2014/main" id="{C3279735-4448-63EB-2261-4BA01D919C9A}"/>
              </a:ext>
              <a:ext uri="{C183D7F6-B498-43B3-948B-1728B52AA6E4}">
                <adec:decorative xmlns:adec="http://schemas.microsoft.com/office/drawing/2017/decorative" val="1"/>
              </a:ext>
            </a:extLst>
          </p:cNvPr>
          <p:cNvGrpSpPr/>
          <p:nvPr/>
        </p:nvGrpSpPr>
        <p:grpSpPr>
          <a:xfrm>
            <a:off x="6527949" y="1869940"/>
            <a:ext cx="4502450" cy="3638073"/>
            <a:chOff x="2542675" y="4624880"/>
            <a:chExt cx="3006955" cy="2394664"/>
          </a:xfrm>
        </p:grpSpPr>
        <p:pic>
          <p:nvPicPr>
            <p:cNvPr id="23" name="Graphic 22">
              <a:extLst>
                <a:ext uri="{FF2B5EF4-FFF2-40B4-BE49-F238E27FC236}">
                  <a16:creationId xmlns:a16="http://schemas.microsoft.com/office/drawing/2014/main" id="{16DF2380-A1AC-B3AD-D6A9-982CFAE32BC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48445" y="4695444"/>
              <a:ext cx="2705100" cy="2324100"/>
            </a:xfrm>
            <a:prstGeom prst="rect">
              <a:avLst/>
            </a:prstGeom>
          </p:spPr>
        </p:pic>
        <p:sp>
          <p:nvSpPr>
            <p:cNvPr id="34" name="Freeform 33">
              <a:extLst>
                <a:ext uri="{FF2B5EF4-FFF2-40B4-BE49-F238E27FC236}">
                  <a16:creationId xmlns:a16="http://schemas.microsoft.com/office/drawing/2014/main" id="{4CD8CA9C-E3BE-6324-4B5D-7AA2987CFA0B}"/>
                </a:ext>
              </a:extLst>
            </p:cNvPr>
            <p:cNvSpPr/>
            <p:nvPr/>
          </p:nvSpPr>
          <p:spPr>
            <a:xfrm>
              <a:off x="2542675" y="4624880"/>
              <a:ext cx="476250" cy="361950"/>
            </a:xfrm>
            <a:custGeom>
              <a:avLst/>
              <a:gdLst/>
              <a:ahLst/>
              <a:cxnLst/>
              <a:rect l="l" t="t" r="r" b="b"/>
              <a:pathLst>
                <a:path w="476250" h="361950">
                  <a:moveTo>
                    <a:pt x="308967" y="0"/>
                  </a:moveTo>
                  <a:lnTo>
                    <a:pt x="476250" y="0"/>
                  </a:lnTo>
                  <a:lnTo>
                    <a:pt x="476250" y="119658"/>
                  </a:lnTo>
                  <a:cubicBezTo>
                    <a:pt x="476250" y="168077"/>
                    <a:pt x="472083" y="206276"/>
                    <a:pt x="463748" y="234256"/>
                  </a:cubicBezTo>
                  <a:cubicBezTo>
                    <a:pt x="455414" y="262235"/>
                    <a:pt x="439638" y="287338"/>
                    <a:pt x="416421" y="309563"/>
                  </a:cubicBezTo>
                  <a:cubicBezTo>
                    <a:pt x="393204" y="331788"/>
                    <a:pt x="363736" y="349250"/>
                    <a:pt x="328017" y="361950"/>
                  </a:cubicBezTo>
                  <a:lnTo>
                    <a:pt x="295275" y="292894"/>
                  </a:lnTo>
                  <a:cubicBezTo>
                    <a:pt x="329009" y="281782"/>
                    <a:pt x="353020" y="266502"/>
                    <a:pt x="367308" y="247055"/>
                  </a:cubicBezTo>
                  <a:cubicBezTo>
                    <a:pt x="381595" y="227608"/>
                    <a:pt x="389136" y="201018"/>
                    <a:pt x="389929" y="167283"/>
                  </a:cubicBezTo>
                  <a:lnTo>
                    <a:pt x="308967" y="167283"/>
                  </a:lnTo>
                  <a:close/>
                  <a:moveTo>
                    <a:pt x="13692" y="0"/>
                  </a:moveTo>
                  <a:lnTo>
                    <a:pt x="180975" y="0"/>
                  </a:lnTo>
                  <a:lnTo>
                    <a:pt x="180975" y="119658"/>
                  </a:lnTo>
                  <a:cubicBezTo>
                    <a:pt x="180975" y="168077"/>
                    <a:pt x="176808" y="206276"/>
                    <a:pt x="168473" y="234256"/>
                  </a:cubicBezTo>
                  <a:cubicBezTo>
                    <a:pt x="160139" y="262235"/>
                    <a:pt x="144363" y="287338"/>
                    <a:pt x="121146" y="309563"/>
                  </a:cubicBezTo>
                  <a:cubicBezTo>
                    <a:pt x="97929" y="331788"/>
                    <a:pt x="68461" y="349250"/>
                    <a:pt x="32742" y="361950"/>
                  </a:cubicBezTo>
                  <a:lnTo>
                    <a:pt x="0" y="292894"/>
                  </a:lnTo>
                  <a:cubicBezTo>
                    <a:pt x="33734" y="281782"/>
                    <a:pt x="57745" y="266502"/>
                    <a:pt x="72033" y="247055"/>
                  </a:cubicBezTo>
                  <a:cubicBezTo>
                    <a:pt x="86320" y="227608"/>
                    <a:pt x="93861" y="201018"/>
                    <a:pt x="94654" y="167283"/>
                  </a:cubicBezTo>
                  <a:lnTo>
                    <a:pt x="13692" y="167283"/>
                  </a:lnTo>
                  <a:close/>
                </a:path>
              </a:pathLst>
            </a:cu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35" name="Freeform 34">
              <a:extLst>
                <a:ext uri="{FF2B5EF4-FFF2-40B4-BE49-F238E27FC236}">
                  <a16:creationId xmlns:a16="http://schemas.microsoft.com/office/drawing/2014/main" id="{998922D6-1120-E461-20B4-E6907DADABB7}"/>
                </a:ext>
              </a:extLst>
            </p:cNvPr>
            <p:cNvSpPr/>
            <p:nvPr/>
          </p:nvSpPr>
          <p:spPr>
            <a:xfrm>
              <a:off x="5073380" y="6064799"/>
              <a:ext cx="476250" cy="361950"/>
            </a:xfrm>
            <a:custGeom>
              <a:avLst/>
              <a:gdLst/>
              <a:ahLst/>
              <a:cxnLst/>
              <a:rect l="l" t="t" r="r" b="b"/>
              <a:pathLst>
                <a:path w="476250" h="361950">
                  <a:moveTo>
                    <a:pt x="308967" y="0"/>
                  </a:moveTo>
                  <a:lnTo>
                    <a:pt x="476250" y="0"/>
                  </a:lnTo>
                  <a:lnTo>
                    <a:pt x="476250" y="119658"/>
                  </a:lnTo>
                  <a:cubicBezTo>
                    <a:pt x="476250" y="168077"/>
                    <a:pt x="472083" y="206276"/>
                    <a:pt x="463748" y="234256"/>
                  </a:cubicBezTo>
                  <a:cubicBezTo>
                    <a:pt x="455414" y="262235"/>
                    <a:pt x="439638" y="287338"/>
                    <a:pt x="416421" y="309563"/>
                  </a:cubicBezTo>
                  <a:cubicBezTo>
                    <a:pt x="393204" y="331788"/>
                    <a:pt x="363736" y="349250"/>
                    <a:pt x="328017" y="361950"/>
                  </a:cubicBezTo>
                  <a:lnTo>
                    <a:pt x="295275" y="292894"/>
                  </a:lnTo>
                  <a:cubicBezTo>
                    <a:pt x="329009" y="281782"/>
                    <a:pt x="353020" y="266502"/>
                    <a:pt x="367308" y="247055"/>
                  </a:cubicBezTo>
                  <a:cubicBezTo>
                    <a:pt x="381595" y="227608"/>
                    <a:pt x="389136" y="201018"/>
                    <a:pt x="389929" y="167283"/>
                  </a:cubicBezTo>
                  <a:lnTo>
                    <a:pt x="308967" y="167283"/>
                  </a:lnTo>
                  <a:close/>
                  <a:moveTo>
                    <a:pt x="13692" y="0"/>
                  </a:moveTo>
                  <a:lnTo>
                    <a:pt x="180975" y="0"/>
                  </a:lnTo>
                  <a:lnTo>
                    <a:pt x="180975" y="119658"/>
                  </a:lnTo>
                  <a:cubicBezTo>
                    <a:pt x="180975" y="168077"/>
                    <a:pt x="176808" y="206276"/>
                    <a:pt x="168473" y="234256"/>
                  </a:cubicBezTo>
                  <a:cubicBezTo>
                    <a:pt x="160139" y="262235"/>
                    <a:pt x="144363" y="287338"/>
                    <a:pt x="121146" y="309563"/>
                  </a:cubicBezTo>
                  <a:cubicBezTo>
                    <a:pt x="97929" y="331788"/>
                    <a:pt x="68461" y="349250"/>
                    <a:pt x="32742" y="361950"/>
                  </a:cubicBezTo>
                  <a:lnTo>
                    <a:pt x="0" y="292894"/>
                  </a:lnTo>
                  <a:cubicBezTo>
                    <a:pt x="33734" y="281782"/>
                    <a:pt x="57745" y="266502"/>
                    <a:pt x="72033" y="247055"/>
                  </a:cubicBezTo>
                  <a:cubicBezTo>
                    <a:pt x="86320" y="227608"/>
                    <a:pt x="93861" y="201018"/>
                    <a:pt x="94654" y="167283"/>
                  </a:cubicBezTo>
                  <a:lnTo>
                    <a:pt x="13692" y="167283"/>
                  </a:lnTo>
                  <a:close/>
                </a:path>
              </a:pathLst>
            </a:cu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grpSp>
    </p:spTree>
    <p:extLst>
      <p:ext uri="{BB962C8B-B14F-4D97-AF65-F5344CB8AC3E}">
        <p14:creationId xmlns:p14="http://schemas.microsoft.com/office/powerpoint/2010/main" val="3279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D713A-21A1-45A3-8F24-6F5ADA274D9E}"/>
              </a:ext>
            </a:extLst>
          </p:cNvPr>
          <p:cNvSpPr>
            <a:spLocks noGrp="1"/>
          </p:cNvSpPr>
          <p:nvPr>
            <p:ph type="title"/>
          </p:nvPr>
        </p:nvSpPr>
        <p:spPr>
          <a:xfrm>
            <a:off x="838200" y="2103437"/>
            <a:ext cx="10515600" cy="1325563"/>
          </a:xfrm>
        </p:spPr>
        <p:txBody>
          <a:bodyPr>
            <a:normAutofit/>
          </a:bodyPr>
          <a:lstStyle/>
          <a:p>
            <a:r>
              <a:rPr lang="sv-SE" sz="3600" dirty="0"/>
              <a:t>Film</a:t>
            </a:r>
          </a:p>
        </p:txBody>
      </p:sp>
      <p:sp>
        <p:nvSpPr>
          <p:cNvPr id="3" name="Platshållare för innehåll 2">
            <a:extLst>
              <a:ext uri="{FF2B5EF4-FFF2-40B4-BE49-F238E27FC236}">
                <a16:creationId xmlns:a16="http://schemas.microsoft.com/office/drawing/2014/main" id="{1AB5830F-84A0-4B77-AD96-D5FFA40291B7}"/>
              </a:ext>
            </a:extLst>
          </p:cNvPr>
          <p:cNvSpPr>
            <a:spLocks noGrp="1"/>
          </p:cNvSpPr>
          <p:nvPr>
            <p:ph idx="1"/>
          </p:nvPr>
        </p:nvSpPr>
        <p:spPr>
          <a:xfrm>
            <a:off x="838200" y="3429000"/>
            <a:ext cx="10515600" cy="2650963"/>
          </a:xfrm>
        </p:spPr>
        <p:txBody>
          <a:bodyPr/>
          <a:lstStyle/>
          <a:p>
            <a:pPr marL="0" indent="0">
              <a:buNone/>
            </a:pPr>
            <a:r>
              <a:rPr lang="sv-SE" dirty="0" err="1"/>
              <a:t>Afsoon</a:t>
            </a:r>
            <a:r>
              <a:rPr lang="sv-SE" dirty="0"/>
              <a:t>.</a:t>
            </a:r>
          </a:p>
        </p:txBody>
      </p:sp>
    </p:spTree>
    <p:extLst>
      <p:ext uri="{BB962C8B-B14F-4D97-AF65-F5344CB8AC3E}">
        <p14:creationId xmlns:p14="http://schemas.microsoft.com/office/powerpoint/2010/main" val="211426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1A36C3-B199-4871-90E5-407159B546A9}"/>
              </a:ext>
            </a:extLst>
          </p:cNvPr>
          <p:cNvSpPr>
            <a:spLocks noGrp="1"/>
          </p:cNvSpPr>
          <p:nvPr>
            <p:ph type="title"/>
          </p:nvPr>
        </p:nvSpPr>
        <p:spPr/>
        <p:txBody>
          <a:bodyPr/>
          <a:lstStyle/>
          <a:p>
            <a:r>
              <a:rPr lang="sv-SE" dirty="0"/>
              <a:t>Frågor till filmen</a:t>
            </a:r>
          </a:p>
        </p:txBody>
      </p:sp>
      <p:sp>
        <p:nvSpPr>
          <p:cNvPr id="3" name="Platshållare för innehåll 2">
            <a:extLst>
              <a:ext uri="{FF2B5EF4-FFF2-40B4-BE49-F238E27FC236}">
                <a16:creationId xmlns:a16="http://schemas.microsoft.com/office/drawing/2014/main" id="{F5CC1DE6-F421-4D20-9305-2522A983BE6F}"/>
              </a:ext>
            </a:extLst>
          </p:cNvPr>
          <p:cNvSpPr>
            <a:spLocks noGrp="1"/>
          </p:cNvSpPr>
          <p:nvPr>
            <p:ph idx="1"/>
          </p:nvPr>
        </p:nvSpPr>
        <p:spPr/>
        <p:txBody>
          <a:bodyPr/>
          <a:lstStyle/>
          <a:p>
            <a:r>
              <a:rPr lang="sv-SE" dirty="0"/>
              <a:t>Vad väcker filmen för tankar och känslor hos er?</a:t>
            </a:r>
          </a:p>
          <a:p>
            <a:r>
              <a:rPr lang="sv-SE" dirty="0"/>
              <a:t>På vilka sätt kan Afsoon ha en särskild sårbarhet för våld?</a:t>
            </a:r>
          </a:p>
          <a:p>
            <a:r>
              <a:rPr lang="sv-SE" dirty="0"/>
              <a:t>Vad kan personer i Afsoons omgivning göra för att minska denna sårbarhet?</a:t>
            </a:r>
          </a:p>
          <a:p>
            <a:endParaRPr lang="sv-SE" dirty="0"/>
          </a:p>
        </p:txBody>
      </p:sp>
    </p:spTree>
    <p:extLst>
      <p:ext uri="{BB962C8B-B14F-4D97-AF65-F5344CB8AC3E}">
        <p14:creationId xmlns:p14="http://schemas.microsoft.com/office/powerpoint/2010/main" val="332417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D713A-21A1-45A3-8F24-6F5ADA274D9E}"/>
              </a:ext>
            </a:extLst>
          </p:cNvPr>
          <p:cNvSpPr>
            <a:spLocks noGrp="1"/>
          </p:cNvSpPr>
          <p:nvPr>
            <p:ph type="title"/>
          </p:nvPr>
        </p:nvSpPr>
        <p:spPr>
          <a:xfrm>
            <a:off x="838200" y="2103437"/>
            <a:ext cx="10515600" cy="1325563"/>
          </a:xfrm>
        </p:spPr>
        <p:txBody>
          <a:bodyPr>
            <a:normAutofit/>
          </a:bodyPr>
          <a:lstStyle/>
          <a:p>
            <a:r>
              <a:rPr lang="sv-SE" sz="3600" dirty="0"/>
              <a:t>Föreläsning</a:t>
            </a:r>
          </a:p>
        </p:txBody>
      </p:sp>
      <p:sp>
        <p:nvSpPr>
          <p:cNvPr id="3" name="Platshållare för innehåll 2">
            <a:extLst>
              <a:ext uri="{FF2B5EF4-FFF2-40B4-BE49-F238E27FC236}">
                <a16:creationId xmlns:a16="http://schemas.microsoft.com/office/drawing/2014/main" id="{1AB5830F-84A0-4B77-AD96-D5FFA40291B7}"/>
              </a:ext>
            </a:extLst>
          </p:cNvPr>
          <p:cNvSpPr>
            <a:spLocks noGrp="1"/>
          </p:cNvSpPr>
          <p:nvPr>
            <p:ph idx="1"/>
          </p:nvPr>
        </p:nvSpPr>
        <p:spPr>
          <a:xfrm>
            <a:off x="838200" y="3429000"/>
            <a:ext cx="10515600" cy="2650963"/>
          </a:xfrm>
        </p:spPr>
        <p:txBody>
          <a:bodyPr/>
          <a:lstStyle/>
          <a:p>
            <a:pPr marL="0" indent="0">
              <a:buNone/>
            </a:pPr>
            <a:r>
              <a:rPr lang="sv-SE" dirty="0"/>
              <a:t>Om våld, barn och unga med funktionsnedsättning. </a:t>
            </a:r>
          </a:p>
        </p:txBody>
      </p:sp>
    </p:spTree>
    <p:extLst>
      <p:ext uri="{BB962C8B-B14F-4D97-AF65-F5344CB8AC3E}">
        <p14:creationId xmlns:p14="http://schemas.microsoft.com/office/powerpoint/2010/main" val="300999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A66466-7925-42AF-BCB5-AD47855246F5}"/>
              </a:ext>
            </a:extLst>
          </p:cNvPr>
          <p:cNvSpPr>
            <a:spLocks noGrp="1"/>
          </p:cNvSpPr>
          <p:nvPr>
            <p:ph type="title"/>
          </p:nvPr>
        </p:nvSpPr>
        <p:spPr/>
        <p:txBody>
          <a:bodyPr>
            <a:normAutofit/>
          </a:bodyPr>
          <a:lstStyle/>
          <a:p>
            <a:r>
              <a:rPr lang="sv-SE" dirty="0"/>
              <a:t>Barn och unga med funktionsnedsättning har olika förutsättningar</a:t>
            </a:r>
          </a:p>
        </p:txBody>
      </p:sp>
      <p:sp>
        <p:nvSpPr>
          <p:cNvPr id="3" name="Platshållare för innehåll 2">
            <a:extLst>
              <a:ext uri="{FF2B5EF4-FFF2-40B4-BE49-F238E27FC236}">
                <a16:creationId xmlns:a16="http://schemas.microsoft.com/office/drawing/2014/main" id="{F718443D-1CB9-4318-9BEC-849958A9D27E}"/>
              </a:ext>
            </a:extLst>
          </p:cNvPr>
          <p:cNvSpPr>
            <a:spLocks noGrp="1"/>
          </p:cNvSpPr>
          <p:nvPr>
            <p:ph idx="1"/>
          </p:nvPr>
        </p:nvSpPr>
        <p:spPr/>
        <p:txBody>
          <a:bodyPr/>
          <a:lstStyle/>
          <a:p>
            <a:r>
              <a:rPr lang="sv-SE" dirty="0"/>
              <a:t>De är framförallt individer med olika personligheter, intressen, behov och rättigheter.</a:t>
            </a:r>
          </a:p>
          <a:p>
            <a:r>
              <a:rPr lang="sv-SE" dirty="0"/>
              <a:t>De kan ha varierande kännedom om och förståelse för sin egen funktionsnedsättning.</a:t>
            </a:r>
          </a:p>
          <a:p>
            <a:r>
              <a:rPr lang="sv-SE" dirty="0"/>
              <a:t>De vistas inom de flesta verksamheter där barn och unga finns. </a:t>
            </a:r>
          </a:p>
          <a:p>
            <a:r>
              <a:rPr lang="sv-SE" dirty="0"/>
              <a:t>Ibland känner omgivningen till och accepterar funktionsnedsättningen samt tillgodoser barnet eller den ungas behov av tillgänglighet. </a:t>
            </a:r>
          </a:p>
          <a:p>
            <a:r>
              <a:rPr lang="sv-SE" dirty="0"/>
              <a:t>I andra fall är funktionsnedsättningen okänd, inte accepterad, eller så tar omgivningen inte hänsyn till barnet eller den unges behov av tillgänglighet. </a:t>
            </a:r>
          </a:p>
          <a:p>
            <a:endParaRPr lang="sv-SE" dirty="0"/>
          </a:p>
        </p:txBody>
      </p:sp>
    </p:spTree>
    <p:extLst>
      <p:ext uri="{BB962C8B-B14F-4D97-AF65-F5344CB8AC3E}">
        <p14:creationId xmlns:p14="http://schemas.microsoft.com/office/powerpoint/2010/main" val="458724253"/>
      </p:ext>
    </p:extLst>
  </p:cSld>
  <p:clrMapOvr>
    <a:masterClrMapping/>
  </p:clrMapOvr>
</p:sld>
</file>

<file path=ppt/theme/theme1.xml><?xml version="1.0" encoding="utf-8"?>
<a:theme xmlns:a="http://schemas.openxmlformats.org/drawingml/2006/main" name="LiU - VI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B9E8D609-257B-A04A-8B2D-7778A7774881}"/>
    </a:ext>
  </a:extLst>
</a:theme>
</file>

<file path=ppt/theme/theme2.xml><?xml version="1.0" encoding="utf-8"?>
<a:theme xmlns:a="http://schemas.openxmlformats.org/drawingml/2006/main" name="LiU - ljusturkos">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99FFB4F6-DBD0-674D-A242-99A12D2EB7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erson xmlns="f6351e9a-ea34-4ad9-b922-25ec9d06a7c5">
      <UserInfo>
        <DisplayName/>
        <AccountId xsi:nil="true"/>
        <AccountType/>
      </UserInfo>
    </Person>
    <TaxCatchAll xmlns="484986f3-affb-4909-aac7-6cbe78376350" xsi:nil="true"/>
    <lcf76f155ced4ddcb4097134ff3c332f xmlns="f6351e9a-ea34-4ad9-b922-25ec9d06a7c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F031C3207A044E9EC9C4231C161E8E" ma:contentTypeVersion="18" ma:contentTypeDescription="Create a new document." ma:contentTypeScope="" ma:versionID="9a90d576f0e679fceeecb069ea43a08f">
  <xsd:schema xmlns:xsd="http://www.w3.org/2001/XMLSchema" xmlns:xs="http://www.w3.org/2001/XMLSchema" xmlns:p="http://schemas.microsoft.com/office/2006/metadata/properties" xmlns:ns2="484986f3-affb-4909-aac7-6cbe78376350" xmlns:ns3="f6351e9a-ea34-4ad9-b922-25ec9d06a7c5" targetNamespace="http://schemas.microsoft.com/office/2006/metadata/properties" ma:root="true" ma:fieldsID="2bf4f614b976132a49861302fd08d2f0" ns2:_="" ns3:_="">
    <xsd:import namespace="484986f3-affb-4909-aac7-6cbe78376350"/>
    <xsd:import namespace="f6351e9a-ea34-4ad9-b922-25ec9d06a7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Pers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4986f3-affb-4909-aac7-6cbe783763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ee142a8-9c9c-4cbd-a4e9-418403d2d563}" ma:internalName="TaxCatchAll" ma:showField="CatchAllData" ma:web="484986f3-affb-4909-aac7-6cbe7837635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351e9a-ea34-4ad9-b922-25ec9d06a7c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erson" ma:index="20" nillable="true" ma:displayName="Person" ma:list="UserInfo" ma:SharePointGroup="5" ma:internalName="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fd87c23-3b26-4c21-8b68-2b726711386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494F70-4955-4DB6-BD54-74471D0903E5}">
  <ds:schemaRefs>
    <ds:schemaRef ds:uri="http://schemas.microsoft.com/sharepoint/v3/contenttype/forms"/>
  </ds:schemaRefs>
</ds:datastoreItem>
</file>

<file path=customXml/itemProps2.xml><?xml version="1.0" encoding="utf-8"?>
<ds:datastoreItem xmlns:ds="http://schemas.openxmlformats.org/officeDocument/2006/customXml" ds:itemID="{FA58BF02-2FD4-48FE-839B-4585173BA8BF}">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484986f3-affb-4909-aac7-6cbe78376350"/>
    <ds:schemaRef ds:uri="f6351e9a-ea34-4ad9-b922-25ec9d06a7c5"/>
    <ds:schemaRef ds:uri="http://www.w3.org/XML/1998/namespace"/>
    <ds:schemaRef ds:uri="http://purl.org/dc/dcmitype/"/>
  </ds:schemaRefs>
</ds:datastoreItem>
</file>

<file path=customXml/itemProps3.xml><?xml version="1.0" encoding="utf-8"?>
<ds:datastoreItem xmlns:ds="http://schemas.openxmlformats.org/officeDocument/2006/customXml" ds:itemID="{D6CCE95E-C9EA-4EAC-AA81-C9D39F1C0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4986f3-affb-4909-aac7-6cbe78376350"/>
    <ds:schemaRef ds:uri="f6351e9a-ea34-4ad9-b922-25ec9d06a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Presentationsmaterial</Template>
  <TotalTime>6652</TotalTime>
  <Words>3524</Words>
  <Application>Microsoft Office PowerPoint</Application>
  <PresentationFormat>Bredbild</PresentationFormat>
  <Paragraphs>263</Paragraphs>
  <Slides>24</Slides>
  <Notes>24</Notes>
  <HiddenSlides>4</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24</vt:i4>
      </vt:variant>
    </vt:vector>
  </HeadingPairs>
  <TitlesOfParts>
    <vt:vector size="31" baseType="lpstr">
      <vt:lpstr>Arial</vt:lpstr>
      <vt:lpstr>Calibri Light</vt:lpstr>
      <vt:lpstr>Georgia</vt:lpstr>
      <vt:lpstr>KorolevLiU Medium</vt:lpstr>
      <vt:lpstr>Times New Roman</vt:lpstr>
      <vt:lpstr>LiU - VIT</vt:lpstr>
      <vt:lpstr>LiU - ljusturkos</vt:lpstr>
      <vt:lpstr>Utsatthet och sårbarhet</vt:lpstr>
      <vt:lpstr>Vad ska vi göra idag? </vt:lpstr>
      <vt:lpstr>I detta tema kommer vi lära oss om:</vt:lpstr>
      <vt:lpstr>Varför har vi fokus på barn och unga med funktionsnedsättning?</vt:lpstr>
      <vt:lpstr>Röster om våld</vt:lpstr>
      <vt:lpstr>Film</vt:lpstr>
      <vt:lpstr>Frågor till filmen</vt:lpstr>
      <vt:lpstr>Föreläsning</vt:lpstr>
      <vt:lpstr>Barn och unga med funktionsnedsättning har olika förutsättningar</vt:lpstr>
      <vt:lpstr>Barn och unga har rätt till skydd från våld</vt:lpstr>
      <vt:lpstr>Barn och unga med funktionsnedsättning är mer utsatta för våld</vt:lpstr>
      <vt:lpstr>Vad innebär en särskild sårbarhet för våld?</vt:lpstr>
      <vt:lpstr>Fler sammanhang där våld kan uppstå </vt:lpstr>
      <vt:lpstr>Fysisk funktionsnedsättning</vt:lpstr>
      <vt:lpstr>Neuropsykiatrisk funktionsnedsättning</vt:lpstr>
      <vt:lpstr>Intellektuell funktionsnedsättning </vt:lpstr>
      <vt:lpstr>Psykisk funktionsnedsättning</vt:lpstr>
      <vt:lpstr>Barn och unga med funktionsnedsättning kan vara särskilt sårbara för hedersrelaterat våld och förtryck</vt:lpstr>
      <vt:lpstr>Riskfaktorer i familj och hemmiljö</vt:lpstr>
      <vt:lpstr>Riskfaktorer för barn och unga</vt:lpstr>
      <vt:lpstr>Reflektionsfrågor</vt:lpstr>
      <vt:lpstr>Hur ser det ut hos oss? </vt:lpstr>
      <vt:lpstr>Avslutning</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Utsatthet och sårbarhet</dc:title>
  <dc:creator>Barnafrid och Myndigheten för delaktighet</dc:creator>
  <cp:lastModifiedBy>Emma Hedlin</cp:lastModifiedBy>
  <cp:revision>1710</cp:revision>
  <dcterms:created xsi:type="dcterms:W3CDTF">2022-09-27T12:16:30Z</dcterms:created>
  <dcterms:modified xsi:type="dcterms:W3CDTF">2026-06-18T06:47:32Z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0x010100EFF031C3207A044E9EC9C4231C161E8E</vt:lpwstr>
  </property>
  <property fmtid="{D5CDD505-2E9C-101B-9397-08002B2CF9AE}" pid="3" name="MediaServiceImageTags">
    <vt:lpwstr/>
  </property>
</Properties>
</file>