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theme/theme6.xml" ContentType="application/vnd.openxmlformats-officedocument.theme+xml"/>
  <Override PartName="/ppt/slideLayouts/slideLayout3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7" r:id="rId4"/>
    <p:sldMasterId id="2147483830" r:id="rId5"/>
    <p:sldMasterId id="2147483843" r:id="rId6"/>
    <p:sldMasterId id="2147483731" r:id="rId7"/>
    <p:sldMasterId id="2147483719" r:id="rId8"/>
    <p:sldMasterId id="2147483729" r:id="rId9"/>
    <p:sldMasterId id="2147483864" r:id="rId10"/>
  </p:sldMasterIdLst>
  <p:notesMasterIdLst>
    <p:notesMasterId r:id="rId42"/>
  </p:notesMasterIdLst>
  <p:handoutMasterIdLst>
    <p:handoutMasterId r:id="rId43"/>
  </p:handoutMasterIdLst>
  <p:sldIdLst>
    <p:sldId id="256" r:id="rId11"/>
    <p:sldId id="308" r:id="rId12"/>
    <p:sldId id="309" r:id="rId13"/>
    <p:sldId id="325" r:id="rId14"/>
    <p:sldId id="336" r:id="rId15"/>
    <p:sldId id="277" r:id="rId16"/>
    <p:sldId id="339" r:id="rId17"/>
    <p:sldId id="318" r:id="rId18"/>
    <p:sldId id="337" r:id="rId19"/>
    <p:sldId id="316" r:id="rId20"/>
    <p:sldId id="354" r:id="rId21"/>
    <p:sldId id="322" r:id="rId22"/>
    <p:sldId id="348" r:id="rId23"/>
    <p:sldId id="344" r:id="rId24"/>
    <p:sldId id="343" r:id="rId25"/>
    <p:sldId id="321" r:id="rId26"/>
    <p:sldId id="347" r:id="rId27"/>
    <p:sldId id="326" r:id="rId28"/>
    <p:sldId id="350" r:id="rId29"/>
    <p:sldId id="320" r:id="rId30"/>
    <p:sldId id="317" r:id="rId31"/>
    <p:sldId id="319" r:id="rId32"/>
    <p:sldId id="327" r:id="rId33"/>
    <p:sldId id="313" r:id="rId34"/>
    <p:sldId id="355" r:id="rId35"/>
    <p:sldId id="333" r:id="rId36"/>
    <p:sldId id="332" r:id="rId37"/>
    <p:sldId id="351" r:id="rId38"/>
    <p:sldId id="352" r:id="rId39"/>
    <p:sldId id="306" r:id="rId40"/>
    <p:sldId id="353" r:id="rId4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 Välkommen" id="{922630E1-5094-4B7C-BF65-81BEFB62F53F}">
          <p14:sldIdLst>
            <p14:sldId id="256"/>
            <p14:sldId id="308"/>
            <p14:sldId id="309"/>
            <p14:sldId id="325"/>
            <p14:sldId id="336"/>
            <p14:sldId id="277"/>
            <p14:sldId id="339"/>
            <p14:sldId id="318"/>
            <p14:sldId id="337"/>
            <p14:sldId id="316"/>
            <p14:sldId id="354"/>
            <p14:sldId id="322"/>
            <p14:sldId id="348"/>
            <p14:sldId id="344"/>
            <p14:sldId id="343"/>
            <p14:sldId id="321"/>
            <p14:sldId id="347"/>
            <p14:sldId id="326"/>
            <p14:sldId id="350"/>
            <p14:sldId id="320"/>
            <p14:sldId id="317"/>
            <p14:sldId id="319"/>
            <p14:sldId id="327"/>
            <p14:sldId id="313"/>
            <p14:sldId id="355"/>
            <p14:sldId id="333"/>
            <p14:sldId id="332"/>
            <p14:sldId id="351"/>
            <p14:sldId id="352"/>
            <p14:sldId id="306"/>
            <p14:sldId id="35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BF231B-13AD-F206-60A1-CA45A2C72B32}" name="Ann-Charlotte Münger" initials="AM" userId="S::annmu17@liu.se::2cdf004b-741a-443b-b4bd-23275a60fed0" providerId="AD"/>
  <p188:author id="{CE831361-B16F-EDE1-E835-C8F276429700}" name="Elin Segerstedt" initials="ES" userId="S::elin.segerstedt@sprakkonsulterna.se::075b2758-5560-4c1f-8f04-f0cef040f12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8C8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04" autoAdjust="0"/>
    <p:restoredTop sz="64957" autoAdjust="0"/>
  </p:normalViewPr>
  <p:slideViewPr>
    <p:cSldViewPr snapToGrid="0" showGuides="1">
      <p:cViewPr varScale="1">
        <p:scale>
          <a:sx n="98" d="100"/>
          <a:sy n="98" d="100"/>
        </p:scale>
        <p:origin x="4818" y="9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171" d="100"/>
          <a:sy n="171" d="100"/>
        </p:scale>
        <p:origin x="5344" y="17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handoutMaster" Target="handoutMasters/handoutMaster1.xml"/><Relationship Id="rId48"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D951DE-4340-452E-ADF6-B97CCDD84C8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latin typeface="Georgia" panose="02040502050405020303" pitchFamily="18" charset="0"/>
            </a:endParaRPr>
          </a:p>
        </p:txBody>
      </p:sp>
      <p:sp>
        <p:nvSpPr>
          <p:cNvPr id="4" name="Footer Placeholder 3">
            <a:extLst>
              <a:ext uri="{FF2B5EF4-FFF2-40B4-BE49-F238E27FC236}">
                <a16:creationId xmlns:a16="http://schemas.microsoft.com/office/drawing/2014/main" id="{F333FEFF-60F7-4479-B020-9A4DC055CA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latin typeface="Georgia" panose="02040502050405020303" pitchFamily="18" charset="0"/>
            </a:endParaRPr>
          </a:p>
        </p:txBody>
      </p:sp>
      <p:sp>
        <p:nvSpPr>
          <p:cNvPr id="5" name="Slide Number Placeholder 4">
            <a:extLst>
              <a:ext uri="{FF2B5EF4-FFF2-40B4-BE49-F238E27FC236}">
                <a16:creationId xmlns:a16="http://schemas.microsoft.com/office/drawing/2014/main" id="{90937437-CF6E-483B-BD85-D534E4871F0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5E7A50-C1A1-481A-BE2C-8F5D40F7AE39}" type="slidenum">
              <a:rPr lang="sv-SE" smtClean="0">
                <a:latin typeface="Georgia" panose="02040502050405020303" pitchFamily="18" charset="0"/>
              </a:rPr>
              <a:t>‹#›</a:t>
            </a:fld>
            <a:endParaRPr lang="sv-SE" dirty="0">
              <a:latin typeface="Georgia" panose="02040502050405020303" pitchFamily="18" charset="0"/>
            </a:endParaRPr>
          </a:p>
        </p:txBody>
      </p:sp>
    </p:spTree>
    <p:extLst>
      <p:ext uri="{BB962C8B-B14F-4D97-AF65-F5344CB8AC3E}">
        <p14:creationId xmlns:p14="http://schemas.microsoft.com/office/powerpoint/2010/main" val="27645061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Georgia" panose="02040502050405020303" pitchFamily="18" charset="0"/>
              </a:defRPr>
            </a:lvl1pPr>
          </a:lstStyle>
          <a:p>
            <a:endParaRPr lang="sv-S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Georgia" panose="02040502050405020303" pitchFamily="18" charset="0"/>
              </a:defRPr>
            </a:lvl1pPr>
          </a:lstStyle>
          <a:p>
            <a:fld id="{4689C00A-E98B-4D3D-966F-67E40EEA2846}" type="datetimeFigureOut">
              <a:rPr lang="sv-SE" smtClean="0"/>
              <a:pPr/>
              <a:t>2026-03-12</a:t>
            </a:fld>
            <a:endParaRPr lang="sv-S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Georgia" panose="02040502050405020303" pitchFamily="18" charset="0"/>
              </a:defRPr>
            </a:lvl1pPr>
          </a:lstStyle>
          <a:p>
            <a:endParaRPr lang="sv-S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Georgia" panose="02040502050405020303" pitchFamily="18" charset="0"/>
              </a:defRPr>
            </a:lvl1pPr>
          </a:lstStyle>
          <a:p>
            <a:fld id="{CDA9542A-FB14-4843-A197-824CFEAE5CFD}" type="slidenum">
              <a:rPr lang="sv-SE" smtClean="0"/>
              <a:pPr/>
              <a:t>‹#›</a:t>
            </a:fld>
            <a:endParaRPr lang="sv-SE" dirty="0"/>
          </a:p>
        </p:txBody>
      </p:sp>
    </p:spTree>
    <p:extLst>
      <p:ext uri="{BB962C8B-B14F-4D97-AF65-F5344CB8AC3E}">
        <p14:creationId xmlns:p14="http://schemas.microsoft.com/office/powerpoint/2010/main" val="429352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eorgia" panose="02040502050405020303" pitchFamily="18" charset="0"/>
        <a:ea typeface="+mn-ea"/>
        <a:cs typeface="+mn-cs"/>
      </a:defRPr>
    </a:lvl1pPr>
    <a:lvl2pPr marL="457200" algn="l" defTabSz="914400" rtl="0" eaLnBrk="1" latinLnBrk="0" hangingPunct="1">
      <a:defRPr sz="1200" kern="1200">
        <a:solidFill>
          <a:schemeClr val="tx1"/>
        </a:solidFill>
        <a:latin typeface="Georgia" panose="02040502050405020303" pitchFamily="18" charset="0"/>
        <a:ea typeface="+mn-ea"/>
        <a:cs typeface="+mn-cs"/>
      </a:defRPr>
    </a:lvl2pPr>
    <a:lvl3pPr marL="914400" algn="l" defTabSz="914400" rtl="0" eaLnBrk="1" latinLnBrk="0" hangingPunct="1">
      <a:defRPr sz="1200" kern="1200">
        <a:solidFill>
          <a:schemeClr val="tx1"/>
        </a:solidFill>
        <a:latin typeface="Georgia" panose="02040502050405020303" pitchFamily="18" charset="0"/>
        <a:ea typeface="+mn-ea"/>
        <a:cs typeface="+mn-cs"/>
      </a:defRPr>
    </a:lvl3pPr>
    <a:lvl4pPr marL="1371600" algn="l" defTabSz="914400" rtl="0" eaLnBrk="1" latinLnBrk="0" hangingPunct="1">
      <a:defRPr sz="1200" kern="1200">
        <a:solidFill>
          <a:schemeClr val="tx1"/>
        </a:solidFill>
        <a:latin typeface="Georgia" panose="02040502050405020303" pitchFamily="18" charset="0"/>
        <a:ea typeface="+mn-ea"/>
        <a:cs typeface="+mn-cs"/>
      </a:defRPr>
    </a:lvl4pPr>
    <a:lvl5pPr marL="1828800" algn="l" defTabSz="914400" rtl="0" eaLnBrk="1" latinLnBrk="0" hangingPunct="1">
      <a:defRPr sz="1200" kern="1200">
        <a:solidFill>
          <a:schemeClr val="tx1"/>
        </a:solidFill>
        <a:latin typeface="Georgia" panose="02040502050405020303"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barnafrid.se/kunskapsportal/wp-content/uploads/2022/04/modell-f-beredskap-n-sexuella-overgrepp-mot-barn-misstanks-ha-begatts-av-personal-inom-forskola.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CDA9542A-FB14-4843-A197-824CFEAE5CFD}" type="slidenum">
              <a:rPr lang="sv-SE" smtClean="0"/>
              <a:t>1</a:t>
            </a:fld>
            <a:endParaRPr lang="sv-SE"/>
          </a:p>
        </p:txBody>
      </p:sp>
    </p:spTree>
    <p:extLst>
      <p:ext uri="{BB962C8B-B14F-4D97-AF65-F5344CB8AC3E}">
        <p14:creationId xmlns:p14="http://schemas.microsoft.com/office/powerpoint/2010/main" val="1138325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10</a:t>
            </a:fld>
            <a:endParaRPr lang="sv-SE" dirty="0"/>
          </a:p>
        </p:txBody>
      </p:sp>
    </p:spTree>
    <p:extLst>
      <p:ext uri="{BB962C8B-B14F-4D97-AF65-F5344CB8AC3E}">
        <p14:creationId xmlns:p14="http://schemas.microsoft.com/office/powerpoint/2010/main" val="170953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11</a:t>
            </a:fld>
            <a:endParaRPr lang="sv-SE" dirty="0"/>
          </a:p>
        </p:txBody>
      </p:sp>
    </p:spTree>
    <p:extLst>
      <p:ext uri="{BB962C8B-B14F-4D97-AF65-F5344CB8AC3E}">
        <p14:creationId xmlns:p14="http://schemas.microsoft.com/office/powerpoint/2010/main" val="3396859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342900" lvl="0" indent="-342900">
              <a:lnSpc>
                <a:spcPct val="150000"/>
              </a:lnSpc>
              <a:buFont typeface="Symbol" panose="05050102010706020507" pitchFamily="18" charset="2"/>
              <a:buChar char=""/>
            </a:pPr>
            <a:r>
              <a:rPr lang="sv-SE" sz="1100" dirty="0">
                <a:effectLst/>
                <a:latin typeface="Calibri" panose="020F0502020204030204" pitchFamily="34" charset="0"/>
                <a:ea typeface="Calibri" panose="020F0502020204030204" pitchFamily="34" charset="0"/>
                <a:cs typeface="Times New Roman" panose="02020603050405020304" pitchFamily="18" charset="0"/>
              </a:rPr>
              <a:t>På bilden presenteras trakasserier och sexuella trakasserier, vad det är och hur det kan ta sig uttryck.</a:t>
            </a:r>
          </a:p>
          <a:p>
            <a:pPr marL="742950" lvl="1" indent="-285750">
              <a:lnSpc>
                <a:spcPct val="150000"/>
              </a:lnSpc>
              <a:buFont typeface="Courier New" panose="02070309020205020404" pitchFamily="49" charset="0"/>
              <a:buChar char="o"/>
            </a:pPr>
            <a:r>
              <a:rPr lang="sv-SE" sz="1100" dirty="0">
                <a:effectLst/>
                <a:latin typeface="Calibri" panose="020F0502020204030204" pitchFamily="34" charset="0"/>
                <a:ea typeface="Calibri" panose="020F0502020204030204" pitchFamily="34" charset="0"/>
                <a:cs typeface="Times New Roman" panose="02020603050405020304" pitchFamily="18" charset="0"/>
              </a:rPr>
              <a:t>Diskriminering bild</a:t>
            </a:r>
          </a:p>
          <a:p>
            <a:pPr marL="742950" lvl="1" indent="-285750">
              <a:lnSpc>
                <a:spcPct val="150000"/>
              </a:lnSpc>
              <a:buFont typeface="Courier New" panose="02070309020205020404" pitchFamily="49" charset="0"/>
              <a:buChar char="o"/>
            </a:pPr>
            <a:r>
              <a:rPr lang="sv-SE" sz="1100" b="0" dirty="0">
                <a:effectLst/>
                <a:latin typeface="Calibri" panose="020F0502020204030204" pitchFamily="34" charset="0"/>
                <a:ea typeface="Calibri" panose="020F0502020204030204" pitchFamily="34" charset="0"/>
                <a:cs typeface="Times New Roman" panose="02020603050405020304" pitchFamily="18" charset="0"/>
              </a:rPr>
              <a:t>Kränkande behandling </a:t>
            </a:r>
          </a:p>
          <a:p>
            <a:pPr marL="742950" lvl="1" indent="-285750">
              <a:lnSpc>
                <a:spcPct val="150000"/>
              </a:lnSpc>
              <a:buFont typeface="Courier New" panose="02070309020205020404" pitchFamily="49" charset="0"/>
              <a:buChar char="o"/>
            </a:pPr>
            <a:r>
              <a:rPr lang="sv-SE" sz="1100" b="1" dirty="0">
                <a:effectLst/>
                <a:latin typeface="Calibri" panose="020F0502020204030204" pitchFamily="34" charset="0"/>
                <a:ea typeface="Calibri" panose="020F0502020204030204" pitchFamily="34" charset="0"/>
                <a:cs typeface="Times New Roman" panose="02020603050405020304" pitchFamily="18" charset="0"/>
              </a:rPr>
              <a:t>Trakasserier och sexuella trakasserier </a:t>
            </a:r>
          </a:p>
          <a:p>
            <a:pPr marL="742950" lvl="1" indent="-285750">
              <a:lnSpc>
                <a:spcPct val="150000"/>
              </a:lnSpc>
              <a:spcAft>
                <a:spcPts val="800"/>
              </a:spcAft>
              <a:buFont typeface="Courier New" panose="02070309020205020404" pitchFamily="49" charset="0"/>
              <a:buChar char="o"/>
            </a:pPr>
            <a:r>
              <a:rPr lang="sv-SE" sz="1100" dirty="0">
                <a:effectLst/>
                <a:latin typeface="Calibri" panose="020F0502020204030204" pitchFamily="34" charset="0"/>
                <a:ea typeface="Calibri" panose="020F0502020204030204" pitchFamily="34" charset="0"/>
                <a:cs typeface="Times New Roman" panose="02020603050405020304" pitchFamily="18" charset="0"/>
              </a:rPr>
              <a:t>Sexuella övergrepp </a:t>
            </a:r>
          </a:p>
          <a:p>
            <a:endParaRPr lang="sv-SE" dirty="0"/>
          </a:p>
          <a:p>
            <a:r>
              <a:rPr lang="sv-SE" dirty="0"/>
              <a:t>Är det här begrepp som används i förskolan och i så fall på vilket sätt.</a:t>
            </a:r>
          </a:p>
          <a:p>
            <a:r>
              <a:rPr lang="sv-SE" dirty="0"/>
              <a:t>Kan ett barn utsätta ett annat barn för sexuella trakasserier? </a:t>
            </a:r>
          </a:p>
          <a:p>
            <a:endParaRPr lang="sv-SE" dirty="0"/>
          </a:p>
          <a:p>
            <a:r>
              <a:rPr lang="sv-SE" dirty="0"/>
              <a:t>Och hur förhåller sig sexuella trakasserier till sexuella övergrepp. </a:t>
            </a: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12</a:t>
            </a:fld>
            <a:endParaRPr lang="sv-SE" dirty="0"/>
          </a:p>
        </p:txBody>
      </p:sp>
    </p:spTree>
    <p:extLst>
      <p:ext uri="{BB962C8B-B14F-4D97-AF65-F5344CB8AC3E}">
        <p14:creationId xmlns:p14="http://schemas.microsoft.com/office/powerpoint/2010/main" val="2125090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342900" lvl="0" indent="-342900">
              <a:lnSpc>
                <a:spcPct val="150000"/>
              </a:lnSpc>
              <a:buFont typeface="Symbol" panose="05050102010706020507" pitchFamily="18" charset="2"/>
              <a:buChar char=""/>
            </a:pPr>
            <a:r>
              <a:rPr lang="sv-SE" sz="1100" dirty="0">
                <a:effectLst/>
                <a:latin typeface="Calibri" panose="020F0502020204030204" pitchFamily="34" charset="0"/>
                <a:ea typeface="Calibri" panose="020F0502020204030204" pitchFamily="34" charset="0"/>
                <a:cs typeface="Times New Roman" panose="02020603050405020304" pitchFamily="18" charset="0"/>
              </a:rPr>
              <a:t>Bilderna 13-18 handlar om när personal utsätter barn för sexuella övergrepp.</a:t>
            </a:r>
          </a:p>
          <a:p>
            <a:pPr marL="742950" lvl="1" indent="-285750">
              <a:lnSpc>
                <a:spcPct val="150000"/>
              </a:lnSpc>
              <a:buFont typeface="Courier New" panose="02070309020205020404" pitchFamily="49" charset="0"/>
              <a:buChar char="o"/>
            </a:pPr>
            <a:r>
              <a:rPr lang="sv-SE" sz="1100" dirty="0">
                <a:effectLst/>
                <a:latin typeface="Calibri" panose="020F0502020204030204" pitchFamily="34" charset="0"/>
                <a:ea typeface="Calibri" panose="020F0502020204030204" pitchFamily="34" charset="0"/>
                <a:cs typeface="Times New Roman" panose="02020603050405020304" pitchFamily="18" charset="0"/>
              </a:rPr>
              <a:t>Diskriminering bild</a:t>
            </a:r>
          </a:p>
          <a:p>
            <a:pPr marL="742950" lvl="1" indent="-285750">
              <a:lnSpc>
                <a:spcPct val="150000"/>
              </a:lnSpc>
              <a:buFont typeface="Courier New" panose="02070309020205020404" pitchFamily="49" charset="0"/>
              <a:buChar char="o"/>
            </a:pPr>
            <a:r>
              <a:rPr lang="sv-SE" sz="1100" b="0" dirty="0">
                <a:effectLst/>
                <a:latin typeface="Calibri" panose="020F0502020204030204" pitchFamily="34" charset="0"/>
                <a:ea typeface="Calibri" panose="020F0502020204030204" pitchFamily="34" charset="0"/>
                <a:cs typeface="Times New Roman" panose="02020603050405020304" pitchFamily="18" charset="0"/>
              </a:rPr>
              <a:t>Kränkande behandling </a:t>
            </a:r>
            <a:endParaRPr lang="sv-SE"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50000"/>
              </a:lnSpc>
              <a:buFont typeface="Courier New" panose="02070309020205020404" pitchFamily="49" charset="0"/>
              <a:buChar char="o"/>
            </a:pPr>
            <a:r>
              <a:rPr lang="sv-SE" sz="1100" b="0" dirty="0">
                <a:effectLst/>
                <a:latin typeface="Calibri" panose="020F0502020204030204" pitchFamily="34" charset="0"/>
                <a:ea typeface="Calibri" panose="020F0502020204030204" pitchFamily="34" charset="0"/>
                <a:cs typeface="Times New Roman" panose="02020603050405020304" pitchFamily="18" charset="0"/>
              </a:rPr>
              <a:t>Trakasserier och sexuella trakasserier </a:t>
            </a:r>
          </a:p>
          <a:p>
            <a:pPr marL="742950" lvl="1" indent="-285750">
              <a:lnSpc>
                <a:spcPct val="150000"/>
              </a:lnSpc>
              <a:spcAft>
                <a:spcPts val="800"/>
              </a:spcAft>
              <a:buFont typeface="Courier New" panose="02070309020205020404" pitchFamily="49" charset="0"/>
              <a:buChar char="o"/>
            </a:pPr>
            <a:r>
              <a:rPr lang="sv-SE" sz="1100" b="1" dirty="0">
                <a:effectLst/>
                <a:latin typeface="Calibri" panose="020F0502020204030204" pitchFamily="34" charset="0"/>
                <a:ea typeface="Calibri" panose="020F0502020204030204" pitchFamily="34" charset="0"/>
                <a:cs typeface="Times New Roman" panose="02020603050405020304" pitchFamily="18" charset="0"/>
              </a:rPr>
              <a:t>Sexuella övergrepp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Du kan läsa mer om sexuella övergrepp i tema 1 och kapitel sex i basprogrammet, sexuellt våld.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När sexuella övergrepp mot barn misstänks inom förskola drabbas både barn och föräldrar. Även förskolepersonal som varit kollegor med den misstänkte medarbetaren drabbas av olika starka känslor. Arbetsledare som anställt och arbetslett personen påverkas också. Samtidigt ska verksamheten upprätthållas, förskolans personal måste ta emot och härbärgera föräldrars reaktioner samtidigt som barn ska tas om hand i verksamheten. Misstanke om sexuella övergrepp är en mycket komplex situation för kommuner/huvudmän att hantera. Det är en fördel att ta del av andra kommuners erfarenheter och ta stöd och råd i hur man kan agera. </a:t>
            </a:r>
            <a:r>
              <a:rPr lang="sv-SE" dirty="0">
                <a:hlinkClick r:id="rId3"/>
              </a:rPr>
              <a:t>https://barnafrid.se/kunskapsportal/wp-content/uploads/2022/04/modell-f-beredskap-n-sexuella-overgrepp-mot-barn-misstanks-ha-begatts-av-personal-inom-forskola.pdf</a:t>
            </a:r>
            <a:r>
              <a:rPr lang="sv-SE"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Majoriteten av de som utsätter barn för sexuella handlingar och övergrepp är män men det innebär inte att även kvinnor kan begå brott av det här slaget.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Rädslan att misstänkas vara en presumtiv förövare gör att många män väljer att inte arbeta i förskolan. </a:t>
            </a:r>
          </a:p>
        </p:txBody>
      </p:sp>
      <p:sp>
        <p:nvSpPr>
          <p:cNvPr id="4" name="Platshållare för bildnummer 3"/>
          <p:cNvSpPr>
            <a:spLocks noGrp="1"/>
          </p:cNvSpPr>
          <p:nvPr>
            <p:ph type="sldNum" sz="quarter" idx="5"/>
          </p:nvPr>
        </p:nvSpPr>
        <p:spPr/>
        <p:txBody>
          <a:bodyPr/>
          <a:lstStyle/>
          <a:p>
            <a:fld id="{CDA9542A-FB14-4843-A197-824CFEAE5CFD}" type="slidenum">
              <a:rPr lang="sv-SE" smtClean="0"/>
              <a:pPr/>
              <a:t>13</a:t>
            </a:fld>
            <a:endParaRPr lang="sv-SE" dirty="0"/>
          </a:p>
        </p:txBody>
      </p:sp>
    </p:spTree>
    <p:extLst>
      <p:ext uri="{BB962C8B-B14F-4D97-AF65-F5344CB8AC3E}">
        <p14:creationId xmlns:p14="http://schemas.microsoft.com/office/powerpoint/2010/main" val="1476074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kapitel sex i basprogrammet kan du läsa mer om sexuella övergrepp och vilka konsekvenser det kan få för ett barn att utsättas.</a:t>
            </a:r>
          </a:p>
        </p:txBody>
      </p:sp>
      <p:sp>
        <p:nvSpPr>
          <p:cNvPr id="4" name="Platshållare för bildnummer 3"/>
          <p:cNvSpPr>
            <a:spLocks noGrp="1"/>
          </p:cNvSpPr>
          <p:nvPr>
            <p:ph type="sldNum" sz="quarter" idx="5"/>
          </p:nvPr>
        </p:nvSpPr>
        <p:spPr/>
        <p:txBody>
          <a:bodyPr/>
          <a:lstStyle/>
          <a:p>
            <a:fld id="{CDA9542A-FB14-4843-A197-824CFEAE5CFD}" type="slidenum">
              <a:rPr lang="sv-SE" smtClean="0"/>
              <a:pPr/>
              <a:t>14</a:t>
            </a:fld>
            <a:endParaRPr lang="sv-SE" dirty="0"/>
          </a:p>
        </p:txBody>
      </p:sp>
    </p:spTree>
    <p:extLst>
      <p:ext uri="{BB962C8B-B14F-4D97-AF65-F5344CB8AC3E}">
        <p14:creationId xmlns:p14="http://schemas.microsoft.com/office/powerpoint/2010/main" val="1217736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15</a:t>
            </a:fld>
            <a:endParaRPr lang="sv-SE" dirty="0"/>
          </a:p>
        </p:txBody>
      </p:sp>
    </p:spTree>
    <p:extLst>
      <p:ext uri="{BB962C8B-B14F-4D97-AF65-F5344CB8AC3E}">
        <p14:creationId xmlns:p14="http://schemas.microsoft.com/office/powerpoint/2010/main" val="4135782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r>
              <a:rPr lang="sv-SE" dirty="0"/>
              <a:t>Konsekvenser av sexuella övergrepp på förskolan kan vara desamma som om barnet blir utsatt av någon inom familj och släkt.</a:t>
            </a:r>
          </a:p>
          <a:p>
            <a:endParaRPr lang="sv-SE" dirty="0"/>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16</a:t>
            </a:fld>
            <a:endParaRPr lang="sv-SE" dirty="0"/>
          </a:p>
        </p:txBody>
      </p:sp>
    </p:spTree>
    <p:extLst>
      <p:ext uri="{BB962C8B-B14F-4D97-AF65-F5344CB8AC3E}">
        <p14:creationId xmlns:p14="http://schemas.microsoft.com/office/powerpoint/2010/main" val="3987817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viktigaste för den enskilda medarbeten och arbetslaget är information om vad som ska göras, vilket i det här fallet är att kontakta sin rektor/chef </a:t>
            </a:r>
          </a:p>
          <a:p>
            <a:r>
              <a:rPr lang="sv-SE" dirty="0"/>
              <a:t>I den modell som finns beskriven i </a:t>
            </a:r>
            <a:r>
              <a:rPr lang="sv-SE" i="1" dirty="0"/>
              <a:t>Modell för beredskap när sexuella övergrepp mot barn misstänks ha begåtts av personal inom förskolan</a:t>
            </a:r>
            <a:r>
              <a:rPr lang="sv-SE" dirty="0"/>
              <a:t> går det att följa samtliga steg som ska genomföras och hur kommunikationen inom verksamheten som till föräldrar ska gå till. Detta ansvar ligger på ledning och huvudman, inte den enskilda medarbetaren. Läs mer om modellen i referenser.</a:t>
            </a:r>
          </a:p>
          <a:p>
            <a:endParaRPr lang="sv-SE" dirty="0"/>
          </a:p>
          <a:p>
            <a:endParaRPr lang="sv-SE" dirty="0"/>
          </a:p>
          <a:p>
            <a:r>
              <a:rPr lang="sv-SE" dirty="0"/>
              <a:t>Om det finns misstanke om eller ett upptäckt sexuellt övergrepp mot ett barn av en kollega är det en pressad situation för hela arbetslaget. </a:t>
            </a:r>
          </a:p>
          <a:p>
            <a:r>
              <a:rPr lang="sv-SE" dirty="0"/>
              <a:t>Här är det viktigt med tydligt ledningsstöd för att personalen ska kunna </a:t>
            </a:r>
          </a:p>
          <a:p>
            <a:r>
              <a:rPr lang="sv-SE" dirty="0"/>
              <a:t>fokusera på att stödja barnen och skapa trygghet i barngruppen. </a:t>
            </a:r>
          </a:p>
          <a:p>
            <a:endParaRPr lang="sv-SE" dirty="0"/>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17</a:t>
            </a:fld>
            <a:endParaRPr lang="sv-SE" dirty="0"/>
          </a:p>
        </p:txBody>
      </p:sp>
    </p:spTree>
    <p:extLst>
      <p:ext uri="{BB962C8B-B14F-4D97-AF65-F5344CB8AC3E}">
        <p14:creationId xmlns:p14="http://schemas.microsoft.com/office/powerpoint/2010/main" val="497533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 förskolans styrdokument finns tydligt angivet att en registerkontroll ska göras av all personal som ska arbeta i förskolan.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18</a:t>
            </a:fld>
            <a:endParaRPr lang="sv-SE" dirty="0"/>
          </a:p>
        </p:txBody>
      </p:sp>
    </p:spTree>
    <p:extLst>
      <p:ext uri="{BB962C8B-B14F-4D97-AF65-F5344CB8AC3E}">
        <p14:creationId xmlns:p14="http://schemas.microsoft.com/office/powerpoint/2010/main" val="173407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Bilderna 19-25 handlar om när barn utsätter andra barn.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19</a:t>
            </a:fld>
            <a:endParaRPr lang="sv-SE" dirty="0"/>
          </a:p>
        </p:txBody>
      </p:sp>
    </p:spTree>
    <p:extLst>
      <p:ext uri="{BB962C8B-B14F-4D97-AF65-F5344CB8AC3E}">
        <p14:creationId xmlns:p14="http://schemas.microsoft.com/office/powerpoint/2010/main" val="3517403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Presentera upplägg av temat. Hur mycket du inledningsvis vill säga om varje moment är upp till dig.</a:t>
            </a:r>
          </a:p>
          <a:p>
            <a:endParaRPr lang="sv-SE" dirty="0"/>
          </a:p>
          <a:p>
            <a:r>
              <a:rPr lang="sv-SE" dirty="0"/>
              <a:t>Under  </a:t>
            </a:r>
            <a:r>
              <a:rPr lang="sv-SE" b="1" dirty="0"/>
              <a:t>punkt 3</a:t>
            </a:r>
            <a:r>
              <a:rPr lang="sv-SE" dirty="0"/>
              <a:t> kan du följa upp hela eller delar av faktabladet beroende på vad du ser som viktigt och hur mycket tid ni har.</a:t>
            </a:r>
          </a:p>
          <a:p>
            <a:r>
              <a:rPr lang="sv-SE" dirty="0"/>
              <a:t>När det gäller </a:t>
            </a:r>
            <a:r>
              <a:rPr lang="sv-SE" b="1" dirty="0"/>
              <a:t>punkt fyra </a:t>
            </a:r>
            <a:r>
              <a:rPr lang="sv-SE" dirty="0"/>
              <a:t>kan du välja ett av scenarierna eller båda två beroende hur mycket tid du har till förfogande.  </a:t>
            </a:r>
          </a:p>
          <a:p>
            <a:r>
              <a:rPr lang="sv-SE" dirty="0"/>
              <a:t>De tar upp olika ämnen: Mika handlar pedagogers agerande medan fallet Alex tar upp situationer som handlar om när ett barn blir utsatt av andra barn.  </a:t>
            </a:r>
          </a:p>
        </p:txBody>
      </p:sp>
      <p:sp>
        <p:nvSpPr>
          <p:cNvPr id="4" name="Platshållare för bildnummer 3"/>
          <p:cNvSpPr>
            <a:spLocks noGrp="1"/>
          </p:cNvSpPr>
          <p:nvPr>
            <p:ph type="sldNum" sz="quarter" idx="5"/>
          </p:nvPr>
        </p:nvSpPr>
        <p:spPr/>
        <p:txBody>
          <a:bodyPr/>
          <a:lstStyle/>
          <a:p>
            <a:fld id="{CDA9542A-FB14-4843-A197-824CFEAE5CFD}" type="slidenum">
              <a:rPr lang="sv-SE" smtClean="0"/>
              <a:pPr/>
              <a:t>2</a:t>
            </a:fld>
            <a:endParaRPr lang="sv-SE" dirty="0"/>
          </a:p>
        </p:txBody>
      </p:sp>
    </p:spTree>
    <p:extLst>
      <p:ext uri="{BB962C8B-B14F-4D97-AF65-F5344CB8AC3E}">
        <p14:creationId xmlns:p14="http://schemas.microsoft.com/office/powerpoint/2010/main" val="23024165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Ni som förskolepersonal har redan kunskap och kompetens i konflikthantering mellan barn. I tema fem finns möjlighet för er att diskutera när en konflikt övergår till kränkning eller mobbning, men också om det vad som ska göras om barn utsätter andra barn för grovt våld eller sexuella övergrepp.</a:t>
            </a:r>
          </a:p>
          <a:p>
            <a:endParaRPr lang="sv-SE" dirty="0"/>
          </a:p>
          <a:p>
            <a:r>
              <a:rPr lang="sv-SE" dirty="0"/>
              <a:t>De här frågorna kan följas upp i scenariot om Alex  </a:t>
            </a:r>
          </a:p>
        </p:txBody>
      </p:sp>
      <p:sp>
        <p:nvSpPr>
          <p:cNvPr id="4" name="Platshållare för bildnummer 3"/>
          <p:cNvSpPr>
            <a:spLocks noGrp="1"/>
          </p:cNvSpPr>
          <p:nvPr>
            <p:ph type="sldNum" sz="quarter" idx="5"/>
          </p:nvPr>
        </p:nvSpPr>
        <p:spPr/>
        <p:txBody>
          <a:bodyPr/>
          <a:lstStyle/>
          <a:p>
            <a:fld id="{CDA9542A-FB14-4843-A197-824CFEAE5CFD}" type="slidenum">
              <a:rPr lang="sv-SE" smtClean="0"/>
              <a:pPr/>
              <a:t>20</a:t>
            </a:fld>
            <a:endParaRPr lang="sv-SE" dirty="0"/>
          </a:p>
        </p:txBody>
      </p:sp>
    </p:spTree>
    <p:extLst>
      <p:ext uri="{BB962C8B-B14F-4D97-AF65-F5344CB8AC3E}">
        <p14:creationId xmlns:p14="http://schemas.microsoft.com/office/powerpoint/2010/main" val="3694577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Bilden visar hur Skolverket definierar begreppet mobbning. </a:t>
            </a:r>
          </a:p>
        </p:txBody>
      </p:sp>
      <p:sp>
        <p:nvSpPr>
          <p:cNvPr id="4" name="Platshållare för bildnummer 3"/>
          <p:cNvSpPr>
            <a:spLocks noGrp="1"/>
          </p:cNvSpPr>
          <p:nvPr>
            <p:ph type="sldNum" sz="quarter" idx="5"/>
          </p:nvPr>
        </p:nvSpPr>
        <p:spPr/>
        <p:txBody>
          <a:bodyPr/>
          <a:lstStyle/>
          <a:p>
            <a:fld id="{CDA9542A-FB14-4843-A197-824CFEAE5CFD}" type="slidenum">
              <a:rPr lang="sv-SE" smtClean="0"/>
              <a:pPr/>
              <a:t>21</a:t>
            </a:fld>
            <a:endParaRPr lang="sv-SE" dirty="0"/>
          </a:p>
        </p:txBody>
      </p:sp>
    </p:spTree>
    <p:extLst>
      <p:ext uri="{BB962C8B-B14F-4D97-AF65-F5344CB8AC3E}">
        <p14:creationId xmlns:p14="http://schemas.microsoft.com/office/powerpoint/2010/main" val="1506272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a:solidFill>
                  <a:srgbClr val="444444"/>
                </a:solidFill>
                <a:effectLst/>
              </a:rPr>
              <a:t>Det finns </a:t>
            </a:r>
            <a:r>
              <a:rPr lang="sv-SE" dirty="0">
                <a:solidFill>
                  <a:srgbClr val="444444"/>
                </a:solidFill>
              </a:rPr>
              <a:t>olika synsätt på om mobbning förekommer på förskolan eller inte.</a:t>
            </a:r>
            <a:endParaRPr lang="sv-SE" b="0" i="0" dirty="0">
              <a:solidFill>
                <a:srgbClr val="444444"/>
              </a:solidFill>
              <a:effectLst/>
            </a:endParaRPr>
          </a:p>
          <a:p>
            <a:r>
              <a:rPr lang="sv-SE" dirty="0"/>
              <a:t>Forskning när det gäller mobbning på förskolan och yngre barn är begränsad.</a:t>
            </a:r>
          </a:p>
          <a:p>
            <a:endParaRPr lang="sv-SE" dirty="0"/>
          </a:p>
          <a:p>
            <a:r>
              <a:rPr lang="sv-SE" dirty="0"/>
              <a:t>Det viktiga är kanske inte heller om ett barns beteende och handlingar kallas mobbning eller inte, utan det viktigaste är att utsattheten för det barn som drabbats upphör. Även det barn som utsätter ett annat barn behöver stöd och hjälp.</a:t>
            </a:r>
          </a:p>
          <a:p>
            <a:endParaRPr lang="sv-SE" dirty="0"/>
          </a:p>
          <a:p>
            <a:r>
              <a:rPr lang="sv-SE" dirty="0"/>
              <a:t>I det här sammanhanget kan det vara viktigt att diskutera hur ni i personalen tänker och agerar. Har ni samma syn på om mobbning förekommer eller inte?</a:t>
            </a:r>
          </a:p>
          <a:p>
            <a:r>
              <a:rPr lang="sv-SE" dirty="0"/>
              <a:t>Om ni arbetslaget har olika synsätt, får det betydelse för hur ni bemöter barnen och hanterar situationer?</a:t>
            </a: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22</a:t>
            </a:fld>
            <a:endParaRPr lang="sv-SE" dirty="0"/>
          </a:p>
        </p:txBody>
      </p:sp>
    </p:spTree>
    <p:extLst>
      <p:ext uri="{BB962C8B-B14F-4D97-AF65-F5344CB8AC3E}">
        <p14:creationId xmlns:p14="http://schemas.microsoft.com/office/powerpoint/2010/main" val="32693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Bilderna 23-24 handlar om när barn utsätter andra barn för sexuella övergrepp/trakasserier.</a:t>
            </a:r>
          </a:p>
          <a:p>
            <a:endParaRPr lang="sv-SE" dirty="0"/>
          </a:p>
          <a:p>
            <a:r>
              <a:rPr lang="sv-SE" dirty="0"/>
              <a:t>Du kan skriva ut den här listan. Den ligger i tema 2 </a:t>
            </a:r>
          </a:p>
        </p:txBody>
      </p:sp>
      <p:sp>
        <p:nvSpPr>
          <p:cNvPr id="4" name="Platshållare för bildnummer 3"/>
          <p:cNvSpPr>
            <a:spLocks noGrp="1"/>
          </p:cNvSpPr>
          <p:nvPr>
            <p:ph type="sldNum" sz="quarter" idx="5"/>
          </p:nvPr>
        </p:nvSpPr>
        <p:spPr/>
        <p:txBody>
          <a:bodyPr/>
          <a:lstStyle/>
          <a:p>
            <a:fld id="{CDA9542A-FB14-4843-A197-824CFEAE5CFD}" type="slidenum">
              <a:rPr lang="sv-SE" smtClean="0"/>
              <a:pPr/>
              <a:t>23</a:t>
            </a:fld>
            <a:endParaRPr lang="sv-SE" dirty="0"/>
          </a:p>
        </p:txBody>
      </p:sp>
    </p:spTree>
    <p:extLst>
      <p:ext uri="{BB962C8B-B14F-4D97-AF65-F5344CB8AC3E}">
        <p14:creationId xmlns:p14="http://schemas.microsoft.com/office/powerpoint/2010/main" val="2920124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24</a:t>
            </a:fld>
            <a:endParaRPr lang="sv-SE" dirty="0"/>
          </a:p>
        </p:txBody>
      </p:sp>
    </p:spTree>
    <p:extLst>
      <p:ext uri="{BB962C8B-B14F-4D97-AF65-F5344CB8AC3E}">
        <p14:creationId xmlns:p14="http://schemas.microsoft.com/office/powerpoint/2010/main" val="24382146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Bilden 25-29 och scenariot om Mika handlar om förebyggande arbete för att förhindra att barn på olika sätt blir utsatt på förskolan.</a:t>
            </a:r>
          </a:p>
          <a:p>
            <a:endParaRPr lang="sv-SE" dirty="0"/>
          </a:p>
          <a:p>
            <a:r>
              <a:rPr lang="sv-SE" dirty="0"/>
              <a:t>*Viktigt att lyfta upp är vad som ni som personal har för ansvar. En huvudregel kan sägas vara att om något händer inom eller i samband med verksamheten är personalen skyldig att anmäla detta till rektor. </a:t>
            </a:r>
            <a:r>
              <a:rPr lang="sv-SE" sz="1800" dirty="0">
                <a:effectLst/>
                <a:latin typeface="Garamond" panose="02020404030301010803" pitchFamily="18" charset="0"/>
                <a:ea typeface="Aptos" panose="020B0004020202020204" pitchFamily="34" charset="0"/>
                <a:cs typeface="Calibri" panose="020F0502020204030204" pitchFamily="34" charset="0"/>
              </a:rPr>
              <a:t>En rektor som får kännedom om att ett barn blivit utsatt för kränkande behandling i samband med verksamheten är skyldig att anmäla detta till huvudmannen (6 kap. 10 § skollagen). </a:t>
            </a:r>
          </a:p>
          <a:p>
            <a:endParaRPr lang="sv-SE" sz="1800" dirty="0">
              <a:effectLst/>
              <a:latin typeface="Garamond" panose="02020404030301010803" pitchFamily="18" charset="0"/>
              <a:ea typeface="Aptos" panose="020B0004020202020204" pitchFamily="34" charset="0"/>
              <a:cs typeface="Calibri" panose="020F0502020204030204" pitchFamily="34" charset="0"/>
            </a:endParaRPr>
          </a:p>
          <a:p>
            <a:r>
              <a:rPr lang="sv-SE" sz="1800" dirty="0">
                <a:effectLst/>
                <a:latin typeface="Garamond" panose="02020404030301010803" pitchFamily="18" charset="0"/>
                <a:ea typeface="Aptos" panose="020B0004020202020204" pitchFamily="34" charset="0"/>
                <a:cs typeface="Calibri" panose="020F0502020204030204" pitchFamily="34" charset="0"/>
              </a:rPr>
              <a:t>Lagstiftningen är dock inte helt lätt att tolka om den som utsätter ett barn är ett annat barn. Om det är anmälningsplikten till socialnämnden som gäller i dessa situationer är inte helt tydligt.</a:t>
            </a:r>
          </a:p>
          <a:p>
            <a:endParaRPr lang="sv-SE" sz="1800" dirty="0">
              <a:effectLst/>
              <a:latin typeface="Garamond" panose="02020404030301010803" pitchFamily="18" charset="0"/>
              <a:ea typeface="Aptos" panose="020B0004020202020204" pitchFamily="34" charset="0"/>
              <a:cs typeface="Calibri" panose="020F0502020204030204" pitchFamily="34" charset="0"/>
            </a:endParaRPr>
          </a:p>
          <a:p>
            <a:r>
              <a:rPr lang="sv-SE" sz="1800" dirty="0">
                <a:effectLst/>
                <a:latin typeface="Garamond" panose="02020404030301010803" pitchFamily="18" charset="0"/>
                <a:ea typeface="Aptos" panose="020B0004020202020204" pitchFamily="34" charset="0"/>
                <a:cs typeface="Calibri" panose="020F0502020204030204" pitchFamily="34" charset="0"/>
              </a:rPr>
              <a:t>Det är därför viktigt att det inom den handlingsplan som gäller för er förskola finns tydliga riktlinjer och rutiner om vad som är er skyldighet och vad som ska göras i samband med att ett barn utsätter ett annat barn</a:t>
            </a:r>
          </a:p>
          <a:p>
            <a:endParaRPr lang="sv-SE" sz="1800" dirty="0">
              <a:effectLst/>
              <a:latin typeface="Garamond" panose="02020404030301010803" pitchFamily="18" charset="0"/>
              <a:ea typeface="Aptos" panose="020B0004020202020204" pitchFamily="34" charset="0"/>
              <a:cs typeface="Calibri" panose="020F0502020204030204" pitchFamily="34" charset="0"/>
            </a:endParaRPr>
          </a:p>
        </p:txBody>
      </p:sp>
      <p:sp>
        <p:nvSpPr>
          <p:cNvPr id="4" name="Platshållare för bildnummer 3"/>
          <p:cNvSpPr>
            <a:spLocks noGrp="1"/>
          </p:cNvSpPr>
          <p:nvPr>
            <p:ph type="sldNum" sz="quarter" idx="5"/>
          </p:nvPr>
        </p:nvSpPr>
        <p:spPr/>
        <p:txBody>
          <a:bodyPr/>
          <a:lstStyle/>
          <a:p>
            <a:fld id="{CDA9542A-FB14-4843-A197-824CFEAE5CFD}" type="slidenum">
              <a:rPr lang="sv-SE" smtClean="0"/>
              <a:pPr/>
              <a:t>25</a:t>
            </a:fld>
            <a:endParaRPr lang="sv-SE" dirty="0"/>
          </a:p>
        </p:txBody>
      </p:sp>
    </p:spTree>
    <p:extLst>
      <p:ext uri="{BB962C8B-B14F-4D97-AF65-F5344CB8AC3E}">
        <p14:creationId xmlns:p14="http://schemas.microsoft.com/office/powerpoint/2010/main" val="33660864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En stor utmaning inom många verksamheter är när personalen inte vågar agera eller berätta om missförhållande. </a:t>
            </a:r>
          </a:p>
          <a:p>
            <a:r>
              <a:rPr lang="sv-SE" dirty="0"/>
              <a:t>Inom förskolan kan det handla om att personal inte vågar säga ifrån trots att de tycker att ett barn blir illa behandlat eller bemött på ett negativt sätt.</a:t>
            </a:r>
          </a:p>
          <a:p>
            <a:r>
              <a:rPr lang="sv-SE" dirty="0"/>
              <a:t>De väljer att vara tysta eller till och hålla med. Det har uppstått en så kallad tystnadskultur. </a:t>
            </a:r>
          </a:p>
          <a:p>
            <a:pPr algn="l"/>
            <a:endParaRPr lang="sv-SE" b="0" i="0" dirty="0">
              <a:solidFill>
                <a:srgbClr val="181716"/>
              </a:solidFill>
              <a:effectLst/>
              <a:highlight>
                <a:srgbClr val="FCFAF5"/>
              </a:highlight>
              <a:latin typeface="Nitida Text Plus"/>
            </a:endParaRPr>
          </a:p>
          <a:p>
            <a:pPr algn="l"/>
            <a:r>
              <a:rPr lang="sv-SE" b="0" i="0" dirty="0">
                <a:solidFill>
                  <a:srgbClr val="181716"/>
                </a:solidFill>
                <a:effectLst/>
                <a:highlight>
                  <a:srgbClr val="FCFAF5"/>
                </a:highlight>
                <a:latin typeface="Nitida Text Plus"/>
              </a:rPr>
              <a:t>Det kan finnas olika orsaker; lojalitet mot kollegor, rädsla att bli bestraffade eller utfrysta av kollegor eller ledning. </a:t>
            </a:r>
          </a:p>
          <a:p>
            <a:pPr algn="l"/>
            <a:endParaRPr lang="sv-SE" b="0" i="0" dirty="0">
              <a:solidFill>
                <a:srgbClr val="181716"/>
              </a:solidFill>
              <a:effectLst/>
              <a:highlight>
                <a:srgbClr val="FCFAF5"/>
              </a:highlight>
              <a:latin typeface="Nitida Text Plus"/>
            </a:endParaRPr>
          </a:p>
          <a:p>
            <a:pPr algn="l"/>
            <a:r>
              <a:rPr lang="sv-SE" b="0" i="0" dirty="0">
                <a:solidFill>
                  <a:srgbClr val="181716"/>
                </a:solidFill>
                <a:effectLst/>
                <a:highlight>
                  <a:srgbClr val="FCFAF5"/>
                </a:highlight>
                <a:latin typeface="Nitida Text Plus"/>
              </a:rPr>
              <a:t>Filmen om Mika handlar om detta och i handledningsmaterialet finns olika frågor att diskutera.</a:t>
            </a:r>
          </a:p>
          <a:p>
            <a:pPr algn="l"/>
            <a:endParaRPr lang="sv-SE" b="0" i="0" dirty="0">
              <a:solidFill>
                <a:srgbClr val="181716"/>
              </a:solidFill>
              <a:effectLst/>
              <a:highlight>
                <a:srgbClr val="FCFAF5"/>
              </a:highlight>
              <a:latin typeface="Nitida Text Plus"/>
            </a:endParaRPr>
          </a:p>
        </p:txBody>
      </p:sp>
      <p:sp>
        <p:nvSpPr>
          <p:cNvPr id="4" name="Platshållare för bildnummer 3"/>
          <p:cNvSpPr>
            <a:spLocks noGrp="1"/>
          </p:cNvSpPr>
          <p:nvPr>
            <p:ph type="sldNum" sz="quarter" idx="5"/>
          </p:nvPr>
        </p:nvSpPr>
        <p:spPr/>
        <p:txBody>
          <a:bodyPr/>
          <a:lstStyle/>
          <a:p>
            <a:fld id="{CDA9542A-FB14-4843-A197-824CFEAE5CFD}" type="slidenum">
              <a:rPr lang="sv-SE" smtClean="0"/>
              <a:pPr/>
              <a:t>26</a:t>
            </a:fld>
            <a:endParaRPr lang="sv-SE" dirty="0"/>
          </a:p>
        </p:txBody>
      </p:sp>
    </p:spTree>
    <p:extLst>
      <p:ext uri="{BB962C8B-B14F-4D97-AF65-F5344CB8AC3E}">
        <p14:creationId xmlns:p14="http://schemas.microsoft.com/office/powerpoint/2010/main" val="3041633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27</a:t>
            </a:fld>
            <a:endParaRPr lang="sv-SE" dirty="0"/>
          </a:p>
        </p:txBody>
      </p:sp>
    </p:spTree>
    <p:extLst>
      <p:ext uri="{BB962C8B-B14F-4D97-AF65-F5344CB8AC3E}">
        <p14:creationId xmlns:p14="http://schemas.microsoft.com/office/powerpoint/2010/main" val="20400837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Här kan du ta fram och presentera den handlingsplan som gäller för er förskola.</a:t>
            </a:r>
          </a:p>
          <a:p>
            <a:r>
              <a:rPr lang="sv-SE" dirty="0"/>
              <a:t>Det finns förslag på uppgift i scenariot om Mika (filmen som ligger i övningsmaterialet) som handlar om att ta del av, granska och kanske utveckla handlingsplanen för er förskola.</a:t>
            </a: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28</a:t>
            </a:fld>
            <a:endParaRPr lang="sv-SE" dirty="0"/>
          </a:p>
        </p:txBody>
      </p:sp>
    </p:spTree>
    <p:extLst>
      <p:ext uri="{BB962C8B-B14F-4D97-AF65-F5344CB8AC3E}">
        <p14:creationId xmlns:p14="http://schemas.microsoft.com/office/powerpoint/2010/main" val="42584748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Här kan du också använda dig av scenariot om Alex som finns att skriva ut och dela ut till deltagarna.</a:t>
            </a:r>
          </a:p>
        </p:txBody>
      </p:sp>
      <p:sp>
        <p:nvSpPr>
          <p:cNvPr id="4" name="Platshållare för bildnummer 3"/>
          <p:cNvSpPr>
            <a:spLocks noGrp="1"/>
          </p:cNvSpPr>
          <p:nvPr>
            <p:ph type="sldNum" sz="quarter" idx="5"/>
          </p:nvPr>
        </p:nvSpPr>
        <p:spPr/>
        <p:txBody>
          <a:bodyPr/>
          <a:lstStyle/>
          <a:p>
            <a:fld id="{CDA9542A-FB14-4843-A197-824CFEAE5CFD}" type="slidenum">
              <a:rPr lang="sv-SE" smtClean="0"/>
              <a:pPr/>
              <a:t>29</a:t>
            </a:fld>
            <a:endParaRPr lang="sv-SE" dirty="0"/>
          </a:p>
        </p:txBody>
      </p:sp>
    </p:spTree>
    <p:extLst>
      <p:ext uri="{BB962C8B-B14F-4D97-AF65-F5344CB8AC3E}">
        <p14:creationId xmlns:p14="http://schemas.microsoft.com/office/powerpoint/2010/main" val="3525108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3</a:t>
            </a:fld>
            <a:endParaRPr lang="sv-SE" dirty="0"/>
          </a:p>
        </p:txBody>
      </p:sp>
    </p:spTree>
    <p:extLst>
      <p:ext uri="{BB962C8B-B14F-4D97-AF65-F5344CB8AC3E}">
        <p14:creationId xmlns:p14="http://schemas.microsoft.com/office/powerpoint/2010/main" val="220009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finns olika sätt att avsluta dagen.</a:t>
            </a:r>
          </a:p>
          <a:p>
            <a:r>
              <a:rPr lang="sv-SE" dirty="0"/>
              <a:t>Fundera på om det ska ske muntligt eller skriftligt, om du vill ha svar på någon särskilt fråga eller om det är deltagarna som själva styr vad de vill ta upp.</a:t>
            </a:r>
          </a:p>
          <a:p>
            <a:endParaRPr lang="sv-SE" dirty="0"/>
          </a:p>
          <a:p>
            <a:endParaRPr lang="sv-SE" dirty="0"/>
          </a:p>
          <a:p>
            <a:r>
              <a:rPr lang="sv-SE" dirty="0"/>
              <a:t>1. Ett bra sätt är att ställa frågan vad vi tar med oss från dagens utbildning. Det går att ytterligare precisera genom att be deltagarna formulera vad som varit bra och vad som kan utvecklas till nästa gång. </a:t>
            </a:r>
          </a:p>
          <a:p>
            <a:r>
              <a:rPr lang="sv-SE" dirty="0"/>
              <a:t>2. Det kan också vara bra att lyfta om det finns frågor och funderingar som väcktes under träffen och som inte blev besvarade. Dessa kan kanske tas upp vid nästa tillfälle.</a:t>
            </a:r>
          </a:p>
          <a:p>
            <a:endParaRPr lang="sv-SE" dirty="0"/>
          </a:p>
          <a:p>
            <a:endParaRPr lang="sv-SE" dirty="0"/>
          </a:p>
          <a:p>
            <a:r>
              <a:rPr lang="sv-SE" dirty="0"/>
              <a:t>Om det här utbildningens sista dag kan det också vara bra att fundera på om och hur du vill utvärdera hela utbildningen. Se vidare i utvärderingsmappen hur du kan göra.</a:t>
            </a: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30</a:t>
            </a:fld>
            <a:endParaRPr lang="sv-SE" dirty="0"/>
          </a:p>
        </p:txBody>
      </p:sp>
    </p:spTree>
    <p:extLst>
      <p:ext uri="{BB962C8B-B14F-4D97-AF65-F5344CB8AC3E}">
        <p14:creationId xmlns:p14="http://schemas.microsoft.com/office/powerpoint/2010/main" val="32963061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Du kanske vill göra en egen utvärdering av hela kursen för att kunna utveckla den i er verksamhet.  Se mappen ”Utvärdering. Förslag på hur du kan göra en egen utvärdering</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Barnafrid skulle uppskatta om du och de som genomfört utbildningen med dig vill utvärdera kursen för att vi ska kunna förbättra och bättre tillgodose verksamheternas behov.</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Utvärderingen hittar du i mappen ”Utvärdering. Vill du hjälpa oss att utveckla utbildningen?”</a:t>
            </a:r>
          </a:p>
          <a:p>
            <a:pPr>
              <a:lnSpc>
                <a:spcPct val="107000"/>
              </a:lnSpc>
              <a:spcAft>
                <a:spcPts val="800"/>
              </a:spcAft>
            </a:pPr>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31</a:t>
            </a:fld>
            <a:endParaRPr lang="sv-SE" dirty="0"/>
          </a:p>
        </p:txBody>
      </p:sp>
    </p:spTree>
    <p:extLst>
      <p:ext uri="{BB962C8B-B14F-4D97-AF65-F5344CB8AC3E}">
        <p14:creationId xmlns:p14="http://schemas.microsoft.com/office/powerpoint/2010/main" val="1693946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r>
              <a:rPr lang="sv-SE" dirty="0"/>
              <a:t>Om de olika våldsformerna och konsekvenserna att bli utsatt för våld finns att läsa i tema 1 och basprogrammets kapitel 2. </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 kan redan här vara viktigt att säga några ord om att när ett barn blir utsatt av personal eller annat barn i förskolan används begrepp som kränkande behandling, diskriminering och trakasserier. När samma typer av handlingar och situationer sker i hemmet istället för på förskolan kan det uttryckas som våld, övergrepp, barnmisshandel. Detta kan tyckas vara inkonsekvent men som beskrivits i kapitel 1 är våld ett svårdefinierat begrepp.</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En förklaring kan vara att i den lagstiftning och styrdokument som ligger till grund för förskolan;  skollagen, diskrimineringslagen och förskolans läroplan (</a:t>
            </a:r>
            <a:r>
              <a:rPr lang="sv-SE" sz="1200" dirty="0" err="1"/>
              <a:t>Lpfö</a:t>
            </a:r>
            <a:r>
              <a:rPr lang="sv-SE" sz="1200" dirty="0"/>
              <a:t> 18) används en specifik form av terminologi. </a:t>
            </a:r>
          </a:p>
          <a:p>
            <a:endParaRPr lang="sv-SE" sz="1200" dirty="0"/>
          </a:p>
          <a:p>
            <a:r>
              <a:rPr lang="sv-SE" sz="1200" dirty="0"/>
              <a:t>I bildspelet kommer därför bilderna 8-22  att handla om hur olika former av utsatthet benämns och definieras av förskolans lagstiftning och styrdokument . </a:t>
            </a:r>
          </a:p>
          <a:p>
            <a:r>
              <a:rPr lang="sv-SE" sz="1200" dirty="0"/>
              <a:t>Hur mycket tid du anser är lämpligt att diskutera de olika begreppen är upp till dig.</a:t>
            </a:r>
          </a:p>
          <a:p>
            <a:r>
              <a:rPr lang="sv-SE" sz="1200" dirty="0"/>
              <a:t>Men det kan vara bra för arbetslaget att känna till dem och om det är dessa begrepp som används på förskolan eller om ni använder er andra ord. </a:t>
            </a:r>
          </a:p>
          <a:p>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 kommande bilder presenteras: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Diskriminering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Kränkande behandling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Sexuella trakasserier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Sexuella övergrepp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a:t>Nä barn utsätter ett annat barn för: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Mobbning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Sexuella trakasserier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Sexuella övergrepp</a:t>
            </a:r>
          </a:p>
          <a:p>
            <a:r>
              <a:rPr lang="sv-SE" sz="1200" dirty="0"/>
              <a:t> </a:t>
            </a:r>
          </a:p>
          <a:p>
            <a:endParaRPr lang="sv-SE" dirty="0"/>
          </a:p>
          <a:p>
            <a:r>
              <a:rPr lang="sv-SE" dirty="0"/>
              <a:t>Om de olika våldsformerna och konsekvenserna att bli utsatt för våld finns att läsa i tema 1 och basprogrammets kapitel 2. </a:t>
            </a:r>
          </a:p>
        </p:txBody>
      </p:sp>
      <p:sp>
        <p:nvSpPr>
          <p:cNvPr id="4" name="Platshållare för bildnummer 3"/>
          <p:cNvSpPr>
            <a:spLocks noGrp="1"/>
          </p:cNvSpPr>
          <p:nvPr>
            <p:ph type="sldNum" sz="quarter" idx="5"/>
          </p:nvPr>
        </p:nvSpPr>
        <p:spPr/>
        <p:txBody>
          <a:bodyPr/>
          <a:lstStyle/>
          <a:p>
            <a:fld id="{CDA9542A-FB14-4843-A197-824CFEAE5CFD}" type="slidenum">
              <a:rPr lang="sv-SE" smtClean="0"/>
              <a:pPr/>
              <a:t>4</a:t>
            </a:fld>
            <a:endParaRPr lang="sv-SE" dirty="0"/>
          </a:p>
        </p:txBody>
      </p:sp>
    </p:spTree>
    <p:extLst>
      <p:ext uri="{BB962C8B-B14F-4D97-AF65-F5344CB8AC3E}">
        <p14:creationId xmlns:p14="http://schemas.microsoft.com/office/powerpoint/2010/main" val="1331604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lnSpc>
                <a:spcPct val="150000"/>
              </a:lnSpc>
              <a:spcBef>
                <a:spcPts val="200"/>
              </a:spcBef>
              <a:buFont typeface="+mj-lt"/>
              <a:buNone/>
            </a:pPr>
            <a:r>
              <a:rPr lang="sv-SE" sz="18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Fakta om våld, kränkningar och mobbning på förskolan </a:t>
            </a:r>
          </a:p>
          <a:p>
            <a:pPr marL="457200">
              <a:lnSpc>
                <a:spcPct val="150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Ge deltagarna baskunskaper i ämnet. </a:t>
            </a:r>
          </a:p>
          <a:p>
            <a:pPr marL="457200">
              <a:lnSpc>
                <a:spcPct val="150000"/>
              </a:lnSpc>
              <a:spcAft>
                <a:spcPts val="800"/>
              </a:spcAft>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50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Ta del av faktabladet. Det går att göra på olika sätt: antingen läser var och en faktabladet själva eller så lyssnar ni på det tillsammans. Ett annat alternativ är att du ser till att deltagarna har läst faktabladet innan träffen.</a:t>
            </a:r>
          </a:p>
          <a:p>
            <a:endParaRPr lang="sv-SE" dirty="0"/>
          </a:p>
          <a:p>
            <a:pPr marL="457200">
              <a:lnSpc>
                <a:spcPct val="150000"/>
              </a:lnSpc>
              <a:spcAft>
                <a:spcPts val="800"/>
              </a:spcAft>
            </a:pPr>
            <a:r>
              <a:rPr lang="sv-SE" sz="1100" dirty="0">
                <a:effectLst/>
                <a:latin typeface="Calibri" panose="020F0502020204030204" pitchFamily="34" charset="0"/>
                <a:ea typeface="Calibri" panose="020F0502020204030204" pitchFamily="34" charset="0"/>
                <a:cs typeface="Times New Roman" panose="02020603050405020304" pitchFamily="18" charset="0"/>
              </a:rPr>
              <a:t>Utifrån bilderna 6-29 kan du sedan följa upp  och fördjupa innehållet i faktabladet:</a:t>
            </a:r>
          </a:p>
          <a:p>
            <a:pPr marL="457200">
              <a:lnSpc>
                <a:spcPct val="150000"/>
              </a:lnSpc>
              <a:spcAft>
                <a:spcPts val="800"/>
              </a:spcAft>
            </a:pPr>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v-SE" sz="1100" dirty="0">
                <a:effectLst/>
                <a:latin typeface="Calibri" panose="020F0502020204030204" pitchFamily="34" charset="0"/>
                <a:ea typeface="Calibri" panose="020F0502020204030204" pitchFamily="34" charset="0"/>
                <a:cs typeface="Times New Roman" panose="02020603050405020304" pitchFamily="18" charset="0"/>
              </a:rPr>
              <a:t>Värdegrund och styrdokument </a:t>
            </a:r>
          </a:p>
          <a:p>
            <a:pPr marL="342900" lvl="0" indent="-342900">
              <a:lnSpc>
                <a:spcPct val="150000"/>
              </a:lnSpc>
              <a:buFont typeface="Symbol" panose="05050102010706020507" pitchFamily="18" charset="2"/>
              <a:buChar char=""/>
            </a:pPr>
            <a:r>
              <a:rPr lang="sv-SE" sz="1100" dirty="0">
                <a:effectLst/>
                <a:latin typeface="Calibri" panose="020F0502020204030204" pitchFamily="34" charset="0"/>
                <a:ea typeface="Calibri" panose="020F0502020204030204" pitchFamily="34" charset="0"/>
                <a:cs typeface="Times New Roman" panose="02020603050405020304" pitchFamily="18" charset="0"/>
              </a:rPr>
              <a:t>Olika former av utsatthet som ett barn kan möta på förskolan </a:t>
            </a:r>
          </a:p>
          <a:p>
            <a:pPr marL="742950" lvl="1" indent="-285750">
              <a:lnSpc>
                <a:spcPct val="150000"/>
              </a:lnSpc>
              <a:buFont typeface="Courier New" panose="02070309020205020404" pitchFamily="49" charset="0"/>
              <a:buChar char="o"/>
            </a:pPr>
            <a:r>
              <a:rPr lang="sv-SE" sz="1100" dirty="0">
                <a:effectLst/>
                <a:latin typeface="Calibri" panose="020F0502020204030204" pitchFamily="34" charset="0"/>
                <a:ea typeface="Calibri" panose="020F0502020204030204" pitchFamily="34" charset="0"/>
                <a:cs typeface="Times New Roman" panose="02020603050405020304" pitchFamily="18" charset="0"/>
              </a:rPr>
              <a:t>Diskriminering bild</a:t>
            </a:r>
          </a:p>
          <a:p>
            <a:pPr marL="742950" lvl="1" indent="-285750">
              <a:lnSpc>
                <a:spcPct val="150000"/>
              </a:lnSpc>
              <a:buFont typeface="Courier New" panose="02070309020205020404" pitchFamily="49" charset="0"/>
              <a:buChar char="o"/>
            </a:pPr>
            <a:r>
              <a:rPr lang="sv-SE" sz="1100" dirty="0">
                <a:effectLst/>
                <a:latin typeface="Calibri" panose="020F0502020204030204" pitchFamily="34" charset="0"/>
                <a:ea typeface="Calibri" panose="020F0502020204030204" pitchFamily="34" charset="0"/>
                <a:cs typeface="Times New Roman" panose="02020603050405020304" pitchFamily="18" charset="0"/>
              </a:rPr>
              <a:t>Kränkande behandling </a:t>
            </a:r>
          </a:p>
          <a:p>
            <a:pPr marL="742950" lvl="1" indent="-285750">
              <a:lnSpc>
                <a:spcPct val="150000"/>
              </a:lnSpc>
              <a:buFont typeface="Courier New" panose="02070309020205020404" pitchFamily="49" charset="0"/>
              <a:buChar char="o"/>
            </a:pPr>
            <a:r>
              <a:rPr lang="sv-SE" sz="1100" dirty="0">
                <a:effectLst/>
                <a:latin typeface="Calibri" panose="020F0502020204030204" pitchFamily="34" charset="0"/>
                <a:ea typeface="Calibri" panose="020F0502020204030204" pitchFamily="34" charset="0"/>
                <a:cs typeface="Times New Roman" panose="02020603050405020304" pitchFamily="18" charset="0"/>
              </a:rPr>
              <a:t>Trakasserier och sexuella trakasserier </a:t>
            </a:r>
          </a:p>
          <a:p>
            <a:pPr marL="742950" lvl="1" indent="-285750">
              <a:lnSpc>
                <a:spcPct val="150000"/>
              </a:lnSpc>
              <a:buFont typeface="Courier New" panose="02070309020205020404" pitchFamily="49" charset="0"/>
              <a:buChar char="o"/>
            </a:pPr>
            <a:r>
              <a:rPr lang="sv-SE" sz="1100" dirty="0">
                <a:effectLst/>
                <a:latin typeface="Calibri" panose="020F0502020204030204" pitchFamily="34" charset="0"/>
                <a:ea typeface="Calibri" panose="020F0502020204030204" pitchFamily="34" charset="0"/>
                <a:cs typeface="Times New Roman" panose="02020603050405020304" pitchFamily="18" charset="0"/>
              </a:rPr>
              <a:t>Sexuella övergrepp </a:t>
            </a:r>
          </a:p>
          <a:p>
            <a:pPr marL="342900" lvl="0" indent="-342900">
              <a:lnSpc>
                <a:spcPct val="150000"/>
              </a:lnSpc>
              <a:buFont typeface="Symbol" panose="05050102010706020507" pitchFamily="18" charset="2"/>
              <a:buChar char=""/>
            </a:pPr>
            <a:r>
              <a:rPr lang="sv-SE" sz="1100" dirty="0">
                <a:effectLst/>
                <a:latin typeface="Calibri" panose="020F0502020204030204" pitchFamily="34" charset="0"/>
                <a:ea typeface="Calibri" panose="020F0502020204030204" pitchFamily="34" charset="0"/>
                <a:cs typeface="Times New Roman" panose="02020603050405020304" pitchFamily="18" charset="0"/>
              </a:rPr>
              <a:t>Registerkontroll </a:t>
            </a:r>
          </a:p>
          <a:p>
            <a:pPr marL="342900" lvl="0" indent="-342900">
              <a:lnSpc>
                <a:spcPct val="150000"/>
              </a:lnSpc>
              <a:buFont typeface="Symbol" panose="05050102010706020507" pitchFamily="18" charset="2"/>
              <a:buChar char=""/>
            </a:pPr>
            <a:r>
              <a:rPr lang="sv-SE" sz="1100" dirty="0">
                <a:effectLst/>
                <a:latin typeface="Calibri" panose="020F0502020204030204" pitchFamily="34" charset="0"/>
                <a:ea typeface="Calibri" panose="020F0502020204030204" pitchFamily="34" charset="0"/>
                <a:cs typeface="Times New Roman" panose="02020603050405020304" pitchFamily="18" charset="0"/>
              </a:rPr>
              <a:t>När barn utsätter andra barn (</a:t>
            </a:r>
            <a:r>
              <a:rPr lang="sv-SE" sz="1100" dirty="0" err="1">
                <a:effectLst/>
                <a:latin typeface="Calibri" panose="020F0502020204030204" pitchFamily="34" charset="0"/>
                <a:ea typeface="Calibri" panose="020F0502020204030204" pitchFamily="34" charset="0"/>
                <a:cs typeface="Times New Roman" panose="02020603050405020304" pitchFamily="18" charset="0"/>
              </a:rPr>
              <a:t>mobning</a:t>
            </a:r>
            <a:r>
              <a:rPr lang="sv-SE" sz="1100" dirty="0">
                <a:effectLst/>
                <a:latin typeface="Calibri" panose="020F0502020204030204" pitchFamily="34" charset="0"/>
                <a:ea typeface="Calibri" panose="020F0502020204030204" pitchFamily="34" charset="0"/>
                <a:cs typeface="Times New Roman" panose="02020603050405020304" pitchFamily="18" charset="0"/>
              </a:rPr>
              <a:t>, sexuella övergrepp) </a:t>
            </a:r>
          </a:p>
          <a:p>
            <a:pPr marL="342900" lvl="0" indent="-342900">
              <a:lnSpc>
                <a:spcPct val="150000"/>
              </a:lnSpc>
              <a:buFont typeface="Symbol" panose="05050102010706020507" pitchFamily="18" charset="2"/>
              <a:buChar char=""/>
            </a:pPr>
            <a:r>
              <a:rPr lang="sv-SE" sz="1100" dirty="0">
                <a:effectLst/>
                <a:latin typeface="Calibri" panose="020F0502020204030204" pitchFamily="34" charset="0"/>
                <a:ea typeface="Calibri" panose="020F0502020204030204" pitchFamily="34" charset="0"/>
                <a:cs typeface="Times New Roman" panose="02020603050405020304" pitchFamily="18" charset="0"/>
              </a:rPr>
              <a:t>Förebyggande arbete </a:t>
            </a:r>
          </a:p>
          <a:p>
            <a:pPr marL="342900" lvl="0" indent="-342900">
              <a:lnSpc>
                <a:spcPct val="150000"/>
              </a:lnSpc>
              <a:spcAft>
                <a:spcPts val="800"/>
              </a:spcAft>
              <a:buFont typeface="Symbol" panose="05050102010706020507" pitchFamily="18" charset="2"/>
              <a:buChar char=""/>
            </a:pPr>
            <a:r>
              <a:rPr lang="sv-SE" sz="1100" dirty="0">
                <a:effectLst/>
                <a:latin typeface="Calibri" panose="020F0502020204030204" pitchFamily="34" charset="0"/>
                <a:ea typeface="Calibri" panose="020F0502020204030204" pitchFamily="34" charset="0"/>
                <a:cs typeface="Times New Roman" panose="02020603050405020304" pitchFamily="18" charset="0"/>
              </a:rPr>
              <a:t>Tystnadskultur </a:t>
            </a: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5</a:t>
            </a:fld>
            <a:endParaRPr lang="sv-SE" dirty="0"/>
          </a:p>
        </p:txBody>
      </p:sp>
    </p:spTree>
    <p:extLst>
      <p:ext uri="{BB962C8B-B14F-4D97-AF65-F5344CB8AC3E}">
        <p14:creationId xmlns:p14="http://schemas.microsoft.com/office/powerpoint/2010/main" val="950291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Värdegrund och styrdokument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Förskolans värdegrund är naturligtvis redan väl känd i förskolan men det kan vara bra att utgå och kanske kort diskutera den utifrån just diskriminering och kränkning.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Om du vill göra egna PP-bilder för utveckla innehållet i temat utifrån värdegrunden så ligger länkar till såväl skollag, läroplan och värdegrund i referenserna.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 skolans styrdokument dvs skollag och läroplan används inte begrepp som våld, övergrepp eller mobbing. Istället används kränkande behandling och diskriminering.</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 är därför viktigt att till en början diskutera vad ni använder för ord om ett barn på förskolan blir utsatt på något sätt av personal eller barn.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6</a:t>
            </a:fld>
            <a:endParaRPr lang="sv-SE" dirty="0"/>
          </a:p>
        </p:txBody>
      </p:sp>
    </p:spTree>
    <p:extLst>
      <p:ext uri="{BB962C8B-B14F-4D97-AF65-F5344CB8AC3E}">
        <p14:creationId xmlns:p14="http://schemas.microsoft.com/office/powerpoint/2010/main" val="4260286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7</a:t>
            </a:fld>
            <a:endParaRPr lang="sv-SE" dirty="0"/>
          </a:p>
        </p:txBody>
      </p:sp>
    </p:spTree>
    <p:extLst>
      <p:ext uri="{BB962C8B-B14F-4D97-AF65-F5344CB8AC3E}">
        <p14:creationId xmlns:p14="http://schemas.microsoft.com/office/powerpoint/2010/main" val="3451712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342900" lvl="0" indent="-342900">
              <a:lnSpc>
                <a:spcPct val="150000"/>
              </a:lnSpc>
              <a:buFont typeface="Symbol" panose="05050102010706020507" pitchFamily="18" charset="2"/>
              <a:buChar char=""/>
            </a:pPr>
            <a:r>
              <a:rPr lang="sv-SE" sz="1100" dirty="0">
                <a:effectLst/>
                <a:latin typeface="Calibri" panose="020F0502020204030204" pitchFamily="34" charset="0"/>
                <a:ea typeface="Calibri" panose="020F0502020204030204" pitchFamily="34" charset="0"/>
                <a:cs typeface="Times New Roman" panose="02020603050405020304" pitchFamily="18" charset="0"/>
              </a:rPr>
              <a:t>Bilderna 8-24 visar olika former av utsatthet som ett barn kan möta på förskolan . På den här bilden presenteras av diskriminering och de sju diskrimineringsgrunderna</a:t>
            </a:r>
          </a:p>
          <a:p>
            <a:pPr marL="742950" lvl="1" indent="-285750">
              <a:lnSpc>
                <a:spcPct val="150000"/>
              </a:lnSpc>
              <a:buFont typeface="Courier New" panose="02070309020205020404" pitchFamily="49" charset="0"/>
              <a:buChar char="o"/>
            </a:pPr>
            <a:r>
              <a:rPr lang="sv-SE" sz="1100" b="1" dirty="0">
                <a:effectLst/>
                <a:latin typeface="Calibri" panose="020F0502020204030204" pitchFamily="34" charset="0"/>
                <a:ea typeface="Calibri" panose="020F0502020204030204" pitchFamily="34" charset="0"/>
                <a:cs typeface="Times New Roman" panose="02020603050405020304" pitchFamily="18" charset="0"/>
              </a:rPr>
              <a:t>Diskriminering </a:t>
            </a:r>
          </a:p>
          <a:p>
            <a:pPr marL="742950" lvl="1" indent="-285750">
              <a:lnSpc>
                <a:spcPct val="150000"/>
              </a:lnSpc>
              <a:buFont typeface="Courier New" panose="02070309020205020404" pitchFamily="49" charset="0"/>
              <a:buChar char="o"/>
            </a:pPr>
            <a:r>
              <a:rPr lang="sv-SE" sz="1100" dirty="0">
                <a:effectLst/>
                <a:latin typeface="Calibri" panose="020F0502020204030204" pitchFamily="34" charset="0"/>
                <a:ea typeface="Calibri" panose="020F0502020204030204" pitchFamily="34" charset="0"/>
                <a:cs typeface="Times New Roman" panose="02020603050405020304" pitchFamily="18" charset="0"/>
              </a:rPr>
              <a:t>Kränkande behandling </a:t>
            </a:r>
          </a:p>
          <a:p>
            <a:pPr marL="742950" lvl="1" indent="-285750">
              <a:lnSpc>
                <a:spcPct val="150000"/>
              </a:lnSpc>
              <a:buFont typeface="Courier New" panose="02070309020205020404" pitchFamily="49" charset="0"/>
              <a:buChar char="o"/>
            </a:pPr>
            <a:r>
              <a:rPr lang="sv-SE" sz="1100" dirty="0">
                <a:effectLst/>
                <a:latin typeface="Calibri" panose="020F0502020204030204" pitchFamily="34" charset="0"/>
                <a:ea typeface="Calibri" panose="020F0502020204030204" pitchFamily="34" charset="0"/>
                <a:cs typeface="Times New Roman" panose="02020603050405020304" pitchFamily="18" charset="0"/>
              </a:rPr>
              <a:t>Trakasserier och sexuella trakasserier </a:t>
            </a:r>
          </a:p>
          <a:p>
            <a:pPr marL="742950" lvl="1" indent="-285750">
              <a:lnSpc>
                <a:spcPct val="150000"/>
              </a:lnSpc>
              <a:spcAft>
                <a:spcPts val="800"/>
              </a:spcAft>
              <a:buFont typeface="Courier New" panose="02070309020205020404" pitchFamily="49" charset="0"/>
              <a:buChar char="o"/>
            </a:pPr>
            <a:r>
              <a:rPr lang="sv-SE" sz="1100" dirty="0">
                <a:effectLst/>
                <a:latin typeface="Calibri" panose="020F0502020204030204" pitchFamily="34" charset="0"/>
                <a:ea typeface="Calibri" panose="020F0502020204030204" pitchFamily="34" charset="0"/>
                <a:cs typeface="Times New Roman" panose="02020603050405020304" pitchFamily="18" charset="0"/>
              </a:rPr>
              <a:t>Sexuella övergrepp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Här kan det vara bra att diskutera om detta är något som ni möter på förskolan och hur ni i så fall bemöter det.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Är det någon av diskrimineringsgrunderna som ni ser som särskilt allvarlig/mindre allvarlig</a:t>
            </a:r>
          </a:p>
        </p:txBody>
      </p:sp>
      <p:sp>
        <p:nvSpPr>
          <p:cNvPr id="4" name="Platshållare för bildnummer 3"/>
          <p:cNvSpPr>
            <a:spLocks noGrp="1"/>
          </p:cNvSpPr>
          <p:nvPr>
            <p:ph type="sldNum" sz="quarter" idx="5"/>
          </p:nvPr>
        </p:nvSpPr>
        <p:spPr/>
        <p:txBody>
          <a:bodyPr/>
          <a:lstStyle/>
          <a:p>
            <a:fld id="{CDA9542A-FB14-4843-A197-824CFEAE5CFD}" type="slidenum">
              <a:rPr lang="sv-SE" smtClean="0"/>
              <a:pPr/>
              <a:t>8</a:t>
            </a:fld>
            <a:endParaRPr lang="sv-SE" dirty="0"/>
          </a:p>
        </p:txBody>
      </p:sp>
    </p:spTree>
    <p:extLst>
      <p:ext uri="{BB962C8B-B14F-4D97-AF65-F5344CB8AC3E}">
        <p14:creationId xmlns:p14="http://schemas.microsoft.com/office/powerpoint/2010/main" val="2939435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342900" lvl="0" indent="-342900">
              <a:lnSpc>
                <a:spcPct val="150000"/>
              </a:lnSpc>
              <a:buFont typeface="Symbol" panose="05050102010706020507" pitchFamily="18" charset="2"/>
              <a:buChar char=""/>
            </a:pPr>
            <a:r>
              <a:rPr lang="sv-SE" sz="1100" dirty="0">
                <a:effectLst/>
                <a:latin typeface="Calibri" panose="020F0502020204030204" pitchFamily="34" charset="0"/>
                <a:ea typeface="Calibri" panose="020F0502020204030204" pitchFamily="34" charset="0"/>
                <a:cs typeface="Times New Roman" panose="02020603050405020304" pitchFamily="18" charset="0"/>
              </a:rPr>
              <a:t>På bilderna 9-11 presenteras kränkande behandling, vad det är och hur det kan ta sig uttryck.</a:t>
            </a:r>
          </a:p>
          <a:p>
            <a:pPr marL="742950" lvl="1" indent="-285750">
              <a:lnSpc>
                <a:spcPct val="150000"/>
              </a:lnSpc>
              <a:buFont typeface="Courier New" panose="02070309020205020404" pitchFamily="49" charset="0"/>
              <a:buChar char="o"/>
            </a:pPr>
            <a:r>
              <a:rPr lang="sv-SE" sz="1100" dirty="0">
                <a:effectLst/>
                <a:latin typeface="Calibri" panose="020F0502020204030204" pitchFamily="34" charset="0"/>
                <a:ea typeface="Calibri" panose="020F0502020204030204" pitchFamily="34" charset="0"/>
                <a:cs typeface="Times New Roman" panose="02020603050405020304" pitchFamily="18" charset="0"/>
              </a:rPr>
              <a:t>Diskriminering bild</a:t>
            </a:r>
          </a:p>
          <a:p>
            <a:pPr marL="742950" lvl="1" indent="-285750">
              <a:lnSpc>
                <a:spcPct val="150000"/>
              </a:lnSpc>
              <a:buFont typeface="Courier New" panose="02070309020205020404" pitchFamily="49" charset="0"/>
              <a:buChar char="o"/>
            </a:pPr>
            <a:r>
              <a:rPr lang="sv-SE" sz="1100" b="1" dirty="0">
                <a:effectLst/>
                <a:latin typeface="Calibri" panose="020F0502020204030204" pitchFamily="34" charset="0"/>
                <a:ea typeface="Calibri" panose="020F0502020204030204" pitchFamily="34" charset="0"/>
                <a:cs typeface="Times New Roman" panose="02020603050405020304" pitchFamily="18" charset="0"/>
              </a:rPr>
              <a:t>Kränkande behandling </a:t>
            </a:r>
          </a:p>
          <a:p>
            <a:pPr marL="742950" lvl="1" indent="-285750">
              <a:lnSpc>
                <a:spcPct val="150000"/>
              </a:lnSpc>
              <a:buFont typeface="Courier New" panose="02070309020205020404" pitchFamily="49" charset="0"/>
              <a:buChar char="o"/>
            </a:pPr>
            <a:r>
              <a:rPr lang="sv-SE" sz="1100" dirty="0">
                <a:effectLst/>
                <a:latin typeface="Calibri" panose="020F0502020204030204" pitchFamily="34" charset="0"/>
                <a:ea typeface="Calibri" panose="020F0502020204030204" pitchFamily="34" charset="0"/>
                <a:cs typeface="Times New Roman" panose="02020603050405020304" pitchFamily="18" charset="0"/>
              </a:rPr>
              <a:t>Trakasserier och sexuella trakasserier </a:t>
            </a:r>
          </a:p>
          <a:p>
            <a:pPr marL="742950" lvl="1" indent="-285750">
              <a:lnSpc>
                <a:spcPct val="150000"/>
              </a:lnSpc>
              <a:spcAft>
                <a:spcPts val="800"/>
              </a:spcAft>
              <a:buFont typeface="Courier New" panose="02070309020205020404" pitchFamily="49" charset="0"/>
              <a:buChar char="o"/>
            </a:pPr>
            <a:r>
              <a:rPr lang="sv-SE" sz="1100" dirty="0">
                <a:effectLst/>
                <a:latin typeface="Calibri" panose="020F0502020204030204" pitchFamily="34" charset="0"/>
                <a:ea typeface="Calibri" panose="020F0502020204030204" pitchFamily="34" charset="0"/>
                <a:cs typeface="Times New Roman" panose="02020603050405020304" pitchFamily="18" charset="0"/>
              </a:rPr>
              <a:t>Sexuella övergrepp </a:t>
            </a:r>
          </a:p>
          <a:p>
            <a:pPr marL="742950" lvl="1" indent="-285750">
              <a:lnSpc>
                <a:spcPct val="150000"/>
              </a:lnSpc>
              <a:spcAft>
                <a:spcPts val="800"/>
              </a:spcAft>
              <a:buFont typeface="Courier New" panose="02070309020205020404" pitchFamily="49" charset="0"/>
              <a:buChar char="o"/>
            </a:pPr>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50000"/>
              </a:lnSpc>
              <a:spcAft>
                <a:spcPts val="800"/>
              </a:spcAft>
              <a:buFont typeface="Courier New" panose="02070309020205020404" pitchFamily="49" charset="0"/>
              <a:buChar char="o"/>
            </a:pPr>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Är kränkning ett begrepp som ni använder i förskolan? Är det i så fall ett begrepp som ni också använder när ni pratar med barnen?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Vad lägger ni i begreppet? Vad är en kränkning?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Hur kan personal kränka ett barn och kan ett barn kränka ett annat barn? </a:t>
            </a:r>
          </a:p>
        </p:txBody>
      </p:sp>
      <p:sp>
        <p:nvSpPr>
          <p:cNvPr id="4" name="Platshållare för bildnummer 3"/>
          <p:cNvSpPr>
            <a:spLocks noGrp="1"/>
          </p:cNvSpPr>
          <p:nvPr>
            <p:ph type="sldNum" sz="quarter" idx="5"/>
          </p:nvPr>
        </p:nvSpPr>
        <p:spPr/>
        <p:txBody>
          <a:bodyPr/>
          <a:lstStyle/>
          <a:p>
            <a:fld id="{CDA9542A-FB14-4843-A197-824CFEAE5CFD}" type="slidenum">
              <a:rPr lang="sv-SE" smtClean="0"/>
              <a:pPr/>
              <a:t>9</a:t>
            </a:fld>
            <a:endParaRPr lang="sv-SE" dirty="0"/>
          </a:p>
        </p:txBody>
      </p:sp>
    </p:spTree>
    <p:extLst>
      <p:ext uri="{BB962C8B-B14F-4D97-AF65-F5344CB8AC3E}">
        <p14:creationId xmlns:p14="http://schemas.microsoft.com/office/powerpoint/2010/main" val="1068957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l">
              <a:defRPr sz="6000"/>
            </a:lvl1pPr>
          </a:lstStyle>
          <a:p>
            <a:r>
              <a:rPr lang="sv-SE"/>
              <a:t>Klicka här för att ändra mall för rubrikformat</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10"/>
            <a:ext cx="9144000" cy="1828801"/>
          </a:xfrm>
        </p:spPr>
        <p:txBody>
          <a:bodyPr>
            <a:noAutofit/>
          </a:bodyPr>
          <a:lstStyle>
            <a:lvl1pPr marL="0" indent="0" algn="l">
              <a:buNone/>
              <a:defRPr sz="24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sv-SE"/>
              <a:t>Klicka här för att ändra mall för underrubrikformat</a:t>
            </a:r>
            <a:endParaRPr lang="sv-SE" dirty="0"/>
          </a:p>
        </p:txBody>
      </p:sp>
      <p:pic>
        <p:nvPicPr>
          <p:cNvPr id="11" name="Picture 10" descr="Logotype">
            <a:extLst>
              <a:ext uri="{FF2B5EF4-FFF2-40B4-BE49-F238E27FC236}">
                <a16:creationId xmlns:a16="http://schemas.microsoft.com/office/drawing/2014/main" id="{2A675161-3D60-4934-8CDF-0E3D4A8D3D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spTree>
    <p:extLst>
      <p:ext uri="{BB962C8B-B14F-4D97-AF65-F5344CB8AC3E}">
        <p14:creationId xmlns:p14="http://schemas.microsoft.com/office/powerpoint/2010/main" val="3896344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8F90-6F0B-4082-A03A-25C0D0EEE64B}"/>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sv-SE" dirty="0"/>
          </a:p>
        </p:txBody>
      </p:sp>
      <p:sp>
        <p:nvSpPr>
          <p:cNvPr id="3" name="Picture Placeholder 2">
            <a:extLst>
              <a:ext uri="{FF2B5EF4-FFF2-40B4-BE49-F238E27FC236}">
                <a16:creationId xmlns:a16="http://schemas.microsoft.com/office/drawing/2014/main" id="{1BBE1322-944E-410B-A503-071D16B244F1}"/>
              </a:ext>
            </a:extLst>
          </p:cNvPr>
          <p:cNvSpPr>
            <a:spLocks noGrp="1"/>
          </p:cNvSpPr>
          <p:nvPr>
            <p:ph type="pic" idx="1"/>
          </p:nvPr>
        </p:nvSpPr>
        <p:spPr>
          <a:xfrm>
            <a:off x="5183188" y="987429"/>
            <a:ext cx="6172200" cy="5092533"/>
          </a:xfrm>
        </p:spPr>
        <p:txBody>
          <a:bodyPr>
            <a:normAutofit/>
          </a:bodyPr>
          <a:lstStyle>
            <a:lvl1pPr marL="0" indent="0">
              <a:buNone/>
              <a:defRPr sz="28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för att lägga till en bild</a:t>
            </a:r>
            <a:endParaRPr lang="sv-SE" dirty="0"/>
          </a:p>
        </p:txBody>
      </p:sp>
      <p:sp>
        <p:nvSpPr>
          <p:cNvPr id="4" name="Text Placeholder 3">
            <a:extLst>
              <a:ext uri="{FF2B5EF4-FFF2-40B4-BE49-F238E27FC236}">
                <a16:creationId xmlns:a16="http://schemas.microsoft.com/office/drawing/2014/main" id="{D396F69F-E2CD-4CAC-B28E-04F7F59CDF7B}"/>
              </a:ext>
            </a:extLst>
          </p:cNvPr>
          <p:cNvSpPr>
            <a:spLocks noGrp="1"/>
          </p:cNvSpPr>
          <p:nvPr>
            <p:ph type="body" sz="half" idx="2"/>
          </p:nvPr>
        </p:nvSpPr>
        <p:spPr>
          <a:xfrm>
            <a:off x="839788" y="2057402"/>
            <a:ext cx="3932237" cy="4022563"/>
          </a:xfrm>
        </p:spPr>
        <p:txBody>
          <a:bodyPr/>
          <a:lstStyle>
            <a:lvl1pPr marL="0" indent="0">
              <a:lnSpc>
                <a:spcPct val="100000"/>
              </a:lnSpc>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5" name="Date Placeholder 4">
            <a:extLst>
              <a:ext uri="{FF2B5EF4-FFF2-40B4-BE49-F238E27FC236}">
                <a16:creationId xmlns:a16="http://schemas.microsoft.com/office/drawing/2014/main" id="{D0D6119C-D6E1-438D-B01E-CF6E63D023A2}"/>
              </a:ext>
            </a:extLst>
          </p:cNvPr>
          <p:cNvSpPr>
            <a:spLocks noGrp="1"/>
          </p:cNvSpPr>
          <p:nvPr>
            <p:ph type="dt" sz="half" idx="10"/>
          </p:nvPr>
        </p:nvSpPr>
        <p:spPr/>
        <p:txBody>
          <a:bodyPr/>
          <a:lstStyle/>
          <a:p>
            <a:fld id="{F12634F6-C518-8447-9BCD-875F25BBAC2E}" type="datetime1">
              <a:rPr lang="sv-SE" smtClean="0"/>
              <a:t>2026-03-12</a:t>
            </a:fld>
            <a:endParaRPr lang="sv-SE"/>
          </a:p>
        </p:txBody>
      </p:sp>
      <p:sp>
        <p:nvSpPr>
          <p:cNvPr id="6" name="Footer Placeholder 5">
            <a:extLst>
              <a:ext uri="{FF2B5EF4-FFF2-40B4-BE49-F238E27FC236}">
                <a16:creationId xmlns:a16="http://schemas.microsoft.com/office/drawing/2014/main" id="{F0D2FECA-0FDF-4E93-B1B1-6CF623CF2A1B}"/>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86155D90-D9E3-425D-B3DC-406845F9C0F6}"/>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8" name="Rak 5">
            <a:extLst>
              <a:ext uri="{FF2B5EF4-FFF2-40B4-BE49-F238E27FC236}">
                <a16:creationId xmlns:a16="http://schemas.microsoft.com/office/drawing/2014/main" id="{65E233A8-C457-415A-B25B-AC4916975090}"/>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9" name="Picture 8" descr="Logotype">
            <a:extLst>
              <a:ext uri="{FF2B5EF4-FFF2-40B4-BE49-F238E27FC236}">
                <a16:creationId xmlns:a16="http://schemas.microsoft.com/office/drawing/2014/main" id="{C1102840-461E-4176-9749-A28A0655AF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1376477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37040-A9FD-4D9F-927E-3D89FFE81C35}"/>
              </a:ext>
            </a:extLst>
          </p:cNvPr>
          <p:cNvSpPr>
            <a:spLocks noGrp="1"/>
          </p:cNvSpPr>
          <p:nvPr>
            <p:ph type="title"/>
          </p:nvPr>
        </p:nvSpPr>
        <p:spPr/>
        <p:txBody>
          <a:bodyPr/>
          <a:lstStyle/>
          <a:p>
            <a:r>
              <a:rPr lang="sv-SE"/>
              <a:t>Klicka här för att ändra mall för rubrikformat</a:t>
            </a:r>
            <a:endParaRPr lang="sv-SE" dirty="0"/>
          </a:p>
        </p:txBody>
      </p:sp>
      <p:sp>
        <p:nvSpPr>
          <p:cNvPr id="3" name="Vertical Text Placeholder 2">
            <a:extLst>
              <a:ext uri="{FF2B5EF4-FFF2-40B4-BE49-F238E27FC236}">
                <a16:creationId xmlns:a16="http://schemas.microsoft.com/office/drawing/2014/main" id="{303F4497-9EDB-4DEA-8405-69C17F3ABC86}"/>
              </a:ext>
            </a:extLst>
          </p:cNvPr>
          <p:cNvSpPr>
            <a:spLocks noGrp="1"/>
          </p:cNvSpPr>
          <p:nvPr>
            <p:ph type="body" orient="vert" idx="1"/>
          </p:nvPr>
        </p:nvSpPr>
        <p:spPr/>
        <p:txBody>
          <a:bodyPr vert="eaVert"/>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Date Placeholder 3">
            <a:extLst>
              <a:ext uri="{FF2B5EF4-FFF2-40B4-BE49-F238E27FC236}">
                <a16:creationId xmlns:a16="http://schemas.microsoft.com/office/drawing/2014/main" id="{E02985C7-46FC-4066-B9D3-B0D0DB8037A9}"/>
              </a:ext>
            </a:extLst>
          </p:cNvPr>
          <p:cNvSpPr>
            <a:spLocks noGrp="1"/>
          </p:cNvSpPr>
          <p:nvPr>
            <p:ph type="dt" sz="half" idx="10"/>
          </p:nvPr>
        </p:nvSpPr>
        <p:spPr/>
        <p:txBody>
          <a:bodyPr/>
          <a:lstStyle/>
          <a:p>
            <a:fld id="{2517F516-837E-3C40-BC80-453250E5C1D6}" type="datetime1">
              <a:rPr lang="sv-SE" smtClean="0"/>
              <a:t>2026-03-12</a:t>
            </a:fld>
            <a:endParaRPr lang="sv-SE"/>
          </a:p>
        </p:txBody>
      </p:sp>
      <p:sp>
        <p:nvSpPr>
          <p:cNvPr id="5" name="Footer Placeholder 4">
            <a:extLst>
              <a:ext uri="{FF2B5EF4-FFF2-40B4-BE49-F238E27FC236}">
                <a16:creationId xmlns:a16="http://schemas.microsoft.com/office/drawing/2014/main" id="{CCD83B8B-54A4-4A15-BB63-FCDC3A44F50E}"/>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18F9CEAC-1427-4BEA-8982-30CAE04DC3CA}"/>
              </a:ext>
            </a:extLst>
          </p:cNvPr>
          <p:cNvSpPr>
            <a:spLocks noGrp="1"/>
          </p:cNvSpPr>
          <p:nvPr>
            <p:ph type="sldNum" sz="quarter" idx="12"/>
          </p:nvPr>
        </p:nvSpPr>
        <p:spPr/>
        <p:txBody>
          <a:bodyPr/>
          <a:lstStyle/>
          <a:p>
            <a:fld id="{1D05C8B6-EC5E-42D9-8D75-1E05D6428564}" type="slidenum">
              <a:rPr lang="sv-SE" smtClean="0"/>
              <a:t>‹#›</a:t>
            </a:fld>
            <a:endParaRPr lang="sv-SE"/>
          </a:p>
        </p:txBody>
      </p:sp>
    </p:spTree>
    <p:extLst>
      <p:ext uri="{BB962C8B-B14F-4D97-AF65-F5344CB8AC3E}">
        <p14:creationId xmlns:p14="http://schemas.microsoft.com/office/powerpoint/2010/main" val="337709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B31E45-D6F3-4F73-BEDF-5BEDAFC5A51E}"/>
              </a:ext>
            </a:extLst>
          </p:cNvPr>
          <p:cNvSpPr>
            <a:spLocks noGrp="1"/>
          </p:cNvSpPr>
          <p:nvPr>
            <p:ph type="title" orient="vert"/>
          </p:nvPr>
        </p:nvSpPr>
        <p:spPr>
          <a:xfrm>
            <a:off x="8724902" y="365125"/>
            <a:ext cx="2628900" cy="5811838"/>
          </a:xfrm>
        </p:spPr>
        <p:txBody>
          <a:bodyPr vert="eaVert"/>
          <a:lstStyle/>
          <a:p>
            <a:r>
              <a:rPr lang="sv-SE"/>
              <a:t>Klicka här för att ändra mall för rubrikformat</a:t>
            </a:r>
          </a:p>
        </p:txBody>
      </p:sp>
      <p:sp>
        <p:nvSpPr>
          <p:cNvPr id="3" name="Vertical Text Placeholder 2">
            <a:extLst>
              <a:ext uri="{FF2B5EF4-FFF2-40B4-BE49-F238E27FC236}">
                <a16:creationId xmlns:a16="http://schemas.microsoft.com/office/drawing/2014/main" id="{237266AE-17DB-428F-A2F6-8D0CA1386FDC}"/>
              </a:ext>
            </a:extLst>
          </p:cNvPr>
          <p:cNvSpPr>
            <a:spLocks noGrp="1"/>
          </p:cNvSpPr>
          <p:nvPr>
            <p:ph type="body" orient="vert" idx="1"/>
          </p:nvPr>
        </p:nvSpPr>
        <p:spPr>
          <a:xfrm>
            <a:off x="838203" y="365125"/>
            <a:ext cx="7734300" cy="5811838"/>
          </a:xfrm>
        </p:spPr>
        <p:txBody>
          <a:bodyPr vert="eaVert"/>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Date Placeholder 3">
            <a:extLst>
              <a:ext uri="{FF2B5EF4-FFF2-40B4-BE49-F238E27FC236}">
                <a16:creationId xmlns:a16="http://schemas.microsoft.com/office/drawing/2014/main" id="{AEF4654A-FDE6-4601-9D75-FA956B136DD2}"/>
              </a:ext>
            </a:extLst>
          </p:cNvPr>
          <p:cNvSpPr>
            <a:spLocks noGrp="1"/>
          </p:cNvSpPr>
          <p:nvPr>
            <p:ph type="dt" sz="half" idx="10"/>
          </p:nvPr>
        </p:nvSpPr>
        <p:spPr>
          <a:xfrm rot="5400000">
            <a:off x="11103000" y="5049000"/>
            <a:ext cx="1818000" cy="360000"/>
          </a:xfrm>
        </p:spPr>
        <p:txBody>
          <a:bodyPr/>
          <a:lstStyle/>
          <a:p>
            <a:fld id="{EE4A903A-F2D3-A242-8BFD-1882D26C2CAA}" type="datetime1">
              <a:rPr lang="sv-SE" smtClean="0"/>
              <a:t>2026-03-12</a:t>
            </a:fld>
            <a:endParaRPr lang="sv-SE"/>
          </a:p>
        </p:txBody>
      </p:sp>
      <p:sp>
        <p:nvSpPr>
          <p:cNvPr id="5" name="Footer Placeholder 4">
            <a:extLst>
              <a:ext uri="{FF2B5EF4-FFF2-40B4-BE49-F238E27FC236}">
                <a16:creationId xmlns:a16="http://schemas.microsoft.com/office/drawing/2014/main" id="{74C8F030-2FCB-40E4-B64D-2629C80F11C6}"/>
              </a:ext>
            </a:extLst>
          </p:cNvPr>
          <p:cNvSpPr>
            <a:spLocks noGrp="1"/>
          </p:cNvSpPr>
          <p:nvPr>
            <p:ph type="ftr" sz="quarter" idx="11"/>
          </p:nvPr>
        </p:nvSpPr>
        <p:spPr>
          <a:xfrm rot="5400000">
            <a:off x="9852000" y="1980000"/>
            <a:ext cx="4320000" cy="360000"/>
          </a:xfrm>
        </p:spPr>
        <p:txBody>
          <a:bodyPr lIns="180000"/>
          <a:lstStyle/>
          <a:p>
            <a:r>
              <a:rPr lang="sv-SE"/>
              <a:t>LiU PowerPoint-mall</a:t>
            </a:r>
          </a:p>
        </p:txBody>
      </p:sp>
      <p:sp>
        <p:nvSpPr>
          <p:cNvPr id="6" name="Slide Number Placeholder 5">
            <a:extLst>
              <a:ext uri="{FF2B5EF4-FFF2-40B4-BE49-F238E27FC236}">
                <a16:creationId xmlns:a16="http://schemas.microsoft.com/office/drawing/2014/main" id="{906C8C35-D10B-42B0-92F4-58D676FE1049}"/>
              </a:ext>
            </a:extLst>
          </p:cNvPr>
          <p:cNvSpPr>
            <a:spLocks noGrp="1"/>
          </p:cNvSpPr>
          <p:nvPr>
            <p:ph type="sldNum" sz="quarter" idx="12"/>
          </p:nvPr>
        </p:nvSpPr>
        <p:spPr>
          <a:xfrm rot="5400000">
            <a:off x="11652000" y="6318000"/>
            <a:ext cx="720000" cy="360000"/>
          </a:xfrm>
        </p:spPr>
        <p:txBody>
          <a:bodyPr rIns="180000"/>
          <a:lstStyle/>
          <a:p>
            <a:fld id="{1D05C8B6-EC5E-42D9-8D75-1E05D6428564}" type="slidenum">
              <a:rPr lang="sv-SE" smtClean="0"/>
              <a:t>‹#›</a:t>
            </a:fld>
            <a:endParaRPr lang="sv-SE"/>
          </a:p>
        </p:txBody>
      </p:sp>
    </p:spTree>
    <p:extLst>
      <p:ext uri="{BB962C8B-B14F-4D97-AF65-F5344CB8AC3E}">
        <p14:creationId xmlns:p14="http://schemas.microsoft.com/office/powerpoint/2010/main" val="666138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l">
              <a:defRPr sz="6000"/>
            </a:lvl1pPr>
          </a:lstStyle>
          <a:p>
            <a:r>
              <a:rPr lang="en-US"/>
              <a:t>Click to edit Master title style</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10"/>
            <a:ext cx="9144000" cy="1828801"/>
          </a:xfrm>
        </p:spPr>
        <p:txBody>
          <a:bodyPr>
            <a:noAutofit/>
          </a:bodyPr>
          <a:lstStyle>
            <a:lvl1pPr marL="0" indent="0" algn="l">
              <a:buNone/>
              <a:defRPr sz="24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endParaRPr lang="sv-SE" dirty="0"/>
          </a:p>
        </p:txBody>
      </p:sp>
      <p:pic>
        <p:nvPicPr>
          <p:cNvPr id="10" name="Picture 9" descr="Logotype">
            <a:extLst>
              <a:ext uri="{FF2B5EF4-FFF2-40B4-BE49-F238E27FC236}">
                <a16:creationId xmlns:a16="http://schemas.microsoft.com/office/drawing/2014/main" id="{44593C68-7ABA-4D9B-BC13-C4AC7ACB96CD}"/>
              </a:ext>
            </a:extLst>
          </p:cNvPr>
          <p:cNvPicPr preferRelativeResize="0">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8" y="5612106"/>
            <a:ext cx="3375001" cy="1193349"/>
          </a:xfrm>
          <a:prstGeom prst="rect">
            <a:avLst/>
          </a:prstGeom>
        </p:spPr>
      </p:pic>
    </p:spTree>
    <p:extLst>
      <p:ext uri="{BB962C8B-B14F-4D97-AF65-F5344CB8AC3E}">
        <p14:creationId xmlns:p14="http://schemas.microsoft.com/office/powerpoint/2010/main" val="3221335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Avslu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ctr">
              <a:defRPr sz="2400"/>
            </a:lvl1pPr>
          </a:lstStyle>
          <a:p>
            <a:r>
              <a:rPr lang="en-US"/>
              <a:t>Click to edit Master title style</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00"/>
            <a:ext cx="9144000" cy="1828800"/>
          </a:xfrm>
        </p:spPr>
        <p:txBody>
          <a:bodyPr>
            <a:noAutofit/>
          </a:bodyPr>
          <a:lstStyle>
            <a:lvl1pPr marL="0" indent="0" algn="ctr">
              <a:buNone/>
              <a:defRPr sz="60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endParaRPr lang="sv-SE" dirty="0"/>
          </a:p>
        </p:txBody>
      </p:sp>
      <p:pic>
        <p:nvPicPr>
          <p:cNvPr id="10" name="Picture 9" descr="Logotype">
            <a:extLst>
              <a:ext uri="{FF2B5EF4-FFF2-40B4-BE49-F238E27FC236}">
                <a16:creationId xmlns:a16="http://schemas.microsoft.com/office/drawing/2014/main" id="{AD5F49A3-8486-4AE6-8EA6-90C3CC568910}"/>
              </a:ext>
            </a:extLst>
          </p:cNvPr>
          <p:cNvPicPr preferRelativeResize="0">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8" y="5612106"/>
            <a:ext cx="3375001" cy="1193349"/>
          </a:xfrm>
          <a:prstGeom prst="rect">
            <a:avLst/>
          </a:prstGeom>
        </p:spPr>
      </p:pic>
    </p:spTree>
    <p:extLst>
      <p:ext uri="{BB962C8B-B14F-4D97-AF65-F5344CB8AC3E}">
        <p14:creationId xmlns:p14="http://schemas.microsoft.com/office/powerpoint/2010/main" val="39254943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5322-5373-499E-AF2D-2170CC9A00DC}"/>
              </a:ext>
            </a:extLst>
          </p:cNvPr>
          <p:cNvSpPr>
            <a:spLocks noGrp="1"/>
          </p:cNvSpPr>
          <p:nvPr>
            <p:ph type="title"/>
          </p:nvPr>
        </p:nvSpPr>
        <p:spPr>
          <a:xfrm>
            <a:off x="831851" y="1519242"/>
            <a:ext cx="10515600" cy="1909758"/>
          </a:xfrm>
        </p:spPr>
        <p:txBody>
          <a:bodyPr anchor="b">
            <a:normAutofit/>
          </a:bodyPr>
          <a:lstStyle>
            <a:lvl1pPr>
              <a:defRPr sz="3600"/>
            </a:lvl1pPr>
          </a:lstStyle>
          <a:p>
            <a:r>
              <a:rPr lang="en-US" dirty="0"/>
              <a:t>Click to edit Master title style</a:t>
            </a:r>
            <a:endParaRPr lang="sv-SE" dirty="0"/>
          </a:p>
        </p:txBody>
      </p:sp>
      <p:sp>
        <p:nvSpPr>
          <p:cNvPr id="3" name="Text Placeholder 2">
            <a:extLst>
              <a:ext uri="{FF2B5EF4-FFF2-40B4-BE49-F238E27FC236}">
                <a16:creationId xmlns:a16="http://schemas.microsoft.com/office/drawing/2014/main" id="{380AD21B-931A-4064-8D73-165D96D916F3}"/>
              </a:ext>
            </a:extLst>
          </p:cNvPr>
          <p:cNvSpPr>
            <a:spLocks noGrp="1"/>
          </p:cNvSpPr>
          <p:nvPr>
            <p:ph type="body" idx="1"/>
          </p:nvPr>
        </p:nvSpPr>
        <p:spPr>
          <a:xfrm>
            <a:off x="831851" y="3502800"/>
            <a:ext cx="10515600" cy="2628000"/>
          </a:xfrm>
        </p:spPr>
        <p:txBody>
          <a:bodyPr/>
          <a:lstStyle>
            <a:lvl1pPr marL="0" indent="0">
              <a:lnSpc>
                <a:spcPct val="100000"/>
              </a:lnSpc>
              <a:buNone/>
              <a:defRPr sz="2400">
                <a:solidFill>
                  <a:schemeClr val="tx1"/>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D9D274-9D58-4C59-BF24-08319E8A8277}"/>
              </a:ext>
            </a:extLst>
          </p:cNvPr>
          <p:cNvSpPr>
            <a:spLocks noGrp="1"/>
          </p:cNvSpPr>
          <p:nvPr>
            <p:ph type="dt" sz="half" idx="10"/>
          </p:nvPr>
        </p:nvSpPr>
        <p:spPr/>
        <p:txBody>
          <a:bodyPr/>
          <a:lstStyle/>
          <a:p>
            <a:fld id="{CF6A1DFB-0456-1647-A9DA-AC5AC7141480}" type="datetime1">
              <a:rPr lang="sv-SE" smtClean="0"/>
              <a:t>2026-03-12</a:t>
            </a:fld>
            <a:endParaRPr lang="sv-SE"/>
          </a:p>
        </p:txBody>
      </p:sp>
      <p:sp>
        <p:nvSpPr>
          <p:cNvPr id="5" name="Footer Placeholder 4">
            <a:extLst>
              <a:ext uri="{FF2B5EF4-FFF2-40B4-BE49-F238E27FC236}">
                <a16:creationId xmlns:a16="http://schemas.microsoft.com/office/drawing/2014/main" id="{A0AFF1B3-BEF7-476C-9C24-6F6824C23A59}"/>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85ADCECA-8742-4DDD-8038-0C0682EA7913}"/>
              </a:ext>
            </a:extLst>
          </p:cNvPr>
          <p:cNvSpPr>
            <a:spLocks noGrp="1"/>
          </p:cNvSpPr>
          <p:nvPr>
            <p:ph type="sldNum" sz="quarter" idx="12"/>
          </p:nvPr>
        </p:nvSpPr>
        <p:spPr/>
        <p:txBody>
          <a:bodyPr/>
          <a:lstStyle/>
          <a:p>
            <a:fld id="{1D05C8B6-EC5E-42D9-8D75-1E05D6428564}" type="slidenum">
              <a:rPr lang="sv-SE" smtClean="0"/>
              <a:t>‹#›</a:t>
            </a:fld>
            <a:endParaRPr lang="sv-SE"/>
          </a:p>
        </p:txBody>
      </p:sp>
      <p:pic>
        <p:nvPicPr>
          <p:cNvPr id="9" name="Picture 8" descr="Logotype">
            <a:extLst>
              <a:ext uri="{FF2B5EF4-FFF2-40B4-BE49-F238E27FC236}">
                <a16:creationId xmlns:a16="http://schemas.microsoft.com/office/drawing/2014/main" id="{FCFA31B6-BC02-4354-A1DB-49F7B0C933D9}"/>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795546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D5F28-9CA8-4998-8631-C03E7886FE15}"/>
              </a:ext>
            </a:extLst>
          </p:cNvPr>
          <p:cNvSpPr>
            <a:spLocks noGrp="1"/>
          </p:cNvSpPr>
          <p:nvPr>
            <p:ph type="title"/>
          </p:nvPr>
        </p:nvSpPr>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F83CC860-BB16-4E0C-B870-8B2366E75AF0}"/>
              </a:ext>
            </a:extLst>
          </p:cNvPr>
          <p:cNvSpPr>
            <a:spLocks noGrp="1"/>
          </p:cNvSpPr>
          <p:nvPr>
            <p:ph idx="1"/>
          </p:nvPr>
        </p:nvSpPr>
        <p:spPr>
          <a:xfrm>
            <a:off x="838200" y="1825626"/>
            <a:ext cx="10515600" cy="425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Date Placeholder 3">
            <a:extLst>
              <a:ext uri="{FF2B5EF4-FFF2-40B4-BE49-F238E27FC236}">
                <a16:creationId xmlns:a16="http://schemas.microsoft.com/office/drawing/2014/main" id="{FB2F96C9-5579-4CED-A338-A836AEE06E7E}"/>
              </a:ext>
            </a:extLst>
          </p:cNvPr>
          <p:cNvSpPr>
            <a:spLocks noGrp="1"/>
          </p:cNvSpPr>
          <p:nvPr>
            <p:ph type="dt" sz="half" idx="10"/>
          </p:nvPr>
        </p:nvSpPr>
        <p:spPr/>
        <p:txBody>
          <a:bodyPr/>
          <a:lstStyle/>
          <a:p>
            <a:fld id="{D61E71BB-7E11-974E-B331-A81C1B951ED1}" type="datetime1">
              <a:rPr lang="sv-SE" smtClean="0"/>
              <a:t>2026-03-12</a:t>
            </a:fld>
            <a:endParaRPr lang="sv-SE"/>
          </a:p>
        </p:txBody>
      </p:sp>
      <p:sp>
        <p:nvSpPr>
          <p:cNvPr id="5" name="Footer Placeholder 4">
            <a:extLst>
              <a:ext uri="{FF2B5EF4-FFF2-40B4-BE49-F238E27FC236}">
                <a16:creationId xmlns:a16="http://schemas.microsoft.com/office/drawing/2014/main" id="{835A41CD-1A6A-456B-BCAE-4B73471B30D0}"/>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9E8AF9EE-7694-4BC1-BDBC-514D317EEE90}"/>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D2B6CEC0-7FA1-4DD6-9711-E98236C44181}"/>
              </a:ext>
            </a:extLst>
          </p:cNvPr>
          <p:cNvCxnSpPr>
            <a:cxnSpLocks/>
          </p:cNvCxnSpPr>
          <p:nvPr/>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20" name="Picture 19" descr="Logotype">
            <a:extLst>
              <a:ext uri="{FF2B5EF4-FFF2-40B4-BE49-F238E27FC236}">
                <a16:creationId xmlns:a16="http://schemas.microsoft.com/office/drawing/2014/main" id="{38E76754-54E4-4E46-A42B-165CB1D0435C}"/>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2399676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5D60-9FEA-4061-AE29-F7A1A0AE668D}"/>
              </a:ext>
            </a:extLst>
          </p:cNvPr>
          <p:cNvSpPr>
            <a:spLocks noGrp="1"/>
          </p:cNvSpPr>
          <p:nvPr>
            <p:ph type="title"/>
          </p:nvPr>
        </p:nvSpPr>
        <p:spPr/>
        <p:txBody>
          <a:bodyPr/>
          <a:lstStyle/>
          <a:p>
            <a:r>
              <a:rPr lang="en-US"/>
              <a:t>Click to edit Master title style</a:t>
            </a:r>
            <a:endParaRPr lang="sv-SE" dirty="0"/>
          </a:p>
        </p:txBody>
      </p:sp>
      <p:sp>
        <p:nvSpPr>
          <p:cNvPr id="3" name="Content Placeholder 2">
            <a:extLst>
              <a:ext uri="{FF2B5EF4-FFF2-40B4-BE49-F238E27FC236}">
                <a16:creationId xmlns:a16="http://schemas.microsoft.com/office/drawing/2014/main" id="{79AD652D-D723-4261-9B8C-661B6699F950}"/>
              </a:ext>
            </a:extLst>
          </p:cNvPr>
          <p:cNvSpPr>
            <a:spLocks noGrp="1"/>
          </p:cNvSpPr>
          <p:nvPr>
            <p:ph sz="half" idx="1"/>
          </p:nvPr>
        </p:nvSpPr>
        <p:spPr>
          <a:xfrm>
            <a:off x="838200" y="1825629"/>
            <a:ext cx="5181600" cy="4241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Content Placeholder 3">
            <a:extLst>
              <a:ext uri="{FF2B5EF4-FFF2-40B4-BE49-F238E27FC236}">
                <a16:creationId xmlns:a16="http://schemas.microsoft.com/office/drawing/2014/main" id="{8D72E162-7D8A-446C-B6C3-D85896811443}"/>
              </a:ext>
            </a:extLst>
          </p:cNvPr>
          <p:cNvSpPr>
            <a:spLocks noGrp="1"/>
          </p:cNvSpPr>
          <p:nvPr>
            <p:ph sz="half" idx="2"/>
          </p:nvPr>
        </p:nvSpPr>
        <p:spPr>
          <a:xfrm>
            <a:off x="6172200" y="1825626"/>
            <a:ext cx="5181600" cy="425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Date Placeholder 4">
            <a:extLst>
              <a:ext uri="{FF2B5EF4-FFF2-40B4-BE49-F238E27FC236}">
                <a16:creationId xmlns:a16="http://schemas.microsoft.com/office/drawing/2014/main" id="{C6CCDECF-AB46-421A-B3EA-954167E551C6}"/>
              </a:ext>
            </a:extLst>
          </p:cNvPr>
          <p:cNvSpPr>
            <a:spLocks noGrp="1"/>
          </p:cNvSpPr>
          <p:nvPr>
            <p:ph type="dt" sz="half" idx="10"/>
          </p:nvPr>
        </p:nvSpPr>
        <p:spPr/>
        <p:txBody>
          <a:bodyPr/>
          <a:lstStyle/>
          <a:p>
            <a:fld id="{1C2139C5-6D95-7B42-B953-E447C2220618}" type="datetime1">
              <a:rPr lang="sv-SE" smtClean="0"/>
              <a:t>2026-03-12</a:t>
            </a:fld>
            <a:endParaRPr lang="sv-SE"/>
          </a:p>
        </p:txBody>
      </p:sp>
      <p:sp>
        <p:nvSpPr>
          <p:cNvPr id="6" name="Footer Placeholder 5">
            <a:extLst>
              <a:ext uri="{FF2B5EF4-FFF2-40B4-BE49-F238E27FC236}">
                <a16:creationId xmlns:a16="http://schemas.microsoft.com/office/drawing/2014/main" id="{20FFB67D-8CC2-4E5B-BF93-6B7E5BF4B2AC}"/>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3CAF80C1-A5DA-4E08-8CAE-B47DD97A3975}"/>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1" name="Rak 5">
            <a:extLst>
              <a:ext uri="{FF2B5EF4-FFF2-40B4-BE49-F238E27FC236}">
                <a16:creationId xmlns:a16="http://schemas.microsoft.com/office/drawing/2014/main" id="{1DBCDB3C-6D20-4691-BDE2-381FEEBC114C}"/>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2" name="Picture 11" descr="Logotype">
            <a:extLst>
              <a:ext uri="{FF2B5EF4-FFF2-40B4-BE49-F238E27FC236}">
                <a16:creationId xmlns:a16="http://schemas.microsoft.com/office/drawing/2014/main" id="{09F3A704-4A19-43BE-95E7-C2EE1D44AE9D}"/>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2371491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AC1DA-1DF7-4806-9BFE-693752D8E5AA}"/>
              </a:ext>
            </a:extLst>
          </p:cNvPr>
          <p:cNvSpPr>
            <a:spLocks noGrp="1"/>
          </p:cNvSpPr>
          <p:nvPr>
            <p:ph type="title"/>
          </p:nvPr>
        </p:nvSpPr>
        <p:spPr>
          <a:xfrm>
            <a:off x="839788" y="365129"/>
            <a:ext cx="10515600" cy="1325563"/>
          </a:xfrm>
        </p:spPr>
        <p:txBody>
          <a:bodyPr/>
          <a:lstStyle/>
          <a:p>
            <a:r>
              <a:rPr lang="en-US"/>
              <a:t>Click to edit Master title style</a:t>
            </a:r>
            <a:endParaRPr lang="sv-SE" dirty="0"/>
          </a:p>
        </p:txBody>
      </p:sp>
      <p:sp>
        <p:nvSpPr>
          <p:cNvPr id="3" name="Text Placeholder 2">
            <a:extLst>
              <a:ext uri="{FF2B5EF4-FFF2-40B4-BE49-F238E27FC236}">
                <a16:creationId xmlns:a16="http://schemas.microsoft.com/office/drawing/2014/main" id="{4E0AEAAB-6C1D-4159-B092-4584A8886AC8}"/>
              </a:ext>
            </a:extLst>
          </p:cNvPr>
          <p:cNvSpPr>
            <a:spLocks noGrp="1"/>
          </p:cNvSpPr>
          <p:nvPr>
            <p:ph type="body" idx="1"/>
          </p:nvPr>
        </p:nvSpPr>
        <p:spPr>
          <a:xfrm>
            <a:off x="839789" y="1681163"/>
            <a:ext cx="5157787" cy="823912"/>
          </a:xfrm>
        </p:spPr>
        <p:txBody>
          <a:bodyPr anchor="b">
            <a:normAutofit/>
          </a:bodyPr>
          <a:lstStyle>
            <a:lvl1pPr marL="0" indent="0">
              <a:buNone/>
              <a:defRPr sz="2800" b="1">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835E44-E48F-4B64-BC38-36AE1423EEC3}"/>
              </a:ext>
            </a:extLst>
          </p:cNvPr>
          <p:cNvSpPr>
            <a:spLocks noGrp="1"/>
          </p:cNvSpPr>
          <p:nvPr>
            <p:ph sz="half" idx="2"/>
          </p:nvPr>
        </p:nvSpPr>
        <p:spPr>
          <a:xfrm>
            <a:off x="839789" y="2505085"/>
            <a:ext cx="5157787" cy="35716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5" name="Text Placeholder 4">
            <a:extLst>
              <a:ext uri="{FF2B5EF4-FFF2-40B4-BE49-F238E27FC236}">
                <a16:creationId xmlns:a16="http://schemas.microsoft.com/office/drawing/2014/main" id="{CF40FBBF-9493-4795-A84B-B36E22050892}"/>
              </a:ext>
            </a:extLst>
          </p:cNvPr>
          <p:cNvSpPr>
            <a:spLocks noGrp="1"/>
          </p:cNvSpPr>
          <p:nvPr>
            <p:ph type="body" sz="quarter" idx="3"/>
          </p:nvPr>
        </p:nvSpPr>
        <p:spPr>
          <a:xfrm>
            <a:off x="6172203" y="1681163"/>
            <a:ext cx="5183188" cy="823912"/>
          </a:xfrm>
        </p:spPr>
        <p:txBody>
          <a:bodyPr anchor="b">
            <a:normAutofit/>
          </a:bodyPr>
          <a:lstStyle>
            <a:lvl1pPr marL="0" indent="0">
              <a:buNone/>
              <a:defRPr sz="2800" b="1">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B4785-7E60-4E95-8686-807938974191}"/>
              </a:ext>
            </a:extLst>
          </p:cNvPr>
          <p:cNvSpPr>
            <a:spLocks noGrp="1"/>
          </p:cNvSpPr>
          <p:nvPr>
            <p:ph sz="quarter" idx="4"/>
          </p:nvPr>
        </p:nvSpPr>
        <p:spPr>
          <a:xfrm>
            <a:off x="6172203" y="2505085"/>
            <a:ext cx="5183188" cy="35684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Date Placeholder 6">
            <a:extLst>
              <a:ext uri="{FF2B5EF4-FFF2-40B4-BE49-F238E27FC236}">
                <a16:creationId xmlns:a16="http://schemas.microsoft.com/office/drawing/2014/main" id="{7352B86A-85B7-4456-A609-BB084D0B26B0}"/>
              </a:ext>
            </a:extLst>
          </p:cNvPr>
          <p:cNvSpPr>
            <a:spLocks noGrp="1"/>
          </p:cNvSpPr>
          <p:nvPr>
            <p:ph type="dt" sz="half" idx="10"/>
          </p:nvPr>
        </p:nvSpPr>
        <p:spPr/>
        <p:txBody>
          <a:bodyPr/>
          <a:lstStyle/>
          <a:p>
            <a:fld id="{8152E9C4-8BB0-5848-80E3-106F27861D6E}" type="datetime1">
              <a:rPr lang="sv-SE" smtClean="0"/>
              <a:t>2026-03-12</a:t>
            </a:fld>
            <a:endParaRPr lang="sv-SE"/>
          </a:p>
        </p:txBody>
      </p:sp>
      <p:sp>
        <p:nvSpPr>
          <p:cNvPr id="8" name="Footer Placeholder 7">
            <a:extLst>
              <a:ext uri="{FF2B5EF4-FFF2-40B4-BE49-F238E27FC236}">
                <a16:creationId xmlns:a16="http://schemas.microsoft.com/office/drawing/2014/main" id="{91C08846-8A71-4321-93F6-BFCE99CB4A5E}"/>
              </a:ext>
            </a:extLst>
          </p:cNvPr>
          <p:cNvSpPr>
            <a:spLocks noGrp="1"/>
          </p:cNvSpPr>
          <p:nvPr>
            <p:ph type="ftr" sz="quarter" idx="11"/>
          </p:nvPr>
        </p:nvSpPr>
        <p:spPr/>
        <p:txBody>
          <a:bodyPr/>
          <a:lstStyle/>
          <a:p>
            <a:r>
              <a:rPr lang="sv-SE"/>
              <a:t>LiU PowerPoint-mall</a:t>
            </a:r>
          </a:p>
        </p:txBody>
      </p:sp>
      <p:sp>
        <p:nvSpPr>
          <p:cNvPr id="9" name="Slide Number Placeholder 8">
            <a:extLst>
              <a:ext uri="{FF2B5EF4-FFF2-40B4-BE49-F238E27FC236}">
                <a16:creationId xmlns:a16="http://schemas.microsoft.com/office/drawing/2014/main" id="{3AB0CCA9-80F4-4FE7-B4FD-9FB654545F31}"/>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3" name="Rak 5">
            <a:extLst>
              <a:ext uri="{FF2B5EF4-FFF2-40B4-BE49-F238E27FC236}">
                <a16:creationId xmlns:a16="http://schemas.microsoft.com/office/drawing/2014/main" id="{EC927C92-6210-4B4D-895A-19AADBEF8F6E}"/>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4" name="Picture 13" descr="Logotype">
            <a:extLst>
              <a:ext uri="{FF2B5EF4-FFF2-40B4-BE49-F238E27FC236}">
                <a16:creationId xmlns:a16="http://schemas.microsoft.com/office/drawing/2014/main" id="{16070C61-E474-42D9-94A1-967A6D1BE7DD}"/>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829742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C3FE9-5F5B-413D-B4E8-BD7E2968FF45}"/>
              </a:ext>
            </a:extLst>
          </p:cNvPr>
          <p:cNvSpPr>
            <a:spLocks noGrp="1"/>
          </p:cNvSpPr>
          <p:nvPr>
            <p:ph type="title"/>
          </p:nvPr>
        </p:nvSpPr>
        <p:spPr/>
        <p:txBody>
          <a:bodyPr/>
          <a:lstStyle/>
          <a:p>
            <a:r>
              <a:rPr lang="en-US"/>
              <a:t>Click to edit Master title style</a:t>
            </a:r>
            <a:endParaRPr lang="sv-SE"/>
          </a:p>
        </p:txBody>
      </p:sp>
      <p:sp>
        <p:nvSpPr>
          <p:cNvPr id="3" name="Date Placeholder 2">
            <a:extLst>
              <a:ext uri="{FF2B5EF4-FFF2-40B4-BE49-F238E27FC236}">
                <a16:creationId xmlns:a16="http://schemas.microsoft.com/office/drawing/2014/main" id="{55082EEB-76C9-46A2-8992-24100BBA5F96}"/>
              </a:ext>
            </a:extLst>
          </p:cNvPr>
          <p:cNvSpPr>
            <a:spLocks noGrp="1"/>
          </p:cNvSpPr>
          <p:nvPr>
            <p:ph type="dt" sz="half" idx="10"/>
          </p:nvPr>
        </p:nvSpPr>
        <p:spPr/>
        <p:txBody>
          <a:bodyPr/>
          <a:lstStyle/>
          <a:p>
            <a:fld id="{C119211D-D45C-1748-B9A3-D5D5122E1A17}" type="datetime1">
              <a:rPr lang="sv-SE" smtClean="0"/>
              <a:t>2026-03-12</a:t>
            </a:fld>
            <a:endParaRPr lang="sv-SE"/>
          </a:p>
        </p:txBody>
      </p:sp>
      <p:sp>
        <p:nvSpPr>
          <p:cNvPr id="4" name="Footer Placeholder 3">
            <a:extLst>
              <a:ext uri="{FF2B5EF4-FFF2-40B4-BE49-F238E27FC236}">
                <a16:creationId xmlns:a16="http://schemas.microsoft.com/office/drawing/2014/main" id="{771F3176-8332-460F-839F-8C36305CF839}"/>
              </a:ext>
            </a:extLst>
          </p:cNvPr>
          <p:cNvSpPr>
            <a:spLocks noGrp="1"/>
          </p:cNvSpPr>
          <p:nvPr>
            <p:ph type="ftr" sz="quarter" idx="11"/>
          </p:nvPr>
        </p:nvSpPr>
        <p:spPr/>
        <p:txBody>
          <a:bodyPr/>
          <a:lstStyle/>
          <a:p>
            <a:r>
              <a:rPr lang="sv-SE"/>
              <a:t>LiU PowerPoint-mall</a:t>
            </a:r>
          </a:p>
        </p:txBody>
      </p:sp>
      <p:sp>
        <p:nvSpPr>
          <p:cNvPr id="5" name="Slide Number Placeholder 4">
            <a:extLst>
              <a:ext uri="{FF2B5EF4-FFF2-40B4-BE49-F238E27FC236}">
                <a16:creationId xmlns:a16="http://schemas.microsoft.com/office/drawing/2014/main" id="{470BA3FD-78E6-4451-96E1-12B31AC3BAD8}"/>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95DA7626-B115-4C4F-9B3C-FE5B663044E7}"/>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0" name="Picture 9" descr="Logotype">
            <a:extLst>
              <a:ext uri="{FF2B5EF4-FFF2-40B4-BE49-F238E27FC236}">
                <a16:creationId xmlns:a16="http://schemas.microsoft.com/office/drawing/2014/main" id="{981D80BE-49D3-48FC-AC64-622528B8A17F}"/>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2152647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Avslu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ctr">
              <a:defRPr sz="2400"/>
            </a:lvl1pPr>
          </a:lstStyle>
          <a:p>
            <a:r>
              <a:rPr lang="sv-SE"/>
              <a:t>Klicka här för att ändra mall för rubrikformat</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00"/>
            <a:ext cx="9144000" cy="1828800"/>
          </a:xfrm>
        </p:spPr>
        <p:txBody>
          <a:bodyPr>
            <a:noAutofit/>
          </a:bodyPr>
          <a:lstStyle>
            <a:lvl1pPr marL="0" indent="0" algn="ctr">
              <a:buNone/>
              <a:defRPr sz="60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sv-SE"/>
              <a:t>Klicka här för att ändra mall för underrubrikformat</a:t>
            </a:r>
            <a:endParaRPr lang="sv-SE" dirty="0"/>
          </a:p>
        </p:txBody>
      </p:sp>
      <p:pic>
        <p:nvPicPr>
          <p:cNvPr id="12" name="Picture 11" descr="Logotype">
            <a:extLst>
              <a:ext uri="{FF2B5EF4-FFF2-40B4-BE49-F238E27FC236}">
                <a16:creationId xmlns:a16="http://schemas.microsoft.com/office/drawing/2014/main" id="{C28FFEF4-4F3A-41C8-A52E-4FD1787D53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spTree>
    <p:extLst>
      <p:ext uri="{BB962C8B-B14F-4D97-AF65-F5344CB8AC3E}">
        <p14:creationId xmlns:p14="http://schemas.microsoft.com/office/powerpoint/2010/main" val="9979834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96CBC0-C319-4952-8F5C-99292872E293}"/>
              </a:ext>
            </a:extLst>
          </p:cNvPr>
          <p:cNvSpPr>
            <a:spLocks noGrp="1"/>
          </p:cNvSpPr>
          <p:nvPr>
            <p:ph type="dt" sz="half" idx="10"/>
          </p:nvPr>
        </p:nvSpPr>
        <p:spPr/>
        <p:txBody>
          <a:bodyPr/>
          <a:lstStyle/>
          <a:p>
            <a:fld id="{F92191C1-42F7-1D49-8884-3D151B5139AD}" type="datetime1">
              <a:rPr lang="sv-SE" smtClean="0"/>
              <a:t>2026-03-12</a:t>
            </a:fld>
            <a:endParaRPr lang="sv-SE"/>
          </a:p>
        </p:txBody>
      </p:sp>
      <p:sp>
        <p:nvSpPr>
          <p:cNvPr id="3" name="Footer Placeholder 2">
            <a:extLst>
              <a:ext uri="{FF2B5EF4-FFF2-40B4-BE49-F238E27FC236}">
                <a16:creationId xmlns:a16="http://schemas.microsoft.com/office/drawing/2014/main" id="{EC66394A-EC6D-4B1F-8267-B06B10136441}"/>
              </a:ext>
            </a:extLst>
          </p:cNvPr>
          <p:cNvSpPr>
            <a:spLocks noGrp="1"/>
          </p:cNvSpPr>
          <p:nvPr>
            <p:ph type="ftr" sz="quarter" idx="11"/>
          </p:nvPr>
        </p:nvSpPr>
        <p:spPr/>
        <p:txBody>
          <a:bodyPr/>
          <a:lstStyle/>
          <a:p>
            <a:r>
              <a:rPr lang="sv-SE"/>
              <a:t>LiU PowerPoint-mall</a:t>
            </a:r>
          </a:p>
        </p:txBody>
      </p:sp>
      <p:sp>
        <p:nvSpPr>
          <p:cNvPr id="4" name="Slide Number Placeholder 3">
            <a:extLst>
              <a:ext uri="{FF2B5EF4-FFF2-40B4-BE49-F238E27FC236}">
                <a16:creationId xmlns:a16="http://schemas.microsoft.com/office/drawing/2014/main" id="{BD7DF935-E895-4D21-A182-6E15EDC728FD}"/>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8" name="Rak 5">
            <a:extLst>
              <a:ext uri="{FF2B5EF4-FFF2-40B4-BE49-F238E27FC236}">
                <a16:creationId xmlns:a16="http://schemas.microsoft.com/office/drawing/2014/main" id="{97E9F04A-B552-451B-920C-ED4546809656}"/>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9" name="Picture 8" descr="Logotype">
            <a:extLst>
              <a:ext uri="{FF2B5EF4-FFF2-40B4-BE49-F238E27FC236}">
                <a16:creationId xmlns:a16="http://schemas.microsoft.com/office/drawing/2014/main" id="{2EB1136A-B5C1-474E-856C-5B6E55AECAAF}"/>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8396704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980A2-67AA-45AE-A4A3-02C24D5D2D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v-SE"/>
          </a:p>
        </p:txBody>
      </p:sp>
      <p:sp>
        <p:nvSpPr>
          <p:cNvPr id="3" name="Content Placeholder 2">
            <a:extLst>
              <a:ext uri="{FF2B5EF4-FFF2-40B4-BE49-F238E27FC236}">
                <a16:creationId xmlns:a16="http://schemas.microsoft.com/office/drawing/2014/main" id="{9B3FC7A9-016D-4F8D-95F8-AE268FFCD56E}"/>
              </a:ext>
            </a:extLst>
          </p:cNvPr>
          <p:cNvSpPr>
            <a:spLocks noGrp="1"/>
          </p:cNvSpPr>
          <p:nvPr>
            <p:ph idx="1"/>
          </p:nvPr>
        </p:nvSpPr>
        <p:spPr>
          <a:xfrm>
            <a:off x="5183188" y="987429"/>
            <a:ext cx="6172200" cy="5092533"/>
          </a:xfrm>
        </p:spPr>
        <p:txBody>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Text Placeholder 3">
            <a:extLst>
              <a:ext uri="{FF2B5EF4-FFF2-40B4-BE49-F238E27FC236}">
                <a16:creationId xmlns:a16="http://schemas.microsoft.com/office/drawing/2014/main" id="{1B9E2521-9433-4ED7-A38E-EB976F0B35CD}"/>
              </a:ext>
            </a:extLst>
          </p:cNvPr>
          <p:cNvSpPr>
            <a:spLocks noGrp="1"/>
          </p:cNvSpPr>
          <p:nvPr>
            <p:ph type="body" sz="half" idx="2"/>
          </p:nvPr>
        </p:nvSpPr>
        <p:spPr>
          <a:xfrm>
            <a:off x="839788" y="2057402"/>
            <a:ext cx="3932237" cy="4022563"/>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DAEBBB-5F59-4CE5-8F95-88A1C1885396}"/>
              </a:ext>
            </a:extLst>
          </p:cNvPr>
          <p:cNvSpPr>
            <a:spLocks noGrp="1"/>
          </p:cNvSpPr>
          <p:nvPr>
            <p:ph type="dt" sz="half" idx="10"/>
          </p:nvPr>
        </p:nvSpPr>
        <p:spPr/>
        <p:txBody>
          <a:bodyPr/>
          <a:lstStyle/>
          <a:p>
            <a:fld id="{A736DE25-28B2-DD41-99A9-386491C2F972}" type="datetime1">
              <a:rPr lang="sv-SE" smtClean="0"/>
              <a:t>2026-03-12</a:t>
            </a:fld>
            <a:endParaRPr lang="sv-SE"/>
          </a:p>
        </p:txBody>
      </p:sp>
      <p:sp>
        <p:nvSpPr>
          <p:cNvPr id="6" name="Footer Placeholder 5">
            <a:extLst>
              <a:ext uri="{FF2B5EF4-FFF2-40B4-BE49-F238E27FC236}">
                <a16:creationId xmlns:a16="http://schemas.microsoft.com/office/drawing/2014/main" id="{052D4F3F-4FD6-423B-8630-8675366330DD}"/>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BFE6012F-A692-4BBB-B0E2-A40D6C39170B}"/>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26" name="Rak 5">
            <a:extLst>
              <a:ext uri="{FF2B5EF4-FFF2-40B4-BE49-F238E27FC236}">
                <a16:creationId xmlns:a16="http://schemas.microsoft.com/office/drawing/2014/main" id="{125440BF-FF8E-4F55-AC91-862AB2B62D8D}"/>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27" name="Picture 26" descr="Logotype">
            <a:extLst>
              <a:ext uri="{FF2B5EF4-FFF2-40B4-BE49-F238E27FC236}">
                <a16:creationId xmlns:a16="http://schemas.microsoft.com/office/drawing/2014/main" id="{D90BB542-B2DE-4722-88B8-0ED2E3A963B7}"/>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14341361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8F90-6F0B-4082-A03A-25C0D0EEE6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v-SE"/>
          </a:p>
        </p:txBody>
      </p:sp>
      <p:sp>
        <p:nvSpPr>
          <p:cNvPr id="3" name="Picture Placeholder 2">
            <a:extLst>
              <a:ext uri="{FF2B5EF4-FFF2-40B4-BE49-F238E27FC236}">
                <a16:creationId xmlns:a16="http://schemas.microsoft.com/office/drawing/2014/main" id="{1BBE1322-944E-410B-A503-071D16B244F1}"/>
              </a:ext>
            </a:extLst>
          </p:cNvPr>
          <p:cNvSpPr>
            <a:spLocks noGrp="1"/>
          </p:cNvSpPr>
          <p:nvPr>
            <p:ph type="pic" idx="1"/>
          </p:nvPr>
        </p:nvSpPr>
        <p:spPr>
          <a:xfrm>
            <a:off x="5183188" y="987429"/>
            <a:ext cx="6172200" cy="5092533"/>
          </a:xfrm>
        </p:spPr>
        <p:txBody>
          <a:bodyPr>
            <a:normAutofit/>
          </a:bodyPr>
          <a:lstStyle>
            <a:lvl1pPr marL="0" indent="0">
              <a:buNone/>
              <a:defRPr sz="28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a:t>Click icon to add picture</a:t>
            </a:r>
            <a:endParaRPr lang="sv-SE" dirty="0"/>
          </a:p>
        </p:txBody>
      </p:sp>
      <p:sp>
        <p:nvSpPr>
          <p:cNvPr id="4" name="Text Placeholder 3">
            <a:extLst>
              <a:ext uri="{FF2B5EF4-FFF2-40B4-BE49-F238E27FC236}">
                <a16:creationId xmlns:a16="http://schemas.microsoft.com/office/drawing/2014/main" id="{D396F69F-E2CD-4CAC-B28E-04F7F59CDF7B}"/>
              </a:ext>
            </a:extLst>
          </p:cNvPr>
          <p:cNvSpPr>
            <a:spLocks noGrp="1"/>
          </p:cNvSpPr>
          <p:nvPr>
            <p:ph type="body" sz="half" idx="2"/>
          </p:nvPr>
        </p:nvSpPr>
        <p:spPr>
          <a:xfrm>
            <a:off x="839788" y="2057402"/>
            <a:ext cx="3932237" cy="4022563"/>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D6119C-D6E1-438D-B01E-CF6E63D023A2}"/>
              </a:ext>
            </a:extLst>
          </p:cNvPr>
          <p:cNvSpPr>
            <a:spLocks noGrp="1"/>
          </p:cNvSpPr>
          <p:nvPr>
            <p:ph type="dt" sz="half" idx="10"/>
          </p:nvPr>
        </p:nvSpPr>
        <p:spPr/>
        <p:txBody>
          <a:bodyPr/>
          <a:lstStyle/>
          <a:p>
            <a:fld id="{055F61A1-D836-E14B-A8FA-9F21E2AA0307}" type="datetime1">
              <a:rPr lang="sv-SE" smtClean="0"/>
              <a:t>2026-03-12</a:t>
            </a:fld>
            <a:endParaRPr lang="sv-SE"/>
          </a:p>
        </p:txBody>
      </p:sp>
      <p:sp>
        <p:nvSpPr>
          <p:cNvPr id="6" name="Footer Placeholder 5">
            <a:extLst>
              <a:ext uri="{FF2B5EF4-FFF2-40B4-BE49-F238E27FC236}">
                <a16:creationId xmlns:a16="http://schemas.microsoft.com/office/drawing/2014/main" id="{F0D2FECA-0FDF-4E93-B1B1-6CF623CF2A1B}"/>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86155D90-D9E3-425D-B3DC-406845F9C0F6}"/>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8" name="Rak 5">
            <a:extLst>
              <a:ext uri="{FF2B5EF4-FFF2-40B4-BE49-F238E27FC236}">
                <a16:creationId xmlns:a16="http://schemas.microsoft.com/office/drawing/2014/main" id="{65E233A8-C457-415A-B25B-AC4916975090}"/>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9" name="Picture 8" descr="Logotype">
            <a:extLst>
              <a:ext uri="{FF2B5EF4-FFF2-40B4-BE49-F238E27FC236}">
                <a16:creationId xmlns:a16="http://schemas.microsoft.com/office/drawing/2014/main" id="{C1102840-461E-4176-9749-A28A0655AFCF}"/>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14588635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37040-A9FD-4D9F-927E-3D89FFE81C35}"/>
              </a:ext>
            </a:extLst>
          </p:cNvPr>
          <p:cNvSpPr>
            <a:spLocks noGrp="1"/>
          </p:cNvSpPr>
          <p:nvPr>
            <p:ph type="title"/>
          </p:nvPr>
        </p:nvSpPr>
        <p:spPr/>
        <p:txBody>
          <a:bodyPr/>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303F4497-9EDB-4DEA-8405-69C17F3ABC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E02985C7-46FC-4066-B9D3-B0D0DB8037A9}"/>
              </a:ext>
            </a:extLst>
          </p:cNvPr>
          <p:cNvSpPr>
            <a:spLocks noGrp="1"/>
          </p:cNvSpPr>
          <p:nvPr>
            <p:ph type="dt" sz="half" idx="10"/>
          </p:nvPr>
        </p:nvSpPr>
        <p:spPr/>
        <p:txBody>
          <a:bodyPr/>
          <a:lstStyle/>
          <a:p>
            <a:fld id="{10154282-0178-9D46-95AA-14CA75AE5FE2}" type="datetime1">
              <a:rPr lang="sv-SE" smtClean="0"/>
              <a:t>2026-03-12</a:t>
            </a:fld>
            <a:endParaRPr lang="sv-SE"/>
          </a:p>
        </p:txBody>
      </p:sp>
      <p:sp>
        <p:nvSpPr>
          <p:cNvPr id="5" name="Footer Placeholder 4">
            <a:extLst>
              <a:ext uri="{FF2B5EF4-FFF2-40B4-BE49-F238E27FC236}">
                <a16:creationId xmlns:a16="http://schemas.microsoft.com/office/drawing/2014/main" id="{CCD83B8B-54A4-4A15-BB63-FCDC3A44F50E}"/>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18F9CEAC-1427-4BEA-8982-30CAE04DC3CA}"/>
              </a:ext>
            </a:extLst>
          </p:cNvPr>
          <p:cNvSpPr>
            <a:spLocks noGrp="1"/>
          </p:cNvSpPr>
          <p:nvPr>
            <p:ph type="sldNum" sz="quarter" idx="12"/>
          </p:nvPr>
        </p:nvSpPr>
        <p:spPr/>
        <p:txBody>
          <a:bodyPr/>
          <a:lstStyle/>
          <a:p>
            <a:fld id="{1D05C8B6-EC5E-42D9-8D75-1E05D6428564}" type="slidenum">
              <a:rPr lang="sv-SE" smtClean="0"/>
              <a:t>‹#›</a:t>
            </a:fld>
            <a:endParaRPr lang="sv-SE"/>
          </a:p>
        </p:txBody>
      </p:sp>
    </p:spTree>
    <p:extLst>
      <p:ext uri="{BB962C8B-B14F-4D97-AF65-F5344CB8AC3E}">
        <p14:creationId xmlns:p14="http://schemas.microsoft.com/office/powerpoint/2010/main" val="342891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B31E45-D6F3-4F73-BEDF-5BEDAFC5A51E}"/>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237266AE-17DB-428F-A2F6-8D0CA1386FDC}"/>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AEF4654A-FDE6-4601-9D75-FA956B136DD2}"/>
              </a:ext>
            </a:extLst>
          </p:cNvPr>
          <p:cNvSpPr>
            <a:spLocks noGrp="1"/>
          </p:cNvSpPr>
          <p:nvPr>
            <p:ph type="dt" sz="half" idx="10"/>
          </p:nvPr>
        </p:nvSpPr>
        <p:spPr>
          <a:xfrm rot="5400000">
            <a:off x="11103000" y="5049000"/>
            <a:ext cx="1818000" cy="360000"/>
          </a:xfrm>
        </p:spPr>
        <p:txBody>
          <a:bodyPr/>
          <a:lstStyle/>
          <a:p>
            <a:fld id="{074DE773-1B1A-9B47-80F7-6CA3F611AC48}" type="datetime1">
              <a:rPr lang="sv-SE" smtClean="0"/>
              <a:t>2026-03-12</a:t>
            </a:fld>
            <a:endParaRPr lang="sv-SE"/>
          </a:p>
        </p:txBody>
      </p:sp>
      <p:sp>
        <p:nvSpPr>
          <p:cNvPr id="5" name="Footer Placeholder 4">
            <a:extLst>
              <a:ext uri="{FF2B5EF4-FFF2-40B4-BE49-F238E27FC236}">
                <a16:creationId xmlns:a16="http://schemas.microsoft.com/office/drawing/2014/main" id="{74C8F030-2FCB-40E4-B64D-2629C80F11C6}"/>
              </a:ext>
            </a:extLst>
          </p:cNvPr>
          <p:cNvSpPr>
            <a:spLocks noGrp="1"/>
          </p:cNvSpPr>
          <p:nvPr>
            <p:ph type="ftr" sz="quarter" idx="11"/>
          </p:nvPr>
        </p:nvSpPr>
        <p:spPr>
          <a:xfrm rot="5400000">
            <a:off x="9852000" y="1980000"/>
            <a:ext cx="4320000" cy="360000"/>
          </a:xfrm>
        </p:spPr>
        <p:txBody>
          <a:bodyPr lIns="180000"/>
          <a:lstStyle/>
          <a:p>
            <a:r>
              <a:rPr lang="sv-SE"/>
              <a:t>LiU PowerPoint-mall</a:t>
            </a:r>
          </a:p>
        </p:txBody>
      </p:sp>
      <p:sp>
        <p:nvSpPr>
          <p:cNvPr id="6" name="Slide Number Placeholder 5">
            <a:extLst>
              <a:ext uri="{FF2B5EF4-FFF2-40B4-BE49-F238E27FC236}">
                <a16:creationId xmlns:a16="http://schemas.microsoft.com/office/drawing/2014/main" id="{906C8C35-D10B-42B0-92F4-58D676FE1049}"/>
              </a:ext>
            </a:extLst>
          </p:cNvPr>
          <p:cNvSpPr>
            <a:spLocks noGrp="1"/>
          </p:cNvSpPr>
          <p:nvPr>
            <p:ph type="sldNum" sz="quarter" idx="12"/>
          </p:nvPr>
        </p:nvSpPr>
        <p:spPr>
          <a:xfrm rot="5400000">
            <a:off x="11652000" y="6318000"/>
            <a:ext cx="720000" cy="360000"/>
          </a:xfrm>
        </p:spPr>
        <p:txBody>
          <a:bodyPr rIns="180000"/>
          <a:lstStyle/>
          <a:p>
            <a:fld id="{1D05C8B6-EC5E-42D9-8D75-1E05D6428564}" type="slidenum">
              <a:rPr lang="sv-SE" smtClean="0"/>
              <a:t>‹#›</a:t>
            </a:fld>
            <a:endParaRPr lang="sv-SE"/>
          </a:p>
        </p:txBody>
      </p:sp>
    </p:spTree>
    <p:extLst>
      <p:ext uri="{BB962C8B-B14F-4D97-AF65-F5344CB8AC3E}">
        <p14:creationId xmlns:p14="http://schemas.microsoft.com/office/powerpoint/2010/main" val="22212727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l">
              <a:defRPr sz="6000">
                <a:solidFill>
                  <a:schemeClr val="bg1"/>
                </a:solidFill>
              </a:defRPr>
            </a:lvl1pPr>
          </a:lstStyle>
          <a:p>
            <a:r>
              <a:rPr lang="en-US" dirty="0"/>
              <a:t>Click to edit Master title style</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10"/>
            <a:ext cx="9144000" cy="1828801"/>
          </a:xfrm>
        </p:spPr>
        <p:txBody>
          <a:bodyPr>
            <a:noAutofit/>
          </a:bodyPr>
          <a:lstStyle>
            <a:lvl1pPr marL="0" indent="0" algn="l">
              <a:buNone/>
              <a:defRPr sz="2400">
                <a:solidFill>
                  <a:schemeClr val="bg1"/>
                </a:solidFill>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endParaRPr lang="sv-SE" dirty="0"/>
          </a:p>
        </p:txBody>
      </p:sp>
      <p:pic>
        <p:nvPicPr>
          <p:cNvPr id="5" name="Picture 4" descr="Logotype">
            <a:extLst>
              <a:ext uri="{FF2B5EF4-FFF2-40B4-BE49-F238E27FC236}">
                <a16:creationId xmlns:a16="http://schemas.microsoft.com/office/drawing/2014/main" id="{34C1FC9A-6C84-107E-0F26-9E68CB57F6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spTree>
    <p:extLst>
      <p:ext uri="{BB962C8B-B14F-4D97-AF65-F5344CB8AC3E}">
        <p14:creationId xmlns:p14="http://schemas.microsoft.com/office/powerpoint/2010/main" val="3505550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Avslu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ctr">
              <a:defRPr sz="2400">
                <a:solidFill>
                  <a:schemeClr val="bg1"/>
                </a:solidFill>
              </a:defRPr>
            </a:lvl1pPr>
          </a:lstStyle>
          <a:p>
            <a:r>
              <a:rPr lang="en-US"/>
              <a:t>Click to edit Master title style</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00"/>
            <a:ext cx="9144000" cy="1828800"/>
          </a:xfrm>
        </p:spPr>
        <p:txBody>
          <a:bodyPr>
            <a:noAutofit/>
          </a:bodyPr>
          <a:lstStyle>
            <a:lvl1pPr marL="0" indent="0" algn="ctr">
              <a:buNone/>
              <a:defRPr sz="6000">
                <a:solidFill>
                  <a:schemeClr val="bg1"/>
                </a:solidFill>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endParaRPr lang="sv-SE" dirty="0"/>
          </a:p>
        </p:txBody>
      </p:sp>
      <p:pic>
        <p:nvPicPr>
          <p:cNvPr id="5" name="Picture 4" descr="Logotype">
            <a:extLst>
              <a:ext uri="{FF2B5EF4-FFF2-40B4-BE49-F238E27FC236}">
                <a16:creationId xmlns:a16="http://schemas.microsoft.com/office/drawing/2014/main" id="{8674C3A8-D7CB-602F-3EB9-B06964A978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spTree>
    <p:extLst>
      <p:ext uri="{BB962C8B-B14F-4D97-AF65-F5344CB8AC3E}">
        <p14:creationId xmlns:p14="http://schemas.microsoft.com/office/powerpoint/2010/main" val="3479092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5322-5373-499E-AF2D-2170CC9A00DC}"/>
              </a:ext>
            </a:extLst>
          </p:cNvPr>
          <p:cNvSpPr>
            <a:spLocks noGrp="1"/>
          </p:cNvSpPr>
          <p:nvPr>
            <p:ph type="title"/>
          </p:nvPr>
        </p:nvSpPr>
        <p:spPr>
          <a:xfrm>
            <a:off x="831851" y="1519242"/>
            <a:ext cx="10515600" cy="1909758"/>
          </a:xfrm>
        </p:spPr>
        <p:txBody>
          <a:bodyPr anchor="b">
            <a:normAutofit/>
          </a:bodyPr>
          <a:lstStyle>
            <a:lvl1pPr>
              <a:defRPr sz="3600">
                <a:solidFill>
                  <a:schemeClr val="bg1"/>
                </a:solidFill>
              </a:defRPr>
            </a:lvl1pPr>
          </a:lstStyle>
          <a:p>
            <a:r>
              <a:rPr lang="en-US" dirty="0"/>
              <a:t>Click to edit Master title style</a:t>
            </a:r>
            <a:endParaRPr lang="sv-SE" dirty="0"/>
          </a:p>
        </p:txBody>
      </p:sp>
      <p:sp>
        <p:nvSpPr>
          <p:cNvPr id="3" name="Text Placeholder 2">
            <a:extLst>
              <a:ext uri="{FF2B5EF4-FFF2-40B4-BE49-F238E27FC236}">
                <a16:creationId xmlns:a16="http://schemas.microsoft.com/office/drawing/2014/main" id="{380AD21B-931A-4064-8D73-165D96D916F3}"/>
              </a:ext>
            </a:extLst>
          </p:cNvPr>
          <p:cNvSpPr>
            <a:spLocks noGrp="1"/>
          </p:cNvSpPr>
          <p:nvPr>
            <p:ph type="body" idx="1"/>
          </p:nvPr>
        </p:nvSpPr>
        <p:spPr>
          <a:xfrm>
            <a:off x="831851" y="3502800"/>
            <a:ext cx="10515600" cy="2628000"/>
          </a:xfrm>
        </p:spPr>
        <p:txBody>
          <a:bodyPr/>
          <a:lstStyle>
            <a:lvl1pPr marL="0" indent="0">
              <a:buNone/>
              <a:defRPr sz="2400">
                <a:solidFill>
                  <a:schemeClr val="bg1"/>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9BD9D274-9D58-4C59-BF24-08319E8A8277}"/>
              </a:ext>
            </a:extLst>
          </p:cNvPr>
          <p:cNvSpPr>
            <a:spLocks noGrp="1"/>
          </p:cNvSpPr>
          <p:nvPr>
            <p:ph type="dt" sz="half" idx="10"/>
          </p:nvPr>
        </p:nvSpPr>
        <p:spPr/>
        <p:txBody>
          <a:bodyPr/>
          <a:lstStyle>
            <a:lvl1pPr>
              <a:defRPr>
                <a:solidFill>
                  <a:schemeClr val="bg1"/>
                </a:solidFill>
              </a:defRPr>
            </a:lvl1pPr>
          </a:lstStyle>
          <a:p>
            <a:fld id="{DCCF291D-8549-BC44-8F4B-AC830741645B}" type="datetime1">
              <a:rPr lang="sv-SE" smtClean="0"/>
              <a:pPr/>
              <a:t>2026-03-12</a:t>
            </a:fld>
            <a:endParaRPr lang="sv-SE"/>
          </a:p>
        </p:txBody>
      </p:sp>
      <p:sp>
        <p:nvSpPr>
          <p:cNvPr id="5" name="Footer Placeholder 4">
            <a:extLst>
              <a:ext uri="{FF2B5EF4-FFF2-40B4-BE49-F238E27FC236}">
                <a16:creationId xmlns:a16="http://schemas.microsoft.com/office/drawing/2014/main" id="{A0AFF1B3-BEF7-476C-9C24-6F6824C23A59}"/>
              </a:ext>
            </a:extLst>
          </p:cNvPr>
          <p:cNvSpPr>
            <a:spLocks noGrp="1"/>
          </p:cNvSpPr>
          <p:nvPr>
            <p:ph type="ftr" sz="quarter" idx="11"/>
          </p:nvPr>
        </p:nvSpPr>
        <p:spPr/>
        <p:txBody>
          <a:bodyPr/>
          <a:lstStyle>
            <a:lvl1pPr>
              <a:defRPr>
                <a:solidFill>
                  <a:schemeClr val="bg1"/>
                </a:solidFill>
              </a:defRPr>
            </a:lvl1pPr>
          </a:lstStyle>
          <a:p>
            <a:r>
              <a:rPr lang="sv-SE"/>
              <a:t>LiU PowerPoint-mall</a:t>
            </a:r>
            <a:endParaRPr lang="sv-SE" dirty="0"/>
          </a:p>
        </p:txBody>
      </p:sp>
      <p:sp>
        <p:nvSpPr>
          <p:cNvPr id="6" name="Slide Number Placeholder 5">
            <a:extLst>
              <a:ext uri="{FF2B5EF4-FFF2-40B4-BE49-F238E27FC236}">
                <a16:creationId xmlns:a16="http://schemas.microsoft.com/office/drawing/2014/main" id="{85ADCECA-8742-4DDD-8038-0C0682EA7913}"/>
              </a:ext>
            </a:extLst>
          </p:cNvPr>
          <p:cNvSpPr>
            <a:spLocks noGrp="1"/>
          </p:cNvSpPr>
          <p:nvPr>
            <p:ph type="sldNum" sz="quarter" idx="12"/>
          </p:nvPr>
        </p:nvSpPr>
        <p:spPr/>
        <p:txBody>
          <a:bodyPr/>
          <a:lstStyle>
            <a:lvl1pPr>
              <a:defRPr>
                <a:solidFill>
                  <a:schemeClr val="bg1"/>
                </a:solidFill>
              </a:defRPr>
            </a:lvl1pPr>
          </a:lstStyle>
          <a:p>
            <a:fld id="{1D05C8B6-EC5E-42D9-8D75-1E05D6428564}" type="slidenum">
              <a:rPr lang="sv-SE" smtClean="0"/>
              <a:pPr/>
              <a:t>‹#›</a:t>
            </a:fld>
            <a:endParaRPr lang="sv-SE"/>
          </a:p>
        </p:txBody>
      </p:sp>
      <p:pic>
        <p:nvPicPr>
          <p:cNvPr id="10" name="Picture 9" descr="Logotype">
            <a:extLst>
              <a:ext uri="{FF2B5EF4-FFF2-40B4-BE49-F238E27FC236}">
                <a16:creationId xmlns:a16="http://schemas.microsoft.com/office/drawing/2014/main" id="{3AC6F900-E366-65E7-DE08-C99A4EC5F6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38976212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ubrik och text vit">
    <p:spTree>
      <p:nvGrpSpPr>
        <p:cNvPr id="1" name=""/>
        <p:cNvGrpSpPr/>
        <p:nvPr/>
      </p:nvGrpSpPr>
      <p:grpSpPr>
        <a:xfrm>
          <a:off x="0" y="0"/>
          <a:ext cx="0" cy="0"/>
          <a:chOff x="0" y="0"/>
          <a:chExt cx="0" cy="0"/>
        </a:xfrm>
      </p:grpSpPr>
      <p:sp>
        <p:nvSpPr>
          <p:cNvPr id="4" name="Rubrik 3"/>
          <p:cNvSpPr>
            <a:spLocks noGrp="1"/>
          </p:cNvSpPr>
          <p:nvPr>
            <p:ph type="title"/>
          </p:nvPr>
        </p:nvSpPr>
        <p:spPr>
          <a:xfrm>
            <a:off x="874714" y="999228"/>
            <a:ext cx="10853647" cy="831131"/>
          </a:xfrm>
          <a:prstGeom prst="rect">
            <a:avLst/>
          </a:prstGeom>
        </p:spPr>
        <p:txBody>
          <a:bodyPr vert="horz">
            <a:normAutofit/>
          </a:bodyPr>
          <a:lstStyle>
            <a:lvl1pPr algn="l">
              <a:defRPr sz="2700" b="0" i="0">
                <a:latin typeface="KorolevLiU Medium" charset="0"/>
                <a:ea typeface="KorolevLiU Medium" charset="0"/>
                <a:cs typeface="KorolevLiU Medium" charset="0"/>
              </a:defRPr>
            </a:lvl1pPr>
          </a:lstStyle>
          <a:p>
            <a:r>
              <a:rPr lang="en-US"/>
              <a:t>Click to edit Master title style</a:t>
            </a:r>
            <a:endParaRPr lang="sv-SE" dirty="0"/>
          </a:p>
        </p:txBody>
      </p:sp>
      <p:sp>
        <p:nvSpPr>
          <p:cNvPr id="20" name="Platshållare för text 2"/>
          <p:cNvSpPr>
            <a:spLocks noGrp="1"/>
          </p:cNvSpPr>
          <p:nvPr>
            <p:ph type="body" sz="quarter" idx="13"/>
          </p:nvPr>
        </p:nvSpPr>
        <p:spPr>
          <a:xfrm>
            <a:off x="874714" y="1830357"/>
            <a:ext cx="10853647" cy="4066288"/>
          </a:xfrm>
          <a:prstGeom prst="rect">
            <a:avLst/>
          </a:prstGeom>
        </p:spPr>
        <p:txBody>
          <a:bodyPr vert="horz"/>
          <a:lstStyle>
            <a:lvl1pPr>
              <a:spcBef>
                <a:spcPts val="675"/>
              </a:spcBef>
              <a:defRPr sz="1800" b="0" i="0">
                <a:latin typeface="Georgia"/>
                <a:cs typeface="Georgia"/>
              </a:defRPr>
            </a:lvl1pPr>
            <a:lvl2pPr>
              <a:spcBef>
                <a:spcPts val="675"/>
              </a:spcBef>
              <a:defRPr sz="1800" b="0" i="0">
                <a:latin typeface="Georgia"/>
                <a:cs typeface="Georgia"/>
              </a:defRPr>
            </a:lvl2pPr>
            <a:lvl3pPr>
              <a:spcBef>
                <a:spcPts val="675"/>
              </a:spcBef>
              <a:defRPr sz="1800" b="0" i="0">
                <a:latin typeface="Georgia"/>
                <a:cs typeface="Georgia"/>
              </a:defRPr>
            </a:lvl3pPr>
            <a:lvl4pPr>
              <a:spcBef>
                <a:spcPts val="675"/>
              </a:spcBef>
              <a:defRPr sz="1800" b="0" i="0">
                <a:latin typeface="Georgia"/>
                <a:cs typeface="Georgia"/>
              </a:defRPr>
            </a:lvl4pPr>
            <a:lvl5pPr>
              <a:spcBef>
                <a:spcPts val="675"/>
              </a:spcBef>
              <a:defRPr sz="1800" b="0" i="0">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9" name="Platshållare för sidfot 4">
            <a:extLst>
              <a:ext uri="{FF2B5EF4-FFF2-40B4-BE49-F238E27FC236}">
                <a16:creationId xmlns:a16="http://schemas.microsoft.com/office/drawing/2014/main" id="{5DB11D6D-4F33-7446-B84F-0AB339CFE88C}"/>
              </a:ext>
            </a:extLst>
          </p:cNvPr>
          <p:cNvSpPr>
            <a:spLocks noGrp="1"/>
          </p:cNvSpPr>
          <p:nvPr>
            <p:ph type="ftr" sz="quarter" idx="3"/>
          </p:nvPr>
        </p:nvSpPr>
        <p:spPr>
          <a:xfrm>
            <a:off x="874713" y="361000"/>
            <a:ext cx="8166736" cy="265340"/>
          </a:xfrm>
          <a:prstGeom prst="rect">
            <a:avLst/>
          </a:prstGeom>
        </p:spPr>
        <p:txBody>
          <a:bodyPr anchor="b"/>
          <a:lstStyle>
            <a:lvl1pPr>
              <a:defRPr sz="825" b="0" i="0">
                <a:latin typeface="KorolevLiU Medium" charset="0"/>
                <a:ea typeface="KorolevLiU Medium" charset="0"/>
                <a:cs typeface="KorolevLiU Medium" charset="0"/>
              </a:defRPr>
            </a:lvl1pPr>
          </a:lstStyle>
          <a:p>
            <a:r>
              <a:rPr lang="sv-SE"/>
              <a:t>DEMOPRESENTATION</a:t>
            </a:r>
            <a:endParaRPr lang="sv-SE" dirty="0"/>
          </a:p>
        </p:txBody>
      </p:sp>
      <p:sp>
        <p:nvSpPr>
          <p:cNvPr id="10" name="Platshållare för datum 3">
            <a:extLst>
              <a:ext uri="{FF2B5EF4-FFF2-40B4-BE49-F238E27FC236}">
                <a16:creationId xmlns:a16="http://schemas.microsoft.com/office/drawing/2014/main" id="{34C6CB60-278E-E840-872A-6DC4172C378A}"/>
              </a:ext>
            </a:extLst>
          </p:cNvPr>
          <p:cNvSpPr>
            <a:spLocks noGrp="1"/>
          </p:cNvSpPr>
          <p:nvPr>
            <p:ph type="dt" sz="half" idx="2"/>
          </p:nvPr>
        </p:nvSpPr>
        <p:spPr>
          <a:xfrm>
            <a:off x="9256429" y="361000"/>
            <a:ext cx="1908257" cy="264685"/>
          </a:xfrm>
          <a:prstGeom prst="rect">
            <a:avLst/>
          </a:prstGeom>
        </p:spPr>
        <p:txBody>
          <a:bodyPr/>
          <a:lstStyle>
            <a:lvl1pPr algn="r">
              <a:defRPr sz="825" b="0" i="0" cap="all">
                <a:latin typeface="KorolevLiU Medium" charset="0"/>
                <a:ea typeface="KorolevLiU Medium" charset="0"/>
                <a:cs typeface="KorolevLiU Medium" charset="0"/>
              </a:defRPr>
            </a:lvl1pPr>
          </a:lstStyle>
          <a:p>
            <a:fld id="{2159DB5C-5608-5F4C-BB91-907D55971491}" type="datetime1">
              <a:rPr lang="sv-SE" smtClean="0"/>
              <a:t>2026-03-12</a:t>
            </a:fld>
            <a:endParaRPr lang="sv-SE" dirty="0"/>
          </a:p>
        </p:txBody>
      </p:sp>
      <p:sp>
        <p:nvSpPr>
          <p:cNvPr id="11" name="Platshållare för bildnummer 5">
            <a:extLst>
              <a:ext uri="{FF2B5EF4-FFF2-40B4-BE49-F238E27FC236}">
                <a16:creationId xmlns:a16="http://schemas.microsoft.com/office/drawing/2014/main" id="{87A18917-8EB7-AF4F-8D9F-2B680F4D5D9C}"/>
              </a:ext>
            </a:extLst>
          </p:cNvPr>
          <p:cNvSpPr>
            <a:spLocks noGrp="1"/>
          </p:cNvSpPr>
          <p:nvPr>
            <p:ph type="sldNum" sz="quarter" idx="4"/>
          </p:nvPr>
        </p:nvSpPr>
        <p:spPr>
          <a:xfrm>
            <a:off x="10989983" y="361658"/>
            <a:ext cx="738379" cy="264685"/>
          </a:xfrm>
          <a:prstGeom prst="rect">
            <a:avLst/>
          </a:prstGeom>
        </p:spPr>
        <p:txBody>
          <a:bodyPr/>
          <a:lstStyle>
            <a:lvl1pPr algn="r">
              <a:defRPr sz="825" b="0" i="0">
                <a:latin typeface="KorolevLiU Medium" charset="0"/>
                <a:ea typeface="KorolevLiU Medium" charset="0"/>
                <a:cs typeface="KorolevLiU Medium" charset="0"/>
              </a:defRPr>
            </a:lvl1pPr>
          </a:lstStyle>
          <a:p>
            <a:fld id="{80A4C9D9-979F-D94A-9054-C3B7EAD37AEB}" type="slidenum">
              <a:rPr lang="sv-SE" smtClean="0"/>
              <a:pPr/>
              <a:t>‹#›</a:t>
            </a:fld>
            <a:endParaRPr lang="sv-SE" dirty="0"/>
          </a:p>
        </p:txBody>
      </p:sp>
    </p:spTree>
    <p:extLst>
      <p:ext uri="{BB962C8B-B14F-4D97-AF65-F5344CB8AC3E}">
        <p14:creationId xmlns:p14="http://schemas.microsoft.com/office/powerpoint/2010/main" val="356759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och bild vit">
    <p:spTree>
      <p:nvGrpSpPr>
        <p:cNvPr id="1" name=""/>
        <p:cNvGrpSpPr/>
        <p:nvPr/>
      </p:nvGrpSpPr>
      <p:grpSpPr>
        <a:xfrm>
          <a:off x="0" y="0"/>
          <a:ext cx="0" cy="0"/>
          <a:chOff x="0" y="0"/>
          <a:chExt cx="0" cy="0"/>
        </a:xfrm>
      </p:grpSpPr>
      <p:cxnSp>
        <p:nvCxnSpPr>
          <p:cNvPr id="9" name="Rak 8"/>
          <p:cNvCxnSpPr/>
          <p:nvPr userDrawn="1"/>
        </p:nvCxnSpPr>
        <p:spPr>
          <a:xfrm>
            <a:off x="904615" y="6120611"/>
            <a:ext cx="10325607"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Rubrik 3"/>
          <p:cNvSpPr>
            <a:spLocks noGrp="1"/>
          </p:cNvSpPr>
          <p:nvPr>
            <p:ph type="title"/>
          </p:nvPr>
        </p:nvSpPr>
        <p:spPr>
          <a:xfrm>
            <a:off x="874713" y="999229"/>
            <a:ext cx="10853649" cy="773510"/>
          </a:xfrm>
          <a:prstGeom prst="rect">
            <a:avLst/>
          </a:prstGeom>
        </p:spPr>
        <p:txBody>
          <a:bodyPr vert="horz">
            <a:normAutofit/>
          </a:bodyPr>
          <a:lstStyle>
            <a:lvl1pPr algn="l">
              <a:defRPr sz="2700" b="0" i="0">
                <a:latin typeface="KorolevLiU Medium" charset="0"/>
                <a:ea typeface="KorolevLiU Medium" charset="0"/>
                <a:cs typeface="KorolevLiU Medium" charset="0"/>
              </a:defRPr>
            </a:lvl1pPr>
          </a:lstStyle>
          <a:p>
            <a:r>
              <a:rPr lang="en-US"/>
              <a:t>Click to edit Master title style</a:t>
            </a:r>
            <a:endParaRPr lang="sv-SE" dirty="0"/>
          </a:p>
        </p:txBody>
      </p:sp>
      <p:sp>
        <p:nvSpPr>
          <p:cNvPr id="5" name="Platshållare för bild 4"/>
          <p:cNvSpPr>
            <a:spLocks noGrp="1"/>
          </p:cNvSpPr>
          <p:nvPr>
            <p:ph type="pic" sz="quarter" idx="14"/>
          </p:nvPr>
        </p:nvSpPr>
        <p:spPr>
          <a:xfrm>
            <a:off x="5516033" y="1844507"/>
            <a:ext cx="6212328" cy="4066283"/>
          </a:xfrm>
          <a:prstGeom prst="rect">
            <a:avLst/>
          </a:prstGeom>
        </p:spPr>
        <p:txBody>
          <a:bodyPr vert="horz"/>
          <a:lstStyle>
            <a:lvl1pPr>
              <a:defRPr b="0" i="0">
                <a:latin typeface="KorolevLiU Medium" charset="0"/>
                <a:ea typeface="KorolevLiU Medium" charset="0"/>
                <a:cs typeface="KorolevLiU Medium" charset="0"/>
              </a:defRPr>
            </a:lvl1pPr>
          </a:lstStyle>
          <a:p>
            <a:r>
              <a:rPr lang="en-US"/>
              <a:t>Click icon to add picture</a:t>
            </a:r>
            <a:endParaRPr lang="sv-SE" dirty="0"/>
          </a:p>
        </p:txBody>
      </p:sp>
      <p:sp>
        <p:nvSpPr>
          <p:cNvPr id="20" name="Platshållare för text 2"/>
          <p:cNvSpPr>
            <a:spLocks noGrp="1"/>
          </p:cNvSpPr>
          <p:nvPr>
            <p:ph type="body" sz="quarter" idx="13"/>
          </p:nvPr>
        </p:nvSpPr>
        <p:spPr>
          <a:xfrm>
            <a:off x="874713" y="1844506"/>
            <a:ext cx="4460339" cy="4066288"/>
          </a:xfrm>
          <a:prstGeom prst="rect">
            <a:avLst/>
          </a:prstGeom>
        </p:spPr>
        <p:txBody>
          <a:bodyPr vert="horz"/>
          <a:lstStyle>
            <a:lvl1pPr>
              <a:spcBef>
                <a:spcPts val="675"/>
              </a:spcBef>
              <a:defRPr sz="1800" b="0" i="0">
                <a:latin typeface="Georgia"/>
                <a:cs typeface="Georgia"/>
              </a:defRPr>
            </a:lvl1pPr>
            <a:lvl2pPr>
              <a:spcBef>
                <a:spcPts val="675"/>
              </a:spcBef>
              <a:defRPr sz="1800" b="0" i="0">
                <a:latin typeface="Georgia"/>
                <a:cs typeface="Georgia"/>
              </a:defRPr>
            </a:lvl2pPr>
            <a:lvl3pPr>
              <a:spcBef>
                <a:spcPts val="675"/>
              </a:spcBef>
              <a:defRPr sz="1800" b="0" i="0">
                <a:latin typeface="Georgia"/>
                <a:cs typeface="Georgia"/>
              </a:defRPr>
            </a:lvl3pPr>
            <a:lvl4pPr>
              <a:spcBef>
                <a:spcPts val="675"/>
              </a:spcBef>
              <a:defRPr sz="1800" b="0" i="0">
                <a:latin typeface="Georgia"/>
                <a:cs typeface="Georgia"/>
              </a:defRPr>
            </a:lvl4pPr>
            <a:lvl5pPr>
              <a:spcBef>
                <a:spcPts val="675"/>
              </a:spcBef>
              <a:defRPr sz="1800" b="0" i="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2" name="Platshållare för sidfot 4">
            <a:extLst>
              <a:ext uri="{FF2B5EF4-FFF2-40B4-BE49-F238E27FC236}">
                <a16:creationId xmlns:a16="http://schemas.microsoft.com/office/drawing/2014/main" id="{FB007D53-3A08-504C-81DA-6DDBE462F7BE}"/>
              </a:ext>
            </a:extLst>
          </p:cNvPr>
          <p:cNvSpPr>
            <a:spLocks noGrp="1"/>
          </p:cNvSpPr>
          <p:nvPr>
            <p:ph type="ftr" sz="quarter" idx="3"/>
          </p:nvPr>
        </p:nvSpPr>
        <p:spPr>
          <a:xfrm>
            <a:off x="874713" y="361000"/>
            <a:ext cx="8166736" cy="265340"/>
          </a:xfrm>
          <a:prstGeom prst="rect">
            <a:avLst/>
          </a:prstGeom>
        </p:spPr>
        <p:txBody>
          <a:bodyPr anchor="b"/>
          <a:lstStyle>
            <a:lvl1pPr>
              <a:defRPr sz="825" b="0" i="0">
                <a:latin typeface="KorolevLiU Medium" charset="0"/>
                <a:ea typeface="KorolevLiU Medium" charset="0"/>
                <a:cs typeface="KorolevLiU Medium" charset="0"/>
              </a:defRPr>
            </a:lvl1pPr>
          </a:lstStyle>
          <a:p>
            <a:endParaRPr lang="sv-SE" dirty="0"/>
          </a:p>
        </p:txBody>
      </p:sp>
      <p:sp>
        <p:nvSpPr>
          <p:cNvPr id="13" name="Platshållare för datum 3">
            <a:extLst>
              <a:ext uri="{FF2B5EF4-FFF2-40B4-BE49-F238E27FC236}">
                <a16:creationId xmlns:a16="http://schemas.microsoft.com/office/drawing/2014/main" id="{BD24F428-521C-C14C-B08B-7320510E4CB1}"/>
              </a:ext>
            </a:extLst>
          </p:cNvPr>
          <p:cNvSpPr>
            <a:spLocks noGrp="1"/>
          </p:cNvSpPr>
          <p:nvPr>
            <p:ph type="dt" sz="half" idx="2"/>
          </p:nvPr>
        </p:nvSpPr>
        <p:spPr>
          <a:xfrm>
            <a:off x="9256429" y="361000"/>
            <a:ext cx="1908257" cy="264685"/>
          </a:xfrm>
          <a:prstGeom prst="rect">
            <a:avLst/>
          </a:prstGeom>
        </p:spPr>
        <p:txBody>
          <a:bodyPr/>
          <a:lstStyle>
            <a:lvl1pPr algn="r">
              <a:defRPr sz="825" b="0" i="0" cap="all">
                <a:latin typeface="KorolevLiU Medium" charset="0"/>
                <a:ea typeface="KorolevLiU Medium" charset="0"/>
                <a:cs typeface="KorolevLiU Medium" charset="0"/>
              </a:defRPr>
            </a:lvl1pPr>
          </a:lstStyle>
          <a:p>
            <a:fld id="{C123084B-E176-4289-AFCF-D5C648FDBDAB}" type="datetime1">
              <a:rPr lang="sv-SE" smtClean="0"/>
              <a:t>2026-03-12</a:t>
            </a:fld>
            <a:endParaRPr lang="sv-SE" dirty="0"/>
          </a:p>
        </p:txBody>
      </p:sp>
      <p:sp>
        <p:nvSpPr>
          <p:cNvPr id="14" name="Platshållare för bildnummer 5">
            <a:extLst>
              <a:ext uri="{FF2B5EF4-FFF2-40B4-BE49-F238E27FC236}">
                <a16:creationId xmlns:a16="http://schemas.microsoft.com/office/drawing/2014/main" id="{56232FCE-FC86-5F43-ADE6-EB6374F30D8E}"/>
              </a:ext>
            </a:extLst>
          </p:cNvPr>
          <p:cNvSpPr>
            <a:spLocks noGrp="1"/>
          </p:cNvSpPr>
          <p:nvPr>
            <p:ph type="sldNum" sz="quarter" idx="4"/>
          </p:nvPr>
        </p:nvSpPr>
        <p:spPr>
          <a:xfrm>
            <a:off x="10989983" y="361658"/>
            <a:ext cx="738379" cy="264685"/>
          </a:xfrm>
          <a:prstGeom prst="rect">
            <a:avLst/>
          </a:prstGeom>
        </p:spPr>
        <p:txBody>
          <a:bodyPr/>
          <a:lstStyle>
            <a:lvl1pPr algn="r">
              <a:defRPr sz="825" b="0" i="0">
                <a:latin typeface="KorolevLiU Medium" charset="0"/>
                <a:ea typeface="KorolevLiU Medium" charset="0"/>
                <a:cs typeface="KorolevLiU Medium" charset="0"/>
              </a:defRPr>
            </a:lvl1pPr>
          </a:lstStyle>
          <a:p>
            <a:fld id="{80A4C9D9-979F-D94A-9054-C3B7EAD37AEB}" type="slidenum">
              <a:rPr lang="sv-SE" smtClean="0"/>
              <a:pPr/>
              <a:t>‹#›</a:t>
            </a:fld>
            <a:endParaRPr lang="sv-SE" dirty="0"/>
          </a:p>
        </p:txBody>
      </p:sp>
    </p:spTree>
    <p:extLst>
      <p:ext uri="{BB962C8B-B14F-4D97-AF65-F5344CB8AC3E}">
        <p14:creationId xmlns:p14="http://schemas.microsoft.com/office/powerpoint/2010/main" val="1532732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5322-5373-499E-AF2D-2170CC9A00DC}"/>
              </a:ext>
            </a:extLst>
          </p:cNvPr>
          <p:cNvSpPr>
            <a:spLocks noGrp="1"/>
          </p:cNvSpPr>
          <p:nvPr>
            <p:ph type="title"/>
          </p:nvPr>
        </p:nvSpPr>
        <p:spPr>
          <a:xfrm>
            <a:off x="831851" y="1519242"/>
            <a:ext cx="10515600" cy="1909758"/>
          </a:xfrm>
        </p:spPr>
        <p:txBody>
          <a:bodyPr anchor="b">
            <a:normAutofit/>
          </a:bodyPr>
          <a:lstStyle>
            <a:lvl1pPr>
              <a:defRPr sz="3600"/>
            </a:lvl1pPr>
          </a:lstStyle>
          <a:p>
            <a:r>
              <a:rPr lang="sv-SE"/>
              <a:t>Klicka här för att ändra mall för rubrikformat</a:t>
            </a:r>
            <a:endParaRPr lang="sv-SE" dirty="0"/>
          </a:p>
        </p:txBody>
      </p:sp>
      <p:sp>
        <p:nvSpPr>
          <p:cNvPr id="3" name="Text Placeholder 2">
            <a:extLst>
              <a:ext uri="{FF2B5EF4-FFF2-40B4-BE49-F238E27FC236}">
                <a16:creationId xmlns:a16="http://schemas.microsoft.com/office/drawing/2014/main" id="{380AD21B-931A-4064-8D73-165D96D916F3}"/>
              </a:ext>
            </a:extLst>
          </p:cNvPr>
          <p:cNvSpPr>
            <a:spLocks noGrp="1"/>
          </p:cNvSpPr>
          <p:nvPr>
            <p:ph type="body" idx="1"/>
          </p:nvPr>
        </p:nvSpPr>
        <p:spPr>
          <a:xfrm>
            <a:off x="831851" y="3502800"/>
            <a:ext cx="10515600" cy="2628000"/>
          </a:xfrm>
        </p:spPr>
        <p:txBody>
          <a:bodyPr/>
          <a:lstStyle>
            <a:lvl1pPr marL="0" indent="0">
              <a:lnSpc>
                <a:spcPct val="100000"/>
              </a:lnSpc>
              <a:buNone/>
              <a:defRPr sz="2400">
                <a:solidFill>
                  <a:schemeClr val="tx1"/>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sv-SE"/>
              <a:t>Klicka här för att ändra format på bakgrundstexten</a:t>
            </a:r>
          </a:p>
        </p:txBody>
      </p:sp>
      <p:sp>
        <p:nvSpPr>
          <p:cNvPr id="4" name="Date Placeholder 3">
            <a:extLst>
              <a:ext uri="{FF2B5EF4-FFF2-40B4-BE49-F238E27FC236}">
                <a16:creationId xmlns:a16="http://schemas.microsoft.com/office/drawing/2014/main" id="{9BD9D274-9D58-4C59-BF24-08319E8A8277}"/>
              </a:ext>
            </a:extLst>
          </p:cNvPr>
          <p:cNvSpPr>
            <a:spLocks noGrp="1"/>
          </p:cNvSpPr>
          <p:nvPr>
            <p:ph type="dt" sz="half" idx="10"/>
          </p:nvPr>
        </p:nvSpPr>
        <p:spPr/>
        <p:txBody>
          <a:bodyPr/>
          <a:lstStyle/>
          <a:p>
            <a:fld id="{1130E869-33E5-AA47-9215-FFB6D21BF7C7}" type="datetime1">
              <a:rPr lang="sv-SE" smtClean="0"/>
              <a:t>2026-03-12</a:t>
            </a:fld>
            <a:endParaRPr lang="sv-SE" dirty="0"/>
          </a:p>
        </p:txBody>
      </p:sp>
      <p:sp>
        <p:nvSpPr>
          <p:cNvPr id="5" name="Footer Placeholder 4">
            <a:extLst>
              <a:ext uri="{FF2B5EF4-FFF2-40B4-BE49-F238E27FC236}">
                <a16:creationId xmlns:a16="http://schemas.microsoft.com/office/drawing/2014/main" id="{A0AFF1B3-BEF7-476C-9C24-6F6824C23A59}"/>
              </a:ext>
            </a:extLst>
          </p:cNvPr>
          <p:cNvSpPr>
            <a:spLocks noGrp="1"/>
          </p:cNvSpPr>
          <p:nvPr>
            <p:ph type="ftr" sz="quarter" idx="11"/>
          </p:nvPr>
        </p:nvSpPr>
        <p:spPr/>
        <p:txBody>
          <a:bodyPr/>
          <a:lstStyle/>
          <a:p>
            <a:r>
              <a:rPr lang="sv-SE" dirty="0" err="1"/>
              <a:t>LiU</a:t>
            </a:r>
            <a:r>
              <a:rPr lang="sv-SE" dirty="0"/>
              <a:t> PowerPoint-mall</a:t>
            </a:r>
          </a:p>
        </p:txBody>
      </p:sp>
      <p:sp>
        <p:nvSpPr>
          <p:cNvPr id="6" name="Slide Number Placeholder 5">
            <a:extLst>
              <a:ext uri="{FF2B5EF4-FFF2-40B4-BE49-F238E27FC236}">
                <a16:creationId xmlns:a16="http://schemas.microsoft.com/office/drawing/2014/main" id="{85ADCECA-8742-4DDD-8038-0C0682EA7913}"/>
              </a:ext>
            </a:extLst>
          </p:cNvPr>
          <p:cNvSpPr>
            <a:spLocks noGrp="1"/>
          </p:cNvSpPr>
          <p:nvPr>
            <p:ph type="sldNum" sz="quarter" idx="12"/>
          </p:nvPr>
        </p:nvSpPr>
        <p:spPr/>
        <p:txBody>
          <a:bodyPr/>
          <a:lstStyle/>
          <a:p>
            <a:fld id="{1D05C8B6-EC5E-42D9-8D75-1E05D6428564}" type="slidenum">
              <a:rPr lang="sv-SE" smtClean="0"/>
              <a:t>‹#›</a:t>
            </a:fld>
            <a:endParaRPr lang="sv-SE"/>
          </a:p>
        </p:txBody>
      </p:sp>
      <p:pic>
        <p:nvPicPr>
          <p:cNvPr id="9" name="Picture 8">
            <a:extLst>
              <a:ext uri="{FF2B5EF4-FFF2-40B4-BE49-F238E27FC236}">
                <a16:creationId xmlns:a16="http://schemas.microsoft.com/office/drawing/2014/main" id="{FCFA31B6-BC02-4354-A1DB-49F7B0C933D9}"/>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pic>
        <p:nvPicPr>
          <p:cNvPr id="11" name="Picture 10" descr="Logotype">
            <a:extLst>
              <a:ext uri="{FF2B5EF4-FFF2-40B4-BE49-F238E27FC236}">
                <a16:creationId xmlns:a16="http://schemas.microsoft.com/office/drawing/2014/main" id="{7ABB9FFA-9B21-4C8C-AC48-62DD981503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15740335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ch bild vit">
    <p:spTree>
      <p:nvGrpSpPr>
        <p:cNvPr id="1" name=""/>
        <p:cNvGrpSpPr/>
        <p:nvPr/>
      </p:nvGrpSpPr>
      <p:grpSpPr>
        <a:xfrm>
          <a:off x="0" y="0"/>
          <a:ext cx="0" cy="0"/>
          <a:chOff x="0" y="0"/>
          <a:chExt cx="0" cy="0"/>
        </a:xfrm>
      </p:grpSpPr>
      <p:cxnSp>
        <p:nvCxnSpPr>
          <p:cNvPr id="9" name="Rak 8"/>
          <p:cNvCxnSpPr/>
          <p:nvPr userDrawn="1"/>
        </p:nvCxnSpPr>
        <p:spPr>
          <a:xfrm>
            <a:off x="904615" y="6120611"/>
            <a:ext cx="10325607"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Rubrik 3"/>
          <p:cNvSpPr>
            <a:spLocks noGrp="1"/>
          </p:cNvSpPr>
          <p:nvPr>
            <p:ph type="title"/>
          </p:nvPr>
        </p:nvSpPr>
        <p:spPr>
          <a:xfrm>
            <a:off x="874713" y="999229"/>
            <a:ext cx="10853649" cy="773510"/>
          </a:xfrm>
          <a:prstGeom prst="rect">
            <a:avLst/>
          </a:prstGeom>
        </p:spPr>
        <p:txBody>
          <a:bodyPr vert="horz">
            <a:normAutofit/>
          </a:bodyPr>
          <a:lstStyle>
            <a:lvl1pPr algn="l">
              <a:defRPr sz="2700" b="0" i="0">
                <a:latin typeface="KorolevLiU Medium" charset="0"/>
                <a:ea typeface="KorolevLiU Medium" charset="0"/>
                <a:cs typeface="KorolevLiU Medium" charset="0"/>
              </a:defRPr>
            </a:lvl1pPr>
          </a:lstStyle>
          <a:p>
            <a:r>
              <a:rPr lang="en-US"/>
              <a:t>Click to edit Master title style</a:t>
            </a:r>
            <a:endParaRPr lang="sv-SE" dirty="0"/>
          </a:p>
        </p:txBody>
      </p:sp>
      <p:sp>
        <p:nvSpPr>
          <p:cNvPr id="5" name="Platshållare för bild 4"/>
          <p:cNvSpPr>
            <a:spLocks noGrp="1"/>
          </p:cNvSpPr>
          <p:nvPr>
            <p:ph type="pic" sz="quarter" idx="14"/>
          </p:nvPr>
        </p:nvSpPr>
        <p:spPr>
          <a:xfrm>
            <a:off x="5516033" y="1844507"/>
            <a:ext cx="6212328" cy="4066283"/>
          </a:xfrm>
          <a:prstGeom prst="rect">
            <a:avLst/>
          </a:prstGeom>
        </p:spPr>
        <p:txBody>
          <a:bodyPr vert="horz"/>
          <a:lstStyle>
            <a:lvl1pPr>
              <a:defRPr b="0" i="0">
                <a:latin typeface="KorolevLiU Medium" charset="0"/>
                <a:ea typeface="KorolevLiU Medium" charset="0"/>
                <a:cs typeface="KorolevLiU Medium" charset="0"/>
              </a:defRPr>
            </a:lvl1pPr>
          </a:lstStyle>
          <a:p>
            <a:r>
              <a:rPr lang="en-US"/>
              <a:t>Click icon to add picture</a:t>
            </a:r>
            <a:endParaRPr lang="sv-SE" dirty="0"/>
          </a:p>
        </p:txBody>
      </p:sp>
      <p:sp>
        <p:nvSpPr>
          <p:cNvPr id="20" name="Platshållare för text 2"/>
          <p:cNvSpPr>
            <a:spLocks noGrp="1"/>
          </p:cNvSpPr>
          <p:nvPr>
            <p:ph type="body" sz="quarter" idx="13"/>
          </p:nvPr>
        </p:nvSpPr>
        <p:spPr>
          <a:xfrm>
            <a:off x="874713" y="1844506"/>
            <a:ext cx="4460339" cy="4066288"/>
          </a:xfrm>
          <a:prstGeom prst="rect">
            <a:avLst/>
          </a:prstGeom>
        </p:spPr>
        <p:txBody>
          <a:bodyPr vert="horz"/>
          <a:lstStyle>
            <a:lvl1pPr>
              <a:spcBef>
                <a:spcPts val="675"/>
              </a:spcBef>
              <a:defRPr sz="1800" b="0" i="0">
                <a:latin typeface="Georgia"/>
                <a:cs typeface="Georgia"/>
              </a:defRPr>
            </a:lvl1pPr>
            <a:lvl2pPr>
              <a:spcBef>
                <a:spcPts val="675"/>
              </a:spcBef>
              <a:defRPr sz="1800" b="0" i="0">
                <a:latin typeface="Georgia"/>
                <a:cs typeface="Georgia"/>
              </a:defRPr>
            </a:lvl2pPr>
            <a:lvl3pPr>
              <a:spcBef>
                <a:spcPts val="675"/>
              </a:spcBef>
              <a:defRPr sz="1800" b="0" i="0">
                <a:latin typeface="Georgia"/>
                <a:cs typeface="Georgia"/>
              </a:defRPr>
            </a:lvl3pPr>
            <a:lvl4pPr>
              <a:spcBef>
                <a:spcPts val="675"/>
              </a:spcBef>
              <a:defRPr sz="1800" b="0" i="0">
                <a:latin typeface="Georgia"/>
                <a:cs typeface="Georgia"/>
              </a:defRPr>
            </a:lvl4pPr>
            <a:lvl5pPr>
              <a:spcBef>
                <a:spcPts val="675"/>
              </a:spcBef>
              <a:defRPr sz="1800" b="0" i="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2" name="Platshållare för sidfot 4">
            <a:extLst>
              <a:ext uri="{FF2B5EF4-FFF2-40B4-BE49-F238E27FC236}">
                <a16:creationId xmlns:a16="http://schemas.microsoft.com/office/drawing/2014/main" id="{FB007D53-3A08-504C-81DA-6DDBE462F7BE}"/>
              </a:ext>
            </a:extLst>
          </p:cNvPr>
          <p:cNvSpPr>
            <a:spLocks noGrp="1"/>
          </p:cNvSpPr>
          <p:nvPr>
            <p:ph type="ftr" sz="quarter" idx="3"/>
          </p:nvPr>
        </p:nvSpPr>
        <p:spPr>
          <a:xfrm>
            <a:off x="874713" y="361000"/>
            <a:ext cx="8166736" cy="265340"/>
          </a:xfrm>
          <a:prstGeom prst="rect">
            <a:avLst/>
          </a:prstGeom>
        </p:spPr>
        <p:txBody>
          <a:bodyPr anchor="b"/>
          <a:lstStyle>
            <a:lvl1pPr>
              <a:defRPr sz="825" b="0" i="0">
                <a:latin typeface="KorolevLiU Medium" charset="0"/>
                <a:ea typeface="KorolevLiU Medium" charset="0"/>
                <a:cs typeface="KorolevLiU Medium" charset="0"/>
              </a:defRPr>
            </a:lvl1pPr>
          </a:lstStyle>
          <a:p>
            <a:r>
              <a:rPr lang="sv-SE"/>
              <a:t>DEMOPRESENTATION</a:t>
            </a:r>
            <a:endParaRPr lang="sv-SE" dirty="0"/>
          </a:p>
        </p:txBody>
      </p:sp>
      <p:sp>
        <p:nvSpPr>
          <p:cNvPr id="13" name="Platshållare för datum 3">
            <a:extLst>
              <a:ext uri="{FF2B5EF4-FFF2-40B4-BE49-F238E27FC236}">
                <a16:creationId xmlns:a16="http://schemas.microsoft.com/office/drawing/2014/main" id="{BD24F428-521C-C14C-B08B-7320510E4CB1}"/>
              </a:ext>
            </a:extLst>
          </p:cNvPr>
          <p:cNvSpPr>
            <a:spLocks noGrp="1"/>
          </p:cNvSpPr>
          <p:nvPr>
            <p:ph type="dt" sz="half" idx="2"/>
          </p:nvPr>
        </p:nvSpPr>
        <p:spPr>
          <a:xfrm>
            <a:off x="9256429" y="361000"/>
            <a:ext cx="1908257" cy="264685"/>
          </a:xfrm>
          <a:prstGeom prst="rect">
            <a:avLst/>
          </a:prstGeom>
        </p:spPr>
        <p:txBody>
          <a:bodyPr/>
          <a:lstStyle>
            <a:lvl1pPr algn="r">
              <a:defRPr sz="825" b="0" i="0" cap="all">
                <a:latin typeface="KorolevLiU Medium" charset="0"/>
                <a:ea typeface="KorolevLiU Medium" charset="0"/>
                <a:cs typeface="KorolevLiU Medium" charset="0"/>
              </a:defRPr>
            </a:lvl1pPr>
          </a:lstStyle>
          <a:p>
            <a:fld id="{B9772A90-42B6-A743-BFFC-8CC9F6C70A81}" type="datetime1">
              <a:rPr lang="sv-SE" smtClean="0"/>
              <a:t>2026-03-12</a:t>
            </a:fld>
            <a:endParaRPr lang="sv-SE" dirty="0"/>
          </a:p>
        </p:txBody>
      </p:sp>
      <p:sp>
        <p:nvSpPr>
          <p:cNvPr id="14" name="Platshållare för bildnummer 5">
            <a:extLst>
              <a:ext uri="{FF2B5EF4-FFF2-40B4-BE49-F238E27FC236}">
                <a16:creationId xmlns:a16="http://schemas.microsoft.com/office/drawing/2014/main" id="{56232FCE-FC86-5F43-ADE6-EB6374F30D8E}"/>
              </a:ext>
            </a:extLst>
          </p:cNvPr>
          <p:cNvSpPr>
            <a:spLocks noGrp="1"/>
          </p:cNvSpPr>
          <p:nvPr>
            <p:ph type="sldNum" sz="quarter" idx="4"/>
          </p:nvPr>
        </p:nvSpPr>
        <p:spPr>
          <a:xfrm>
            <a:off x="10989983" y="361658"/>
            <a:ext cx="738379" cy="264685"/>
          </a:xfrm>
          <a:prstGeom prst="rect">
            <a:avLst/>
          </a:prstGeom>
        </p:spPr>
        <p:txBody>
          <a:bodyPr/>
          <a:lstStyle>
            <a:lvl1pPr algn="r">
              <a:defRPr sz="825" b="0" i="0">
                <a:latin typeface="KorolevLiU Medium" charset="0"/>
                <a:ea typeface="KorolevLiU Medium" charset="0"/>
                <a:cs typeface="KorolevLiU Medium" charset="0"/>
              </a:defRPr>
            </a:lvl1pPr>
          </a:lstStyle>
          <a:p>
            <a:fld id="{80A4C9D9-979F-D94A-9054-C3B7EAD37AEB}" type="slidenum">
              <a:rPr lang="sv-SE" smtClean="0"/>
              <a:pPr/>
              <a:t>‹#›</a:t>
            </a:fld>
            <a:endParaRPr lang="sv-SE" dirty="0"/>
          </a:p>
        </p:txBody>
      </p:sp>
    </p:spTree>
    <p:extLst>
      <p:ext uri="{BB962C8B-B14F-4D97-AF65-F5344CB8AC3E}">
        <p14:creationId xmlns:p14="http://schemas.microsoft.com/office/powerpoint/2010/main" val="15327322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ubrik och text vit">
    <p:spTree>
      <p:nvGrpSpPr>
        <p:cNvPr id="1" name=""/>
        <p:cNvGrpSpPr/>
        <p:nvPr/>
      </p:nvGrpSpPr>
      <p:grpSpPr>
        <a:xfrm>
          <a:off x="0" y="0"/>
          <a:ext cx="0" cy="0"/>
          <a:chOff x="0" y="0"/>
          <a:chExt cx="0" cy="0"/>
        </a:xfrm>
      </p:grpSpPr>
      <p:sp>
        <p:nvSpPr>
          <p:cNvPr id="4" name="Rubrik 3"/>
          <p:cNvSpPr>
            <a:spLocks noGrp="1"/>
          </p:cNvSpPr>
          <p:nvPr>
            <p:ph type="title"/>
          </p:nvPr>
        </p:nvSpPr>
        <p:spPr>
          <a:xfrm>
            <a:off x="913435" y="999226"/>
            <a:ext cx="10316784" cy="831131"/>
          </a:xfrm>
          <a:prstGeom prst="rect">
            <a:avLst/>
          </a:prstGeom>
        </p:spPr>
        <p:txBody>
          <a:bodyPr vert="horz">
            <a:normAutofit/>
          </a:bodyPr>
          <a:lstStyle>
            <a:lvl1pPr algn="l">
              <a:defRPr sz="3600">
                <a:latin typeface="+mn-lt"/>
              </a:defRPr>
            </a:lvl1pPr>
          </a:lstStyle>
          <a:p>
            <a:r>
              <a:rPr lang="en-US"/>
              <a:t>Click to edit Master title style</a:t>
            </a:r>
            <a:endParaRPr lang="sv-SE"/>
          </a:p>
        </p:txBody>
      </p:sp>
      <p:sp>
        <p:nvSpPr>
          <p:cNvPr id="17" name="Platshållare för datum 3"/>
          <p:cNvSpPr>
            <a:spLocks noGrp="1"/>
          </p:cNvSpPr>
          <p:nvPr>
            <p:ph type="dt" sz="half" idx="10"/>
          </p:nvPr>
        </p:nvSpPr>
        <p:spPr>
          <a:xfrm>
            <a:off x="8882792" y="361000"/>
            <a:ext cx="1908257" cy="264685"/>
          </a:xfrm>
          <a:prstGeom prst="rect">
            <a:avLst/>
          </a:prstGeom>
        </p:spPr>
        <p:txBody>
          <a:bodyPr/>
          <a:lstStyle>
            <a:lvl1pPr algn="r">
              <a:defRPr sz="1100" cap="all"/>
            </a:lvl1pPr>
          </a:lstStyle>
          <a:p>
            <a:fld id="{4C23C22D-BAD2-46B7-8BF7-DB45734325A3}" type="datetime1">
              <a:rPr lang="sv-SE" smtClean="0"/>
              <a:t>2026-03-12</a:t>
            </a:fld>
            <a:endParaRPr lang="sv-SE" dirty="0"/>
          </a:p>
        </p:txBody>
      </p:sp>
      <p:sp>
        <p:nvSpPr>
          <p:cNvPr id="18" name="Platshållare för bildnummer 5"/>
          <p:cNvSpPr>
            <a:spLocks noGrp="1"/>
          </p:cNvSpPr>
          <p:nvPr>
            <p:ph type="sldNum" sz="quarter" idx="12"/>
          </p:nvPr>
        </p:nvSpPr>
        <p:spPr>
          <a:xfrm>
            <a:off x="10616347" y="361655"/>
            <a:ext cx="738379" cy="264685"/>
          </a:xfrm>
          <a:prstGeom prst="rect">
            <a:avLst/>
          </a:prstGeom>
        </p:spPr>
        <p:txBody>
          <a:bodyPr/>
          <a:lstStyle>
            <a:lvl1pPr algn="r">
              <a:defRPr sz="1100"/>
            </a:lvl1pPr>
          </a:lstStyle>
          <a:p>
            <a:fld id="{80A4C9D9-979F-D94A-9054-C3B7EAD37AEB}" type="slidenum">
              <a:rPr lang="sv-SE" smtClean="0"/>
              <a:pPr/>
              <a:t>‹#›</a:t>
            </a:fld>
            <a:endParaRPr lang="sv-SE" dirty="0"/>
          </a:p>
        </p:txBody>
      </p:sp>
      <p:sp>
        <p:nvSpPr>
          <p:cNvPr id="19" name="Platshållare för sidfot 4"/>
          <p:cNvSpPr>
            <a:spLocks noGrp="1"/>
          </p:cNvSpPr>
          <p:nvPr>
            <p:ph type="ftr" sz="quarter" idx="11"/>
          </p:nvPr>
        </p:nvSpPr>
        <p:spPr>
          <a:xfrm>
            <a:off x="791151" y="361000"/>
            <a:ext cx="7782556" cy="265340"/>
          </a:xfrm>
          <a:prstGeom prst="rect">
            <a:avLst/>
          </a:prstGeom>
        </p:spPr>
        <p:txBody>
          <a:bodyPr anchor="b"/>
          <a:lstStyle>
            <a:lvl1pPr>
              <a:defRPr sz="1100"/>
            </a:lvl1pPr>
          </a:lstStyle>
          <a:p>
            <a:endParaRPr lang="sv-SE" dirty="0"/>
          </a:p>
        </p:txBody>
      </p:sp>
      <p:sp>
        <p:nvSpPr>
          <p:cNvPr id="20" name="Platshållare för text 2"/>
          <p:cNvSpPr>
            <a:spLocks noGrp="1"/>
          </p:cNvSpPr>
          <p:nvPr>
            <p:ph type="body" sz="quarter" idx="13"/>
          </p:nvPr>
        </p:nvSpPr>
        <p:spPr>
          <a:xfrm>
            <a:off x="913435" y="1830357"/>
            <a:ext cx="10316783" cy="4066288"/>
          </a:xfrm>
          <a:prstGeom prst="rect">
            <a:avLst/>
          </a:prstGeom>
        </p:spPr>
        <p:txBody>
          <a:bodyPr vert="horz"/>
          <a:lstStyle>
            <a:lvl1pPr>
              <a:spcBef>
                <a:spcPts val="900"/>
              </a:spcBef>
              <a:defRPr sz="2400" b="0" i="0">
                <a:latin typeface="Georgia"/>
                <a:cs typeface="Georgia"/>
              </a:defRPr>
            </a:lvl1pPr>
            <a:lvl2pPr>
              <a:spcBef>
                <a:spcPts val="900"/>
              </a:spcBef>
              <a:defRPr sz="2400" b="0" i="0">
                <a:latin typeface="Georgia"/>
                <a:cs typeface="Georgia"/>
              </a:defRPr>
            </a:lvl2pPr>
            <a:lvl3pPr>
              <a:spcBef>
                <a:spcPts val="900"/>
              </a:spcBef>
              <a:defRPr sz="2400" b="0" i="0">
                <a:latin typeface="Georgia"/>
                <a:cs typeface="Georgia"/>
              </a:defRPr>
            </a:lvl3pPr>
            <a:lvl4pPr>
              <a:spcBef>
                <a:spcPts val="900"/>
              </a:spcBef>
              <a:defRPr sz="2400" b="0" i="0">
                <a:latin typeface="Georgia"/>
                <a:cs typeface="Georgia"/>
              </a:defRPr>
            </a:lvl4pPr>
            <a:lvl5pPr>
              <a:spcBef>
                <a:spcPts val="900"/>
              </a:spcBef>
              <a:defRPr sz="2400" b="0" i="0">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Tree>
    <p:extLst>
      <p:ext uri="{BB962C8B-B14F-4D97-AF65-F5344CB8AC3E}">
        <p14:creationId xmlns:p14="http://schemas.microsoft.com/office/powerpoint/2010/main" val="3567591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ubrik och text vit">
    <p:spTree>
      <p:nvGrpSpPr>
        <p:cNvPr id="1" name=""/>
        <p:cNvGrpSpPr/>
        <p:nvPr/>
      </p:nvGrpSpPr>
      <p:grpSpPr>
        <a:xfrm>
          <a:off x="0" y="0"/>
          <a:ext cx="0" cy="0"/>
          <a:chOff x="0" y="0"/>
          <a:chExt cx="0" cy="0"/>
        </a:xfrm>
      </p:grpSpPr>
      <p:sp>
        <p:nvSpPr>
          <p:cNvPr id="4" name="Rubrik 3"/>
          <p:cNvSpPr>
            <a:spLocks noGrp="1"/>
          </p:cNvSpPr>
          <p:nvPr>
            <p:ph type="title"/>
          </p:nvPr>
        </p:nvSpPr>
        <p:spPr>
          <a:xfrm>
            <a:off x="913435" y="999226"/>
            <a:ext cx="10316784" cy="831131"/>
          </a:xfrm>
          <a:prstGeom prst="rect">
            <a:avLst/>
          </a:prstGeom>
        </p:spPr>
        <p:txBody>
          <a:bodyPr vert="horz">
            <a:normAutofit/>
          </a:bodyPr>
          <a:lstStyle>
            <a:lvl1pPr algn="l">
              <a:defRPr sz="3600">
                <a:latin typeface="+mn-lt"/>
              </a:defRPr>
            </a:lvl1pPr>
          </a:lstStyle>
          <a:p>
            <a:r>
              <a:rPr lang="en-US"/>
              <a:t>Click to edit Master title style</a:t>
            </a:r>
            <a:endParaRPr lang="sv-SE"/>
          </a:p>
        </p:txBody>
      </p:sp>
      <p:sp>
        <p:nvSpPr>
          <p:cNvPr id="17" name="Platshållare för datum 3"/>
          <p:cNvSpPr>
            <a:spLocks noGrp="1"/>
          </p:cNvSpPr>
          <p:nvPr>
            <p:ph type="dt" sz="half" idx="10"/>
          </p:nvPr>
        </p:nvSpPr>
        <p:spPr>
          <a:xfrm>
            <a:off x="8882792" y="361000"/>
            <a:ext cx="1908257" cy="264685"/>
          </a:xfrm>
          <a:prstGeom prst="rect">
            <a:avLst/>
          </a:prstGeom>
        </p:spPr>
        <p:txBody>
          <a:bodyPr/>
          <a:lstStyle>
            <a:lvl1pPr algn="r">
              <a:defRPr sz="1100" cap="all"/>
            </a:lvl1pPr>
          </a:lstStyle>
          <a:p>
            <a:fld id="{57FE6FAB-688F-45BF-A9E4-1B35D1ACF33D}" type="datetime1">
              <a:rPr lang="sv-SE" smtClean="0"/>
              <a:t>2026-03-12</a:t>
            </a:fld>
            <a:endParaRPr lang="sv-SE" dirty="0"/>
          </a:p>
        </p:txBody>
      </p:sp>
      <p:sp>
        <p:nvSpPr>
          <p:cNvPr id="18" name="Platshållare för bildnummer 5"/>
          <p:cNvSpPr>
            <a:spLocks noGrp="1"/>
          </p:cNvSpPr>
          <p:nvPr>
            <p:ph type="sldNum" sz="quarter" idx="12"/>
          </p:nvPr>
        </p:nvSpPr>
        <p:spPr>
          <a:xfrm>
            <a:off x="10616347" y="361655"/>
            <a:ext cx="738379" cy="264685"/>
          </a:xfrm>
          <a:prstGeom prst="rect">
            <a:avLst/>
          </a:prstGeom>
        </p:spPr>
        <p:txBody>
          <a:bodyPr/>
          <a:lstStyle>
            <a:lvl1pPr algn="r">
              <a:defRPr sz="1100"/>
            </a:lvl1pPr>
          </a:lstStyle>
          <a:p>
            <a:fld id="{80A4C9D9-979F-D94A-9054-C3B7EAD37AEB}" type="slidenum">
              <a:rPr lang="sv-SE" smtClean="0"/>
              <a:pPr/>
              <a:t>‹#›</a:t>
            </a:fld>
            <a:endParaRPr lang="sv-SE" dirty="0"/>
          </a:p>
        </p:txBody>
      </p:sp>
      <p:sp>
        <p:nvSpPr>
          <p:cNvPr id="19" name="Platshållare för sidfot 4"/>
          <p:cNvSpPr>
            <a:spLocks noGrp="1"/>
          </p:cNvSpPr>
          <p:nvPr>
            <p:ph type="ftr" sz="quarter" idx="11"/>
          </p:nvPr>
        </p:nvSpPr>
        <p:spPr>
          <a:xfrm>
            <a:off x="791151" y="361000"/>
            <a:ext cx="7782556" cy="265340"/>
          </a:xfrm>
          <a:prstGeom prst="rect">
            <a:avLst/>
          </a:prstGeom>
        </p:spPr>
        <p:txBody>
          <a:bodyPr anchor="b"/>
          <a:lstStyle>
            <a:lvl1pPr>
              <a:defRPr sz="1100"/>
            </a:lvl1pPr>
          </a:lstStyle>
          <a:p>
            <a:r>
              <a:rPr lang="sv-SE"/>
              <a:t>Dag 1. Kursintroduktion och presentation</a:t>
            </a:r>
            <a:endParaRPr lang="sv-SE" dirty="0"/>
          </a:p>
        </p:txBody>
      </p:sp>
      <p:sp>
        <p:nvSpPr>
          <p:cNvPr id="20" name="Platshållare för text 2"/>
          <p:cNvSpPr>
            <a:spLocks noGrp="1"/>
          </p:cNvSpPr>
          <p:nvPr>
            <p:ph type="body" sz="quarter" idx="13"/>
          </p:nvPr>
        </p:nvSpPr>
        <p:spPr>
          <a:xfrm>
            <a:off x="913435" y="1830357"/>
            <a:ext cx="10316783" cy="4066288"/>
          </a:xfrm>
          <a:prstGeom prst="rect">
            <a:avLst/>
          </a:prstGeom>
        </p:spPr>
        <p:txBody>
          <a:bodyPr vert="horz"/>
          <a:lstStyle>
            <a:lvl1pPr>
              <a:spcBef>
                <a:spcPts val="900"/>
              </a:spcBef>
              <a:defRPr sz="2400" b="0" i="0">
                <a:latin typeface="Georgia"/>
                <a:cs typeface="Georgia"/>
              </a:defRPr>
            </a:lvl1pPr>
            <a:lvl2pPr>
              <a:spcBef>
                <a:spcPts val="900"/>
              </a:spcBef>
              <a:defRPr sz="2400" b="0" i="0">
                <a:latin typeface="Georgia"/>
                <a:cs typeface="Georgia"/>
              </a:defRPr>
            </a:lvl2pPr>
            <a:lvl3pPr>
              <a:spcBef>
                <a:spcPts val="900"/>
              </a:spcBef>
              <a:defRPr sz="2400" b="0" i="0">
                <a:latin typeface="Georgia"/>
                <a:cs typeface="Georgia"/>
              </a:defRPr>
            </a:lvl3pPr>
            <a:lvl4pPr>
              <a:spcBef>
                <a:spcPts val="900"/>
              </a:spcBef>
              <a:defRPr sz="2400" b="0" i="0">
                <a:latin typeface="Georgia"/>
                <a:cs typeface="Georgia"/>
              </a:defRPr>
            </a:lvl4pPr>
            <a:lvl5pPr>
              <a:spcBef>
                <a:spcPts val="900"/>
              </a:spcBef>
              <a:defRPr sz="2400" b="0" i="0">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Tree>
    <p:extLst>
      <p:ext uri="{BB962C8B-B14F-4D97-AF65-F5344CB8AC3E}">
        <p14:creationId xmlns:p14="http://schemas.microsoft.com/office/powerpoint/2010/main" val="3567591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elsida Blå">
    <p:bg>
      <p:bgPr>
        <a:solidFill>
          <a:srgbClr val="00B9E7"/>
        </a:solidFill>
        <a:effectLst/>
      </p:bgPr>
    </p:bg>
    <p:spTree>
      <p:nvGrpSpPr>
        <p:cNvPr id="1" name=""/>
        <p:cNvGrpSpPr/>
        <p:nvPr/>
      </p:nvGrpSpPr>
      <p:grpSpPr>
        <a:xfrm>
          <a:off x="0" y="0"/>
          <a:ext cx="0" cy="0"/>
          <a:chOff x="0" y="0"/>
          <a:chExt cx="0" cy="0"/>
        </a:xfrm>
      </p:grpSpPr>
      <p:sp>
        <p:nvSpPr>
          <p:cNvPr id="6" name="Rubrik 1"/>
          <p:cNvSpPr>
            <a:spLocks noGrp="1"/>
          </p:cNvSpPr>
          <p:nvPr>
            <p:ph type="ctrTitle" hasCustomPrompt="1"/>
          </p:nvPr>
        </p:nvSpPr>
        <p:spPr>
          <a:xfrm>
            <a:off x="1401513" y="1812904"/>
            <a:ext cx="9716255" cy="1470025"/>
          </a:xfrm>
          <a:prstGeom prst="rect">
            <a:avLst/>
          </a:prstGeom>
        </p:spPr>
        <p:txBody>
          <a:bodyPr anchor="b">
            <a:normAutofit/>
          </a:bodyPr>
          <a:lstStyle>
            <a:lvl1pPr algn="l">
              <a:defRPr sz="4500" b="0" i="0">
                <a:solidFill>
                  <a:srgbClr val="FFFFFF"/>
                </a:solidFill>
                <a:latin typeface="KorolevLiU Medium" charset="0"/>
                <a:ea typeface="KorolevLiU Medium" charset="0"/>
                <a:cs typeface="KorolevLiU Medium" charset="0"/>
              </a:defRPr>
            </a:lvl1pPr>
          </a:lstStyle>
          <a:p>
            <a:r>
              <a:rPr lang="sv-SE" dirty="0"/>
              <a:t>Presentationens</a:t>
            </a:r>
            <a:br>
              <a:rPr lang="sv-SE" dirty="0"/>
            </a:br>
            <a:r>
              <a:rPr lang="sv-SE" dirty="0"/>
              <a:t>titel/rubrik</a:t>
            </a:r>
          </a:p>
        </p:txBody>
      </p:sp>
      <p:sp>
        <p:nvSpPr>
          <p:cNvPr id="7" name="Underrubrik 2"/>
          <p:cNvSpPr>
            <a:spLocks noGrp="1"/>
          </p:cNvSpPr>
          <p:nvPr>
            <p:ph type="subTitle" idx="1" hasCustomPrompt="1"/>
          </p:nvPr>
        </p:nvSpPr>
        <p:spPr>
          <a:xfrm>
            <a:off x="1401511" y="3493964"/>
            <a:ext cx="9716256" cy="1949709"/>
          </a:xfrm>
          <a:prstGeom prst="rect">
            <a:avLst/>
          </a:prstGeom>
        </p:spPr>
        <p:txBody>
          <a:bodyPr>
            <a:normAutofit/>
          </a:bodyPr>
          <a:lstStyle>
            <a:lvl1pPr marL="0" indent="0" algn="l">
              <a:buNone/>
              <a:defRPr sz="2100" b="1" i="0">
                <a:solidFill>
                  <a:srgbClr val="FFFFFF"/>
                </a:solidFill>
                <a:latin typeface="KorolevLiU Medium" charset="0"/>
                <a:ea typeface="KorolevLiU Medium" charset="0"/>
                <a:cs typeface="KorolevLiU Medium"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sv-SE" dirty="0"/>
              <a:t>Underrubrik/namn på talare e.d.</a:t>
            </a:r>
          </a:p>
        </p:txBody>
      </p:sp>
    </p:spTree>
    <p:extLst>
      <p:ext uri="{BB962C8B-B14F-4D97-AF65-F5344CB8AC3E}">
        <p14:creationId xmlns:p14="http://schemas.microsoft.com/office/powerpoint/2010/main" val="42906028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5D60-9FEA-4061-AE29-F7A1A0AE668D}"/>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a:extLst>
              <a:ext uri="{FF2B5EF4-FFF2-40B4-BE49-F238E27FC236}">
                <a16:creationId xmlns:a16="http://schemas.microsoft.com/office/drawing/2014/main" id="{79AD652D-D723-4261-9B8C-661B6699F950}"/>
              </a:ext>
            </a:extLst>
          </p:cNvPr>
          <p:cNvSpPr>
            <a:spLocks noGrp="1"/>
          </p:cNvSpPr>
          <p:nvPr>
            <p:ph sz="half" idx="1"/>
          </p:nvPr>
        </p:nvSpPr>
        <p:spPr>
          <a:xfrm>
            <a:off x="838200" y="1825629"/>
            <a:ext cx="5181600" cy="424148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Content Placeholder 3">
            <a:extLst>
              <a:ext uri="{FF2B5EF4-FFF2-40B4-BE49-F238E27FC236}">
                <a16:creationId xmlns:a16="http://schemas.microsoft.com/office/drawing/2014/main" id="{8D72E162-7D8A-446C-B6C3-D85896811443}"/>
              </a:ext>
            </a:extLst>
          </p:cNvPr>
          <p:cNvSpPr>
            <a:spLocks noGrp="1"/>
          </p:cNvSpPr>
          <p:nvPr>
            <p:ph sz="half" idx="2"/>
          </p:nvPr>
        </p:nvSpPr>
        <p:spPr>
          <a:xfrm>
            <a:off x="6172200" y="1825626"/>
            <a:ext cx="5181600" cy="42543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Date Placeholder 4">
            <a:extLst>
              <a:ext uri="{FF2B5EF4-FFF2-40B4-BE49-F238E27FC236}">
                <a16:creationId xmlns:a16="http://schemas.microsoft.com/office/drawing/2014/main" id="{C6CCDECF-AB46-421A-B3EA-954167E551C6}"/>
              </a:ext>
            </a:extLst>
          </p:cNvPr>
          <p:cNvSpPr>
            <a:spLocks noGrp="1"/>
          </p:cNvSpPr>
          <p:nvPr>
            <p:ph type="dt" sz="half" idx="10"/>
          </p:nvPr>
        </p:nvSpPr>
        <p:spPr/>
        <p:txBody>
          <a:bodyPr/>
          <a:lstStyle/>
          <a:p>
            <a:fld id="{8799C4C0-6F97-2E48-B093-E07FB97419C9}" type="datetime1">
              <a:rPr lang="sv-SE" smtClean="0"/>
              <a:t>2026-03-12</a:t>
            </a:fld>
            <a:endParaRPr lang="sv-SE"/>
          </a:p>
        </p:txBody>
      </p:sp>
      <p:sp>
        <p:nvSpPr>
          <p:cNvPr id="6" name="Footer Placeholder 5">
            <a:extLst>
              <a:ext uri="{FF2B5EF4-FFF2-40B4-BE49-F238E27FC236}">
                <a16:creationId xmlns:a16="http://schemas.microsoft.com/office/drawing/2014/main" id="{20FFB67D-8CC2-4E5B-BF93-6B7E5BF4B2AC}"/>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3CAF80C1-A5DA-4E08-8CAE-B47DD97A3975}"/>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1" name="Rak 5">
            <a:extLst>
              <a:ext uri="{FF2B5EF4-FFF2-40B4-BE49-F238E27FC236}">
                <a16:creationId xmlns:a16="http://schemas.microsoft.com/office/drawing/2014/main" id="{1DBCDB3C-6D20-4691-BDE2-381FEEBC114C}"/>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2" name="Picture 11" descr="Logotype">
            <a:extLst>
              <a:ext uri="{FF2B5EF4-FFF2-40B4-BE49-F238E27FC236}">
                <a16:creationId xmlns:a16="http://schemas.microsoft.com/office/drawing/2014/main" id="{09F3A704-4A19-43BE-95E7-C2EE1D44AE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3810009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D5F28-9CA8-4998-8631-C03E7886FE15}"/>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a:extLst>
              <a:ext uri="{FF2B5EF4-FFF2-40B4-BE49-F238E27FC236}">
                <a16:creationId xmlns:a16="http://schemas.microsoft.com/office/drawing/2014/main" id="{F83CC860-BB16-4E0C-B870-8B2366E75AF0}"/>
              </a:ext>
            </a:extLst>
          </p:cNvPr>
          <p:cNvSpPr>
            <a:spLocks noGrp="1"/>
          </p:cNvSpPr>
          <p:nvPr>
            <p:ph idx="1"/>
          </p:nvPr>
        </p:nvSpPr>
        <p:spPr>
          <a:xfrm>
            <a:off x="838200" y="1825626"/>
            <a:ext cx="10515600" cy="42543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Date Placeholder 3">
            <a:extLst>
              <a:ext uri="{FF2B5EF4-FFF2-40B4-BE49-F238E27FC236}">
                <a16:creationId xmlns:a16="http://schemas.microsoft.com/office/drawing/2014/main" id="{FB2F96C9-5579-4CED-A338-A836AEE06E7E}"/>
              </a:ext>
            </a:extLst>
          </p:cNvPr>
          <p:cNvSpPr>
            <a:spLocks noGrp="1"/>
          </p:cNvSpPr>
          <p:nvPr>
            <p:ph type="dt" sz="half" idx="10"/>
          </p:nvPr>
        </p:nvSpPr>
        <p:spPr>
          <a:xfrm>
            <a:off x="8292263" y="0"/>
            <a:ext cx="2520000" cy="360000"/>
          </a:xfrm>
        </p:spPr>
        <p:txBody>
          <a:bodyPr/>
          <a:lstStyle/>
          <a:p>
            <a:fld id="{A0D3A54C-EB03-A244-88F0-70D5D8782B1B}" type="datetime1">
              <a:rPr lang="sv-SE" smtClean="0"/>
              <a:t>2026-03-12</a:t>
            </a:fld>
            <a:endParaRPr lang="sv-SE"/>
          </a:p>
        </p:txBody>
      </p:sp>
      <p:sp>
        <p:nvSpPr>
          <p:cNvPr id="5" name="Footer Placeholder 4">
            <a:extLst>
              <a:ext uri="{FF2B5EF4-FFF2-40B4-BE49-F238E27FC236}">
                <a16:creationId xmlns:a16="http://schemas.microsoft.com/office/drawing/2014/main" id="{835A41CD-1A6A-456B-BCAE-4B73471B30D0}"/>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9E8AF9EE-7694-4BC1-BDBC-514D317EEE90}"/>
              </a:ext>
            </a:extLst>
          </p:cNvPr>
          <p:cNvSpPr>
            <a:spLocks noGrp="1"/>
          </p:cNvSpPr>
          <p:nvPr>
            <p:ph type="sldNum" sz="quarter" idx="12"/>
          </p:nvPr>
        </p:nvSpPr>
        <p:spPr>
          <a:xfrm>
            <a:off x="10812263" y="0"/>
            <a:ext cx="432000" cy="360000"/>
          </a:xfrm>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D2B6CEC0-7FA1-4DD6-9711-E98236C44181}"/>
              </a:ext>
            </a:extLst>
          </p:cNvPr>
          <p:cNvCxnSpPr>
            <a:cxnSpLocks/>
          </p:cNvCxnSpPr>
          <p:nvPr/>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20" name="Picture 19" descr="Logotype">
            <a:extLst>
              <a:ext uri="{FF2B5EF4-FFF2-40B4-BE49-F238E27FC236}">
                <a16:creationId xmlns:a16="http://schemas.microsoft.com/office/drawing/2014/main" id="{38E76754-54E4-4E46-A42B-165CB1D043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2590897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5D60-9FEA-4061-AE29-F7A1A0AE668D}"/>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a:extLst>
              <a:ext uri="{FF2B5EF4-FFF2-40B4-BE49-F238E27FC236}">
                <a16:creationId xmlns:a16="http://schemas.microsoft.com/office/drawing/2014/main" id="{79AD652D-D723-4261-9B8C-661B6699F950}"/>
              </a:ext>
            </a:extLst>
          </p:cNvPr>
          <p:cNvSpPr>
            <a:spLocks noGrp="1"/>
          </p:cNvSpPr>
          <p:nvPr>
            <p:ph sz="half" idx="1"/>
          </p:nvPr>
        </p:nvSpPr>
        <p:spPr>
          <a:xfrm>
            <a:off x="838200" y="1825629"/>
            <a:ext cx="5181600" cy="424148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Content Placeholder 3">
            <a:extLst>
              <a:ext uri="{FF2B5EF4-FFF2-40B4-BE49-F238E27FC236}">
                <a16:creationId xmlns:a16="http://schemas.microsoft.com/office/drawing/2014/main" id="{8D72E162-7D8A-446C-B6C3-D85896811443}"/>
              </a:ext>
            </a:extLst>
          </p:cNvPr>
          <p:cNvSpPr>
            <a:spLocks noGrp="1"/>
          </p:cNvSpPr>
          <p:nvPr>
            <p:ph sz="half" idx="2"/>
          </p:nvPr>
        </p:nvSpPr>
        <p:spPr>
          <a:xfrm>
            <a:off x="6172200" y="1825626"/>
            <a:ext cx="5181600" cy="42543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Date Placeholder 4">
            <a:extLst>
              <a:ext uri="{FF2B5EF4-FFF2-40B4-BE49-F238E27FC236}">
                <a16:creationId xmlns:a16="http://schemas.microsoft.com/office/drawing/2014/main" id="{C6CCDECF-AB46-421A-B3EA-954167E551C6}"/>
              </a:ext>
            </a:extLst>
          </p:cNvPr>
          <p:cNvSpPr>
            <a:spLocks noGrp="1"/>
          </p:cNvSpPr>
          <p:nvPr>
            <p:ph type="dt" sz="half" idx="10"/>
          </p:nvPr>
        </p:nvSpPr>
        <p:spPr/>
        <p:txBody>
          <a:bodyPr/>
          <a:lstStyle/>
          <a:p>
            <a:fld id="{8799C4C0-6F97-2E48-B093-E07FB97419C9}" type="datetime1">
              <a:rPr lang="sv-SE" smtClean="0"/>
              <a:t>2026-03-12</a:t>
            </a:fld>
            <a:endParaRPr lang="sv-SE"/>
          </a:p>
        </p:txBody>
      </p:sp>
      <p:sp>
        <p:nvSpPr>
          <p:cNvPr id="6" name="Footer Placeholder 5">
            <a:extLst>
              <a:ext uri="{FF2B5EF4-FFF2-40B4-BE49-F238E27FC236}">
                <a16:creationId xmlns:a16="http://schemas.microsoft.com/office/drawing/2014/main" id="{20FFB67D-8CC2-4E5B-BF93-6B7E5BF4B2AC}"/>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3CAF80C1-A5DA-4E08-8CAE-B47DD97A3975}"/>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1" name="Rak 5">
            <a:extLst>
              <a:ext uri="{FF2B5EF4-FFF2-40B4-BE49-F238E27FC236}">
                <a16:creationId xmlns:a16="http://schemas.microsoft.com/office/drawing/2014/main" id="{1DBCDB3C-6D20-4691-BDE2-381FEEBC114C}"/>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2" name="Picture 11" descr="Logotype">
            <a:extLst>
              <a:ext uri="{FF2B5EF4-FFF2-40B4-BE49-F238E27FC236}">
                <a16:creationId xmlns:a16="http://schemas.microsoft.com/office/drawing/2014/main" id="{09F3A704-4A19-43BE-95E7-C2EE1D44AE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3810009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AC1DA-1DF7-4806-9BFE-693752D8E5AA}"/>
              </a:ext>
            </a:extLst>
          </p:cNvPr>
          <p:cNvSpPr>
            <a:spLocks noGrp="1"/>
          </p:cNvSpPr>
          <p:nvPr>
            <p:ph type="title"/>
          </p:nvPr>
        </p:nvSpPr>
        <p:spPr>
          <a:xfrm>
            <a:off x="839788" y="365129"/>
            <a:ext cx="10515600" cy="1325563"/>
          </a:xfrm>
        </p:spPr>
        <p:txBody>
          <a:bodyPr/>
          <a:lstStyle/>
          <a:p>
            <a:r>
              <a:rPr lang="sv-SE"/>
              <a:t>Klicka här för att ändra mall för rubrikformat</a:t>
            </a:r>
            <a:endParaRPr lang="sv-SE" dirty="0"/>
          </a:p>
        </p:txBody>
      </p:sp>
      <p:sp>
        <p:nvSpPr>
          <p:cNvPr id="3" name="Text Placeholder 2">
            <a:extLst>
              <a:ext uri="{FF2B5EF4-FFF2-40B4-BE49-F238E27FC236}">
                <a16:creationId xmlns:a16="http://schemas.microsoft.com/office/drawing/2014/main" id="{4E0AEAAB-6C1D-4159-B092-4584A8886AC8}"/>
              </a:ext>
            </a:extLst>
          </p:cNvPr>
          <p:cNvSpPr>
            <a:spLocks noGrp="1"/>
          </p:cNvSpPr>
          <p:nvPr>
            <p:ph type="body" idx="1"/>
          </p:nvPr>
        </p:nvSpPr>
        <p:spPr>
          <a:xfrm>
            <a:off x="839789" y="1681163"/>
            <a:ext cx="5157787" cy="823912"/>
          </a:xfrm>
        </p:spPr>
        <p:txBody>
          <a:bodyPr anchor="b">
            <a:normAutofit/>
          </a:bodyPr>
          <a:lstStyle>
            <a:lvl1pPr marL="0" indent="0">
              <a:buNone/>
              <a:defRPr sz="2800" b="1">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a:extLst>
              <a:ext uri="{FF2B5EF4-FFF2-40B4-BE49-F238E27FC236}">
                <a16:creationId xmlns:a16="http://schemas.microsoft.com/office/drawing/2014/main" id="{7B835E44-E48F-4B64-BC38-36AE1423EEC3}"/>
              </a:ext>
            </a:extLst>
          </p:cNvPr>
          <p:cNvSpPr>
            <a:spLocks noGrp="1"/>
          </p:cNvSpPr>
          <p:nvPr>
            <p:ph sz="half" idx="2"/>
          </p:nvPr>
        </p:nvSpPr>
        <p:spPr>
          <a:xfrm>
            <a:off x="839789" y="2505085"/>
            <a:ext cx="5157787" cy="3571673"/>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Text Placeholder 4">
            <a:extLst>
              <a:ext uri="{FF2B5EF4-FFF2-40B4-BE49-F238E27FC236}">
                <a16:creationId xmlns:a16="http://schemas.microsoft.com/office/drawing/2014/main" id="{CF40FBBF-9493-4795-A84B-B36E22050892}"/>
              </a:ext>
            </a:extLst>
          </p:cNvPr>
          <p:cNvSpPr>
            <a:spLocks noGrp="1"/>
          </p:cNvSpPr>
          <p:nvPr>
            <p:ph type="body" sz="quarter" idx="3"/>
          </p:nvPr>
        </p:nvSpPr>
        <p:spPr>
          <a:xfrm>
            <a:off x="6172203" y="1681163"/>
            <a:ext cx="5183188" cy="823912"/>
          </a:xfrm>
        </p:spPr>
        <p:txBody>
          <a:bodyPr anchor="b">
            <a:normAutofit/>
          </a:bodyPr>
          <a:lstStyle>
            <a:lvl1pPr marL="0" indent="0">
              <a:buNone/>
              <a:defRPr sz="2800" b="1">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a:extLst>
              <a:ext uri="{FF2B5EF4-FFF2-40B4-BE49-F238E27FC236}">
                <a16:creationId xmlns:a16="http://schemas.microsoft.com/office/drawing/2014/main" id="{BD7B4785-7E60-4E95-8686-807938974191}"/>
              </a:ext>
            </a:extLst>
          </p:cNvPr>
          <p:cNvSpPr>
            <a:spLocks noGrp="1"/>
          </p:cNvSpPr>
          <p:nvPr>
            <p:ph sz="quarter" idx="4"/>
          </p:nvPr>
        </p:nvSpPr>
        <p:spPr>
          <a:xfrm>
            <a:off x="6172203" y="2505085"/>
            <a:ext cx="5183188" cy="356845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Date Placeholder 6">
            <a:extLst>
              <a:ext uri="{FF2B5EF4-FFF2-40B4-BE49-F238E27FC236}">
                <a16:creationId xmlns:a16="http://schemas.microsoft.com/office/drawing/2014/main" id="{7352B86A-85B7-4456-A609-BB084D0B26B0}"/>
              </a:ext>
            </a:extLst>
          </p:cNvPr>
          <p:cNvSpPr>
            <a:spLocks noGrp="1"/>
          </p:cNvSpPr>
          <p:nvPr>
            <p:ph type="dt" sz="half" idx="10"/>
          </p:nvPr>
        </p:nvSpPr>
        <p:spPr/>
        <p:txBody>
          <a:bodyPr/>
          <a:lstStyle/>
          <a:p>
            <a:fld id="{6910F6FE-1EF1-3543-A93C-A13D5DBCD153}" type="datetime1">
              <a:rPr lang="sv-SE" smtClean="0"/>
              <a:t>2026-03-12</a:t>
            </a:fld>
            <a:endParaRPr lang="sv-SE"/>
          </a:p>
        </p:txBody>
      </p:sp>
      <p:sp>
        <p:nvSpPr>
          <p:cNvPr id="8" name="Footer Placeholder 7">
            <a:extLst>
              <a:ext uri="{FF2B5EF4-FFF2-40B4-BE49-F238E27FC236}">
                <a16:creationId xmlns:a16="http://schemas.microsoft.com/office/drawing/2014/main" id="{91C08846-8A71-4321-93F6-BFCE99CB4A5E}"/>
              </a:ext>
            </a:extLst>
          </p:cNvPr>
          <p:cNvSpPr>
            <a:spLocks noGrp="1"/>
          </p:cNvSpPr>
          <p:nvPr>
            <p:ph type="ftr" sz="quarter" idx="11"/>
          </p:nvPr>
        </p:nvSpPr>
        <p:spPr/>
        <p:txBody>
          <a:bodyPr/>
          <a:lstStyle/>
          <a:p>
            <a:r>
              <a:rPr lang="sv-SE"/>
              <a:t>LiU PowerPoint-mall</a:t>
            </a:r>
          </a:p>
        </p:txBody>
      </p:sp>
      <p:sp>
        <p:nvSpPr>
          <p:cNvPr id="9" name="Slide Number Placeholder 8">
            <a:extLst>
              <a:ext uri="{FF2B5EF4-FFF2-40B4-BE49-F238E27FC236}">
                <a16:creationId xmlns:a16="http://schemas.microsoft.com/office/drawing/2014/main" id="{3AB0CCA9-80F4-4FE7-B4FD-9FB654545F31}"/>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3" name="Rak 5">
            <a:extLst>
              <a:ext uri="{FF2B5EF4-FFF2-40B4-BE49-F238E27FC236}">
                <a16:creationId xmlns:a16="http://schemas.microsoft.com/office/drawing/2014/main" id="{EC927C92-6210-4B4D-895A-19AADBEF8F6E}"/>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4" name="Picture 13" descr="Logotype">
            <a:extLst>
              <a:ext uri="{FF2B5EF4-FFF2-40B4-BE49-F238E27FC236}">
                <a16:creationId xmlns:a16="http://schemas.microsoft.com/office/drawing/2014/main" id="{16070C61-E474-42D9-94A1-967A6D1BE7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546256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C3FE9-5F5B-413D-B4E8-BD7E2968FF45}"/>
              </a:ext>
            </a:extLst>
          </p:cNvPr>
          <p:cNvSpPr>
            <a:spLocks noGrp="1"/>
          </p:cNvSpPr>
          <p:nvPr>
            <p:ph type="title"/>
          </p:nvPr>
        </p:nvSpPr>
        <p:spPr/>
        <p:txBody>
          <a:bodyPr/>
          <a:lstStyle/>
          <a:p>
            <a:r>
              <a:rPr lang="sv-SE"/>
              <a:t>Klicka här för att ändra mall för rubrikformat</a:t>
            </a:r>
            <a:endParaRPr lang="sv-SE" dirty="0"/>
          </a:p>
        </p:txBody>
      </p:sp>
      <p:sp>
        <p:nvSpPr>
          <p:cNvPr id="3" name="Date Placeholder 2">
            <a:extLst>
              <a:ext uri="{FF2B5EF4-FFF2-40B4-BE49-F238E27FC236}">
                <a16:creationId xmlns:a16="http://schemas.microsoft.com/office/drawing/2014/main" id="{55082EEB-76C9-46A2-8992-24100BBA5F96}"/>
              </a:ext>
            </a:extLst>
          </p:cNvPr>
          <p:cNvSpPr>
            <a:spLocks noGrp="1"/>
          </p:cNvSpPr>
          <p:nvPr>
            <p:ph type="dt" sz="half" idx="10"/>
          </p:nvPr>
        </p:nvSpPr>
        <p:spPr/>
        <p:txBody>
          <a:bodyPr/>
          <a:lstStyle/>
          <a:p>
            <a:fld id="{DC60EFBD-E0CA-9D4E-9724-19DA9E74433A}" type="datetime1">
              <a:rPr lang="sv-SE" smtClean="0"/>
              <a:t>2026-03-12</a:t>
            </a:fld>
            <a:endParaRPr lang="sv-SE"/>
          </a:p>
        </p:txBody>
      </p:sp>
      <p:sp>
        <p:nvSpPr>
          <p:cNvPr id="4" name="Footer Placeholder 3">
            <a:extLst>
              <a:ext uri="{FF2B5EF4-FFF2-40B4-BE49-F238E27FC236}">
                <a16:creationId xmlns:a16="http://schemas.microsoft.com/office/drawing/2014/main" id="{771F3176-8332-460F-839F-8C36305CF839}"/>
              </a:ext>
            </a:extLst>
          </p:cNvPr>
          <p:cNvSpPr>
            <a:spLocks noGrp="1"/>
          </p:cNvSpPr>
          <p:nvPr>
            <p:ph type="ftr" sz="quarter" idx="11"/>
          </p:nvPr>
        </p:nvSpPr>
        <p:spPr/>
        <p:txBody>
          <a:bodyPr/>
          <a:lstStyle/>
          <a:p>
            <a:r>
              <a:rPr lang="sv-SE"/>
              <a:t>LiU PowerPoint-mall</a:t>
            </a:r>
          </a:p>
        </p:txBody>
      </p:sp>
      <p:sp>
        <p:nvSpPr>
          <p:cNvPr id="5" name="Slide Number Placeholder 4">
            <a:extLst>
              <a:ext uri="{FF2B5EF4-FFF2-40B4-BE49-F238E27FC236}">
                <a16:creationId xmlns:a16="http://schemas.microsoft.com/office/drawing/2014/main" id="{470BA3FD-78E6-4451-96E1-12B31AC3BAD8}"/>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95DA7626-B115-4C4F-9B3C-FE5B663044E7}"/>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0" name="Picture 9" descr="Logotype">
            <a:extLst>
              <a:ext uri="{FF2B5EF4-FFF2-40B4-BE49-F238E27FC236}">
                <a16:creationId xmlns:a16="http://schemas.microsoft.com/office/drawing/2014/main" id="{981D80BE-49D3-48FC-AC64-622528B8A1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2198443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96CBC0-C319-4952-8F5C-99292872E293}"/>
              </a:ext>
            </a:extLst>
          </p:cNvPr>
          <p:cNvSpPr>
            <a:spLocks noGrp="1"/>
          </p:cNvSpPr>
          <p:nvPr>
            <p:ph type="dt" sz="half" idx="10"/>
          </p:nvPr>
        </p:nvSpPr>
        <p:spPr/>
        <p:txBody>
          <a:bodyPr/>
          <a:lstStyle/>
          <a:p>
            <a:fld id="{350CEA87-5627-084D-AE08-C5534DC614BD}" type="datetime1">
              <a:rPr lang="sv-SE" smtClean="0"/>
              <a:t>2026-03-12</a:t>
            </a:fld>
            <a:endParaRPr lang="sv-SE"/>
          </a:p>
        </p:txBody>
      </p:sp>
      <p:sp>
        <p:nvSpPr>
          <p:cNvPr id="3" name="Footer Placeholder 2">
            <a:extLst>
              <a:ext uri="{FF2B5EF4-FFF2-40B4-BE49-F238E27FC236}">
                <a16:creationId xmlns:a16="http://schemas.microsoft.com/office/drawing/2014/main" id="{EC66394A-EC6D-4B1F-8267-B06B10136441}"/>
              </a:ext>
            </a:extLst>
          </p:cNvPr>
          <p:cNvSpPr>
            <a:spLocks noGrp="1"/>
          </p:cNvSpPr>
          <p:nvPr>
            <p:ph type="ftr" sz="quarter" idx="11"/>
          </p:nvPr>
        </p:nvSpPr>
        <p:spPr/>
        <p:txBody>
          <a:bodyPr/>
          <a:lstStyle/>
          <a:p>
            <a:r>
              <a:rPr lang="sv-SE"/>
              <a:t>LiU PowerPoint-mall</a:t>
            </a:r>
          </a:p>
        </p:txBody>
      </p:sp>
      <p:sp>
        <p:nvSpPr>
          <p:cNvPr id="4" name="Slide Number Placeholder 3">
            <a:extLst>
              <a:ext uri="{FF2B5EF4-FFF2-40B4-BE49-F238E27FC236}">
                <a16:creationId xmlns:a16="http://schemas.microsoft.com/office/drawing/2014/main" id="{BD7DF935-E895-4D21-A182-6E15EDC728FD}"/>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8" name="Rak 5">
            <a:extLst>
              <a:ext uri="{FF2B5EF4-FFF2-40B4-BE49-F238E27FC236}">
                <a16:creationId xmlns:a16="http://schemas.microsoft.com/office/drawing/2014/main" id="{97E9F04A-B552-451B-920C-ED4546809656}"/>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9" name="Picture 8" descr="Logotype">
            <a:extLst>
              <a:ext uri="{FF2B5EF4-FFF2-40B4-BE49-F238E27FC236}">
                <a16:creationId xmlns:a16="http://schemas.microsoft.com/office/drawing/2014/main" id="{2EB1136A-B5C1-474E-856C-5B6E55AECA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2453934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980A2-67AA-45AE-A4A3-02C24D5D2D10}"/>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sv-SE" dirty="0"/>
          </a:p>
        </p:txBody>
      </p:sp>
      <p:sp>
        <p:nvSpPr>
          <p:cNvPr id="3" name="Content Placeholder 2">
            <a:extLst>
              <a:ext uri="{FF2B5EF4-FFF2-40B4-BE49-F238E27FC236}">
                <a16:creationId xmlns:a16="http://schemas.microsoft.com/office/drawing/2014/main" id="{9B3FC7A9-016D-4F8D-95F8-AE268FFCD56E}"/>
              </a:ext>
            </a:extLst>
          </p:cNvPr>
          <p:cNvSpPr>
            <a:spLocks noGrp="1"/>
          </p:cNvSpPr>
          <p:nvPr>
            <p:ph idx="1"/>
          </p:nvPr>
        </p:nvSpPr>
        <p:spPr>
          <a:xfrm>
            <a:off x="5183188" y="987429"/>
            <a:ext cx="6172200" cy="5092533"/>
          </a:xfrm>
        </p:spPr>
        <p:txBody>
          <a:bodyPr/>
          <a:lstStyle>
            <a:lvl1pPr>
              <a:lnSpc>
                <a:spcPct val="100000"/>
              </a:lnSpc>
              <a:defRPr sz="2800"/>
            </a:lvl1pPr>
            <a:lvl2pPr>
              <a:lnSpc>
                <a:spcPct val="100000"/>
              </a:lnSpc>
              <a:defRPr sz="2400"/>
            </a:lvl2pPr>
            <a:lvl3pPr>
              <a:lnSpc>
                <a:spcPct val="100000"/>
              </a:lnSpc>
              <a:defRPr sz="2000"/>
            </a:lvl3pPr>
            <a:lvl4pPr>
              <a:lnSpc>
                <a:spcPct val="100000"/>
              </a:lnSpc>
              <a:defRPr sz="1800"/>
            </a:lvl4pPr>
            <a:lvl5pPr>
              <a:lnSpc>
                <a:spcPct val="100000"/>
              </a:lnSpc>
              <a:defRPr sz="18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Text Placeholder 3">
            <a:extLst>
              <a:ext uri="{FF2B5EF4-FFF2-40B4-BE49-F238E27FC236}">
                <a16:creationId xmlns:a16="http://schemas.microsoft.com/office/drawing/2014/main" id="{1B9E2521-9433-4ED7-A38E-EB976F0B35CD}"/>
              </a:ext>
            </a:extLst>
          </p:cNvPr>
          <p:cNvSpPr>
            <a:spLocks noGrp="1"/>
          </p:cNvSpPr>
          <p:nvPr>
            <p:ph type="body" sz="half" idx="2"/>
          </p:nvPr>
        </p:nvSpPr>
        <p:spPr>
          <a:xfrm>
            <a:off x="839788" y="2057402"/>
            <a:ext cx="3932237" cy="4022563"/>
          </a:xfrm>
        </p:spPr>
        <p:txBody>
          <a:bodyPr/>
          <a:lstStyle>
            <a:lvl1pPr marL="0" indent="0">
              <a:lnSpc>
                <a:spcPct val="100000"/>
              </a:lnSpc>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5" name="Date Placeholder 4">
            <a:extLst>
              <a:ext uri="{FF2B5EF4-FFF2-40B4-BE49-F238E27FC236}">
                <a16:creationId xmlns:a16="http://schemas.microsoft.com/office/drawing/2014/main" id="{3ADAEBBB-5F59-4CE5-8F95-88A1C1885396}"/>
              </a:ext>
            </a:extLst>
          </p:cNvPr>
          <p:cNvSpPr>
            <a:spLocks noGrp="1"/>
          </p:cNvSpPr>
          <p:nvPr>
            <p:ph type="dt" sz="half" idx="10"/>
          </p:nvPr>
        </p:nvSpPr>
        <p:spPr/>
        <p:txBody>
          <a:bodyPr/>
          <a:lstStyle/>
          <a:p>
            <a:fld id="{87AB5AB5-DF39-3E46-90CF-6EF276B06A93}" type="datetime1">
              <a:rPr lang="sv-SE" smtClean="0"/>
              <a:t>2026-03-12</a:t>
            </a:fld>
            <a:endParaRPr lang="sv-SE"/>
          </a:p>
        </p:txBody>
      </p:sp>
      <p:sp>
        <p:nvSpPr>
          <p:cNvPr id="6" name="Footer Placeholder 5">
            <a:extLst>
              <a:ext uri="{FF2B5EF4-FFF2-40B4-BE49-F238E27FC236}">
                <a16:creationId xmlns:a16="http://schemas.microsoft.com/office/drawing/2014/main" id="{052D4F3F-4FD6-423B-8630-8675366330DD}"/>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BFE6012F-A692-4BBB-B0E2-A40D6C39170B}"/>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26" name="Rak 5">
            <a:extLst>
              <a:ext uri="{FF2B5EF4-FFF2-40B4-BE49-F238E27FC236}">
                <a16:creationId xmlns:a16="http://schemas.microsoft.com/office/drawing/2014/main" id="{125440BF-FF8E-4F55-AC91-862AB2B62D8D}"/>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27" name="Picture 26" descr="Logotype">
            <a:extLst>
              <a:ext uri="{FF2B5EF4-FFF2-40B4-BE49-F238E27FC236}">
                <a16:creationId xmlns:a16="http://schemas.microsoft.com/office/drawing/2014/main" id="{D90BB542-B2DE-4722-88B8-0ED2E3A963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420427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image" Target="../media/image1.emf"/><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4"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6.xml"/><Relationship Id="rId1" Type="http://schemas.openxmlformats.org/officeDocument/2006/relationships/slideLayout" Target="../slideLayouts/slideLayout33.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40FA7-E471-44B9-9D5D-7D0B44EE427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sv-SE"/>
              <a:t>Klicka här för att ändra mall för rubrikformat</a:t>
            </a:r>
            <a:endParaRPr lang="sv-SE" dirty="0"/>
          </a:p>
        </p:txBody>
      </p:sp>
      <p:sp>
        <p:nvSpPr>
          <p:cNvPr id="3" name="Text Placeholder 2">
            <a:extLst>
              <a:ext uri="{FF2B5EF4-FFF2-40B4-BE49-F238E27FC236}">
                <a16:creationId xmlns:a16="http://schemas.microsoft.com/office/drawing/2014/main" id="{27A0C30D-C99C-4CD5-B7FD-541C85BFE0FC}"/>
              </a:ext>
            </a:extLst>
          </p:cNvPr>
          <p:cNvSpPr>
            <a:spLocks noGrp="1"/>
          </p:cNvSpPr>
          <p:nvPr>
            <p:ph type="body" idx="1"/>
          </p:nvPr>
        </p:nvSpPr>
        <p:spPr>
          <a:xfrm>
            <a:off x="838200" y="1825625"/>
            <a:ext cx="10515600" cy="4305174"/>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Date Placeholder 3">
            <a:extLst>
              <a:ext uri="{FF2B5EF4-FFF2-40B4-BE49-F238E27FC236}">
                <a16:creationId xmlns:a16="http://schemas.microsoft.com/office/drawing/2014/main" id="{93DC0C72-79A0-4655-B207-9739A684267D}"/>
              </a:ext>
            </a:extLst>
          </p:cNvPr>
          <p:cNvSpPr>
            <a:spLocks noGrp="1"/>
          </p:cNvSpPr>
          <p:nvPr>
            <p:ph type="dt" sz="half" idx="2"/>
          </p:nvPr>
        </p:nvSpPr>
        <p:spPr>
          <a:xfrm>
            <a:off x="8292263" y="-5129"/>
            <a:ext cx="2520000" cy="360000"/>
          </a:xfrm>
          <a:prstGeom prst="rect">
            <a:avLst/>
          </a:prstGeom>
        </p:spPr>
        <p:txBody>
          <a:bodyPr vert="horz" wrap="none" lIns="0" tIns="180000" rIns="0" bIns="0" rtlCol="0" anchor="t" anchorCtr="0"/>
          <a:lstStyle>
            <a:lvl1pPr algn="r">
              <a:defRPr sz="1100">
                <a:solidFill>
                  <a:schemeClr val="tx1"/>
                </a:solidFill>
                <a:latin typeface="+mj-lt"/>
              </a:defRPr>
            </a:lvl1pPr>
          </a:lstStyle>
          <a:p>
            <a:fld id="{41FF40AD-5146-EC40-B555-0F748959FBB7}" type="datetime1">
              <a:rPr lang="sv-SE" smtClean="0"/>
              <a:t>2026-03-12</a:t>
            </a:fld>
            <a:endParaRPr lang="sv-SE" dirty="0"/>
          </a:p>
        </p:txBody>
      </p:sp>
      <p:sp>
        <p:nvSpPr>
          <p:cNvPr id="5" name="Footer Placeholder 4">
            <a:extLst>
              <a:ext uri="{FF2B5EF4-FFF2-40B4-BE49-F238E27FC236}">
                <a16:creationId xmlns:a16="http://schemas.microsoft.com/office/drawing/2014/main" id="{2AC00D10-5EE3-4AEB-8900-1A07916BEF49}"/>
              </a:ext>
            </a:extLst>
          </p:cNvPr>
          <p:cNvSpPr>
            <a:spLocks noGrp="1"/>
          </p:cNvSpPr>
          <p:nvPr>
            <p:ph type="ftr" sz="quarter" idx="3"/>
          </p:nvPr>
        </p:nvSpPr>
        <p:spPr>
          <a:xfrm>
            <a:off x="944563" y="0"/>
            <a:ext cx="4320000" cy="360000"/>
          </a:xfrm>
          <a:prstGeom prst="rect">
            <a:avLst/>
          </a:prstGeom>
        </p:spPr>
        <p:txBody>
          <a:bodyPr vert="horz" wrap="none" lIns="0" tIns="180000" rIns="0" bIns="0" rtlCol="0" anchor="t" anchorCtr="0"/>
          <a:lstStyle>
            <a:lvl1pPr algn="l">
              <a:defRPr sz="1100">
                <a:solidFill>
                  <a:schemeClr val="tx1"/>
                </a:solidFill>
                <a:latin typeface="+mj-lt"/>
              </a:defRPr>
            </a:lvl1pPr>
          </a:lstStyle>
          <a:p>
            <a:r>
              <a:rPr lang="sv-SE"/>
              <a:t>LiU PowerPoint-mall</a:t>
            </a:r>
            <a:endParaRPr lang="sv-SE" dirty="0"/>
          </a:p>
        </p:txBody>
      </p:sp>
      <p:sp>
        <p:nvSpPr>
          <p:cNvPr id="6" name="Slide Number Placeholder 5">
            <a:extLst>
              <a:ext uri="{FF2B5EF4-FFF2-40B4-BE49-F238E27FC236}">
                <a16:creationId xmlns:a16="http://schemas.microsoft.com/office/drawing/2014/main" id="{70FA2BB8-8F26-4AF0-AE95-D41EE971F007}"/>
              </a:ext>
            </a:extLst>
          </p:cNvPr>
          <p:cNvSpPr>
            <a:spLocks noGrp="1"/>
          </p:cNvSpPr>
          <p:nvPr>
            <p:ph type="sldNum" sz="quarter" idx="4"/>
          </p:nvPr>
        </p:nvSpPr>
        <p:spPr>
          <a:xfrm>
            <a:off x="10812263" y="0"/>
            <a:ext cx="432000" cy="360000"/>
          </a:xfrm>
          <a:prstGeom prst="rect">
            <a:avLst/>
          </a:prstGeom>
        </p:spPr>
        <p:txBody>
          <a:bodyPr vert="horz" wrap="none" lIns="0" tIns="180000" rIns="0" bIns="0" rtlCol="0" anchor="t" anchorCtr="0"/>
          <a:lstStyle>
            <a:lvl1pPr algn="r">
              <a:defRPr sz="1100">
                <a:solidFill>
                  <a:schemeClr val="tx1"/>
                </a:solidFill>
                <a:latin typeface="+mj-lt"/>
              </a:defRPr>
            </a:lvl1pPr>
          </a:lstStyle>
          <a:p>
            <a:fld id="{1D05C8B6-EC5E-42D9-8D75-1E05D6428564}" type="slidenum">
              <a:rPr lang="sv-SE" smtClean="0"/>
              <a:pPr/>
              <a:t>‹#›</a:t>
            </a:fld>
            <a:endParaRPr lang="sv-SE" dirty="0"/>
          </a:p>
        </p:txBody>
      </p:sp>
    </p:spTree>
    <p:extLst>
      <p:ext uri="{BB962C8B-B14F-4D97-AF65-F5344CB8AC3E}">
        <p14:creationId xmlns:p14="http://schemas.microsoft.com/office/powerpoint/2010/main" val="4173241017"/>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Lst>
  <p:hf sldNum="0" hdr="0" ftr="0" dt="0"/>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595" userDrawn="1">
          <p15:clr>
            <a:srgbClr val="F26B43"/>
          </p15:clr>
        </p15:guide>
        <p15:guide id="12" pos="7083" userDrawn="1">
          <p15:clr>
            <a:srgbClr val="F26B43"/>
          </p15:clr>
        </p15:guide>
        <p15:guide id="13"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40FA7-E471-44B9-9D5D-7D0B44EE427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endParaRPr lang="sv-SE" dirty="0"/>
          </a:p>
        </p:txBody>
      </p:sp>
      <p:sp>
        <p:nvSpPr>
          <p:cNvPr id="3" name="Text Placeholder 2">
            <a:extLst>
              <a:ext uri="{FF2B5EF4-FFF2-40B4-BE49-F238E27FC236}">
                <a16:creationId xmlns:a16="http://schemas.microsoft.com/office/drawing/2014/main" id="{27A0C30D-C99C-4CD5-B7FD-541C85BFE0FC}"/>
              </a:ext>
            </a:extLst>
          </p:cNvPr>
          <p:cNvSpPr>
            <a:spLocks noGrp="1"/>
          </p:cNvSpPr>
          <p:nvPr>
            <p:ph type="body" idx="1"/>
          </p:nvPr>
        </p:nvSpPr>
        <p:spPr>
          <a:xfrm>
            <a:off x="838200" y="1825625"/>
            <a:ext cx="10515600" cy="43051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Date Placeholder 3">
            <a:extLst>
              <a:ext uri="{FF2B5EF4-FFF2-40B4-BE49-F238E27FC236}">
                <a16:creationId xmlns:a16="http://schemas.microsoft.com/office/drawing/2014/main" id="{93DC0C72-79A0-4655-B207-9739A684267D}"/>
              </a:ext>
            </a:extLst>
          </p:cNvPr>
          <p:cNvSpPr>
            <a:spLocks noGrp="1"/>
          </p:cNvSpPr>
          <p:nvPr>
            <p:ph type="dt" sz="half" idx="2"/>
          </p:nvPr>
        </p:nvSpPr>
        <p:spPr>
          <a:xfrm>
            <a:off x="8292263" y="0"/>
            <a:ext cx="2520000" cy="360000"/>
          </a:xfrm>
          <a:prstGeom prst="rect">
            <a:avLst/>
          </a:prstGeom>
        </p:spPr>
        <p:txBody>
          <a:bodyPr vert="horz" wrap="none" lIns="0" tIns="180000" rIns="0" bIns="0" rtlCol="0" anchor="t" anchorCtr="0"/>
          <a:lstStyle>
            <a:lvl1pPr algn="r">
              <a:defRPr sz="1100">
                <a:solidFill>
                  <a:schemeClr val="tx1">
                    <a:tint val="75000"/>
                  </a:schemeClr>
                </a:solidFill>
                <a:latin typeface="+mj-lt"/>
              </a:defRPr>
            </a:lvl1pPr>
          </a:lstStyle>
          <a:p>
            <a:fld id="{1872FD05-3745-704F-82FF-A699CA250D1F}" type="datetime1">
              <a:rPr lang="sv-SE" smtClean="0"/>
              <a:t>2026-03-12</a:t>
            </a:fld>
            <a:endParaRPr lang="sv-SE" dirty="0"/>
          </a:p>
        </p:txBody>
      </p:sp>
      <p:sp>
        <p:nvSpPr>
          <p:cNvPr id="5" name="Footer Placeholder 4">
            <a:extLst>
              <a:ext uri="{FF2B5EF4-FFF2-40B4-BE49-F238E27FC236}">
                <a16:creationId xmlns:a16="http://schemas.microsoft.com/office/drawing/2014/main" id="{2AC00D10-5EE3-4AEB-8900-1A07916BEF49}"/>
              </a:ext>
            </a:extLst>
          </p:cNvPr>
          <p:cNvSpPr>
            <a:spLocks noGrp="1"/>
          </p:cNvSpPr>
          <p:nvPr>
            <p:ph type="ftr" sz="quarter" idx="3"/>
          </p:nvPr>
        </p:nvSpPr>
        <p:spPr>
          <a:xfrm>
            <a:off x="944563" y="0"/>
            <a:ext cx="4320000" cy="360000"/>
          </a:xfrm>
          <a:prstGeom prst="rect">
            <a:avLst/>
          </a:prstGeom>
        </p:spPr>
        <p:txBody>
          <a:bodyPr vert="horz" wrap="none" lIns="0" tIns="180000" rIns="0" bIns="0" rtlCol="0" anchor="t" anchorCtr="0"/>
          <a:lstStyle>
            <a:lvl1pPr algn="l">
              <a:defRPr sz="1100">
                <a:solidFill>
                  <a:schemeClr val="tx1">
                    <a:tint val="75000"/>
                  </a:schemeClr>
                </a:solidFill>
                <a:latin typeface="+mj-lt"/>
              </a:defRPr>
            </a:lvl1pPr>
          </a:lstStyle>
          <a:p>
            <a:r>
              <a:rPr lang="sv-SE"/>
              <a:t>LiU PowerPoint-mall</a:t>
            </a:r>
            <a:endParaRPr lang="sv-SE" dirty="0"/>
          </a:p>
        </p:txBody>
      </p:sp>
      <p:sp>
        <p:nvSpPr>
          <p:cNvPr id="6" name="Slide Number Placeholder 5">
            <a:extLst>
              <a:ext uri="{FF2B5EF4-FFF2-40B4-BE49-F238E27FC236}">
                <a16:creationId xmlns:a16="http://schemas.microsoft.com/office/drawing/2014/main" id="{70FA2BB8-8F26-4AF0-AE95-D41EE971F007}"/>
              </a:ext>
            </a:extLst>
          </p:cNvPr>
          <p:cNvSpPr>
            <a:spLocks noGrp="1"/>
          </p:cNvSpPr>
          <p:nvPr>
            <p:ph type="sldNum" sz="quarter" idx="4"/>
          </p:nvPr>
        </p:nvSpPr>
        <p:spPr>
          <a:xfrm>
            <a:off x="10812263" y="0"/>
            <a:ext cx="432000" cy="360000"/>
          </a:xfrm>
          <a:prstGeom prst="rect">
            <a:avLst/>
          </a:prstGeom>
        </p:spPr>
        <p:txBody>
          <a:bodyPr vert="horz" wrap="none" lIns="0" tIns="180000" rIns="0" bIns="0" rtlCol="0" anchor="t" anchorCtr="0"/>
          <a:lstStyle>
            <a:lvl1pPr algn="r">
              <a:defRPr sz="1100">
                <a:solidFill>
                  <a:schemeClr val="tx1">
                    <a:tint val="75000"/>
                  </a:schemeClr>
                </a:solidFill>
                <a:latin typeface="+mj-lt"/>
              </a:defRPr>
            </a:lvl1pPr>
          </a:lstStyle>
          <a:p>
            <a:fld id="{1D05C8B6-EC5E-42D9-8D75-1E05D6428564}" type="slidenum">
              <a:rPr lang="sv-SE" smtClean="0"/>
              <a:pPr/>
              <a:t>‹#›</a:t>
            </a:fld>
            <a:endParaRPr lang="sv-SE" dirty="0"/>
          </a:p>
        </p:txBody>
      </p:sp>
    </p:spTree>
    <p:extLst>
      <p:ext uri="{BB962C8B-B14F-4D97-AF65-F5344CB8AC3E}">
        <p14:creationId xmlns:p14="http://schemas.microsoft.com/office/powerpoint/2010/main" val="3948173387"/>
      </p:ext>
    </p:extLst>
  </p:cSld>
  <p:clrMap bg1="dk1" tx1="lt1" bg2="dk2" tx2="lt2" accent1="accent1" accent2="accent2" accent3="accent3" accent4="accent4" accent5="accent5" accent6="accent6" hlink="hlink" folHlink="folHlink"/>
  <p:sldLayoutIdLst>
    <p:sldLayoutId id="2147483855" r:id="rId1"/>
    <p:sldLayoutId id="2147483856" r:id="rId2"/>
    <p:sldLayoutId id="2147483857"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Lst>
  <p:hf sldNum="0" hdr="0" ftr="0" dt="0"/>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50" indent="-228584" algn="l" defTabSz="914332"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595" userDrawn="1">
          <p15:clr>
            <a:srgbClr val="F26B43"/>
          </p15:clr>
        </p15:guide>
        <p15:guide id="12" pos="7083" userDrawn="1">
          <p15:clr>
            <a:srgbClr val="F26B43"/>
          </p15:clr>
        </p15:guide>
        <p15:guide id="13" orient="horz" pos="216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8BE3E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40FA7-E471-44B9-9D5D-7D0B44EE427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endParaRPr lang="sv-SE" dirty="0"/>
          </a:p>
        </p:txBody>
      </p:sp>
      <p:sp>
        <p:nvSpPr>
          <p:cNvPr id="3" name="Text Placeholder 2">
            <a:extLst>
              <a:ext uri="{FF2B5EF4-FFF2-40B4-BE49-F238E27FC236}">
                <a16:creationId xmlns:a16="http://schemas.microsoft.com/office/drawing/2014/main" id="{27A0C30D-C99C-4CD5-B7FD-541C85BFE0FC}"/>
              </a:ext>
            </a:extLst>
          </p:cNvPr>
          <p:cNvSpPr>
            <a:spLocks noGrp="1"/>
          </p:cNvSpPr>
          <p:nvPr>
            <p:ph type="body" idx="1"/>
          </p:nvPr>
        </p:nvSpPr>
        <p:spPr>
          <a:xfrm>
            <a:off x="838200" y="1825625"/>
            <a:ext cx="10515600" cy="43051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Date Placeholder 3">
            <a:extLst>
              <a:ext uri="{FF2B5EF4-FFF2-40B4-BE49-F238E27FC236}">
                <a16:creationId xmlns:a16="http://schemas.microsoft.com/office/drawing/2014/main" id="{93DC0C72-79A0-4655-B207-9739A684267D}"/>
              </a:ext>
            </a:extLst>
          </p:cNvPr>
          <p:cNvSpPr>
            <a:spLocks noGrp="1"/>
          </p:cNvSpPr>
          <p:nvPr>
            <p:ph type="dt" sz="half" idx="2"/>
          </p:nvPr>
        </p:nvSpPr>
        <p:spPr>
          <a:xfrm>
            <a:off x="8292263" y="0"/>
            <a:ext cx="2520000" cy="360000"/>
          </a:xfrm>
          <a:prstGeom prst="rect">
            <a:avLst/>
          </a:prstGeom>
        </p:spPr>
        <p:txBody>
          <a:bodyPr vert="horz" wrap="none" lIns="0" tIns="180000" rIns="0" bIns="0" rtlCol="0" anchor="t" anchorCtr="0"/>
          <a:lstStyle>
            <a:lvl1pPr algn="r">
              <a:defRPr sz="1100">
                <a:solidFill>
                  <a:schemeClr val="bg1"/>
                </a:solidFill>
                <a:latin typeface="+mj-lt"/>
              </a:defRPr>
            </a:lvl1pPr>
          </a:lstStyle>
          <a:p>
            <a:fld id="{E8DAB5D5-9384-7346-9FE2-4836DD070881}" type="datetime1">
              <a:rPr lang="sv-SE" smtClean="0"/>
              <a:pPr/>
              <a:t>2026-03-12</a:t>
            </a:fld>
            <a:endParaRPr lang="sv-SE" dirty="0"/>
          </a:p>
        </p:txBody>
      </p:sp>
      <p:sp>
        <p:nvSpPr>
          <p:cNvPr id="5" name="Footer Placeholder 4">
            <a:extLst>
              <a:ext uri="{FF2B5EF4-FFF2-40B4-BE49-F238E27FC236}">
                <a16:creationId xmlns:a16="http://schemas.microsoft.com/office/drawing/2014/main" id="{2AC00D10-5EE3-4AEB-8900-1A07916BEF49}"/>
              </a:ext>
            </a:extLst>
          </p:cNvPr>
          <p:cNvSpPr>
            <a:spLocks noGrp="1"/>
          </p:cNvSpPr>
          <p:nvPr>
            <p:ph type="ftr" sz="quarter" idx="3"/>
          </p:nvPr>
        </p:nvSpPr>
        <p:spPr>
          <a:xfrm>
            <a:off x="944563" y="0"/>
            <a:ext cx="4320000" cy="360000"/>
          </a:xfrm>
          <a:prstGeom prst="rect">
            <a:avLst/>
          </a:prstGeom>
        </p:spPr>
        <p:txBody>
          <a:bodyPr vert="horz" wrap="none" lIns="0" tIns="180000" rIns="0" bIns="0" rtlCol="0" anchor="t" anchorCtr="0"/>
          <a:lstStyle>
            <a:lvl1pPr algn="l">
              <a:defRPr sz="1100">
                <a:solidFill>
                  <a:schemeClr val="bg1"/>
                </a:solidFill>
                <a:latin typeface="+mj-lt"/>
              </a:defRPr>
            </a:lvl1pPr>
          </a:lstStyle>
          <a:p>
            <a:r>
              <a:rPr lang="sv-SE"/>
              <a:t>LiU PowerPoint-mall</a:t>
            </a:r>
            <a:endParaRPr lang="sv-SE" dirty="0"/>
          </a:p>
        </p:txBody>
      </p:sp>
      <p:sp>
        <p:nvSpPr>
          <p:cNvPr id="6" name="Slide Number Placeholder 5">
            <a:extLst>
              <a:ext uri="{FF2B5EF4-FFF2-40B4-BE49-F238E27FC236}">
                <a16:creationId xmlns:a16="http://schemas.microsoft.com/office/drawing/2014/main" id="{70FA2BB8-8F26-4AF0-AE95-D41EE971F007}"/>
              </a:ext>
            </a:extLst>
          </p:cNvPr>
          <p:cNvSpPr>
            <a:spLocks noGrp="1"/>
          </p:cNvSpPr>
          <p:nvPr>
            <p:ph type="sldNum" sz="quarter" idx="4"/>
          </p:nvPr>
        </p:nvSpPr>
        <p:spPr>
          <a:xfrm>
            <a:off x="10812263" y="0"/>
            <a:ext cx="432000" cy="360000"/>
          </a:xfrm>
          <a:prstGeom prst="rect">
            <a:avLst/>
          </a:prstGeom>
        </p:spPr>
        <p:txBody>
          <a:bodyPr vert="horz" wrap="none" lIns="0" tIns="180000" rIns="0" bIns="0" rtlCol="0" anchor="t" anchorCtr="0"/>
          <a:lstStyle>
            <a:lvl1pPr algn="r">
              <a:defRPr sz="1100">
                <a:solidFill>
                  <a:schemeClr val="bg1"/>
                </a:solidFill>
                <a:latin typeface="+mj-lt"/>
              </a:defRPr>
            </a:lvl1pPr>
          </a:lstStyle>
          <a:p>
            <a:fld id="{1D05C8B6-EC5E-42D9-8D75-1E05D6428564}" type="slidenum">
              <a:rPr lang="sv-SE" smtClean="0"/>
              <a:pPr/>
              <a:t>‹#›</a:t>
            </a:fld>
            <a:endParaRPr lang="sv-SE" dirty="0"/>
          </a:p>
        </p:txBody>
      </p:sp>
    </p:spTree>
    <p:extLst>
      <p:ext uri="{BB962C8B-B14F-4D97-AF65-F5344CB8AC3E}">
        <p14:creationId xmlns:p14="http://schemas.microsoft.com/office/powerpoint/2010/main" val="4067912700"/>
      </p:ext>
    </p:extLst>
  </p:cSld>
  <p:clrMap bg1="dk1" tx1="lt1" bg2="dk2" tx2="lt2" accent1="accent1" accent2="accent2" accent3="accent3" accent4="accent4" accent5="accent5" accent6="accent6" hlink="hlink" folHlink="folHlink"/>
  <p:sldLayoutIdLst>
    <p:sldLayoutId id="2147483844" r:id="rId1"/>
    <p:sldLayoutId id="2147483845" r:id="rId2"/>
    <p:sldLayoutId id="2147483846" r:id="rId3"/>
  </p:sldLayoutIdLst>
  <p:hf sldNum="0" hdr="0" ftr="0" dt="0"/>
  <p:txStyles>
    <p:titleStyle>
      <a:lvl1pPr algn="l" defTabSz="914332"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584" indent="-228584" algn="l" defTabSz="914332" rtl="0" eaLnBrk="1" latinLnBrk="0" hangingPunct="1">
        <a:lnSpc>
          <a:spcPct val="10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750" indent="-228584" algn="l" defTabSz="914332" rtl="0" eaLnBrk="1" latinLnBrk="0" hangingPunct="1">
        <a:lnSpc>
          <a:spcPct val="10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14" indent="-228584" algn="l" defTabSz="914332" rtl="0" eaLnBrk="1" latinLnBrk="0" hangingPunct="1">
        <a:lnSpc>
          <a:spcPct val="10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080" indent="-228584" algn="l" defTabSz="914332" rtl="0" eaLnBrk="1" latinLnBrk="0" hangingPunct="1">
        <a:lnSpc>
          <a:spcPct val="10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247" indent="-228584" algn="l" defTabSz="914332" rtl="0" eaLnBrk="1" latinLnBrk="0" hangingPunct="1">
        <a:lnSpc>
          <a:spcPct val="10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595" userDrawn="1">
          <p15:clr>
            <a:srgbClr val="F26B43"/>
          </p15:clr>
        </p15:guide>
        <p15:guide id="12" pos="7083" userDrawn="1">
          <p15:clr>
            <a:srgbClr val="F26B43"/>
          </p15:clr>
        </p15:guide>
        <p15:guide id="13" orient="horz" pos="216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Bildobjekt 6">
            <a:extLst>
              <a:ext uri="{FF2B5EF4-FFF2-40B4-BE49-F238E27FC236}">
                <a16:creationId xmlns:a16="http://schemas.microsoft.com/office/drawing/2014/main" id="{E8E91BD3-C9B8-0946-BD6A-CF9D00E5D79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0895" y="6195073"/>
            <a:ext cx="1664240" cy="586783"/>
          </a:xfrm>
          <a:prstGeom prst="rect">
            <a:avLst/>
          </a:prstGeom>
        </p:spPr>
      </p:pic>
      <p:cxnSp>
        <p:nvCxnSpPr>
          <p:cNvPr id="10" name="Rak 5">
            <a:extLst>
              <a:ext uri="{FF2B5EF4-FFF2-40B4-BE49-F238E27FC236}">
                <a16:creationId xmlns:a16="http://schemas.microsoft.com/office/drawing/2014/main" id="{A6E1C386-BE1B-DC4D-B179-8DBC8BF17B87}"/>
              </a:ext>
            </a:extLst>
          </p:cNvPr>
          <p:cNvCxnSpPr>
            <a:cxnSpLocks/>
          </p:cNvCxnSpPr>
          <p:nvPr userDrawn="1"/>
        </p:nvCxnSpPr>
        <p:spPr>
          <a:xfrm>
            <a:off x="203202" y="6120611"/>
            <a:ext cx="11758863"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3831731"/>
      </p:ext>
    </p:extLst>
  </p:cSld>
  <p:clrMap bg1="lt1" tx1="dk1" bg2="lt2" tx2="dk2" accent1="accent1" accent2="accent2" accent3="accent3" accent4="accent4" accent5="accent5" accent6="accent6" hlink="hlink" folHlink="folHlink"/>
  <p:sldLayoutIdLst>
    <p:sldLayoutId id="2147483861" r:id="rId1"/>
    <p:sldLayoutId id="2147483732" r:id="rId2"/>
    <p:sldLayoutId id="2147483734" r:id="rId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551" userDrawn="1">
          <p15:clr>
            <a:srgbClr val="F26B43"/>
          </p15:clr>
        </p15:guide>
        <p15:guide id="3" pos="7537"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Rak 6">
            <a:extLst>
              <a:ext uri="{FF2B5EF4-FFF2-40B4-BE49-F238E27FC236}">
                <a16:creationId xmlns:a16="http://schemas.microsoft.com/office/drawing/2014/main" id="{4D3EABC0-D4A8-BF4B-A517-4F1F34236AE2}"/>
              </a:ext>
            </a:extLst>
          </p:cNvPr>
          <p:cNvCxnSpPr/>
          <p:nvPr userDrawn="1"/>
        </p:nvCxnSpPr>
        <p:spPr>
          <a:xfrm>
            <a:off x="904613" y="6120611"/>
            <a:ext cx="10325607"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8" name="Bildobjekt 4">
            <a:extLst>
              <a:ext uri="{FF2B5EF4-FFF2-40B4-BE49-F238E27FC236}">
                <a16:creationId xmlns:a16="http://schemas.microsoft.com/office/drawing/2014/main" id="{9CA82EA0-6AAF-7949-A4E0-A67693E49D8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8907" y="6141600"/>
            <a:ext cx="2218987" cy="586784"/>
          </a:xfrm>
          <a:prstGeom prst="rect">
            <a:avLst/>
          </a:prstGeom>
        </p:spPr>
      </p:pic>
    </p:spTree>
    <p:extLst>
      <p:ext uri="{BB962C8B-B14F-4D97-AF65-F5344CB8AC3E}">
        <p14:creationId xmlns:p14="http://schemas.microsoft.com/office/powerpoint/2010/main" val="3017584897"/>
      </p:ext>
    </p:extLst>
  </p:cSld>
  <p:clrMap bg1="lt1" tx1="dk1" bg2="lt2" tx2="dk2" accent1="accent1" accent2="accent2" accent3="accent3" accent4="accent4" accent5="accent5" accent6="accent6" hlink="hlink" folHlink="folHlink"/>
  <p:sldLayoutIdLst>
    <p:sldLayoutId id="2147483737" r:id="rId1"/>
    <p:sldLayoutId id="2147483660" r:id="rId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12BBA00-23D5-DE4E-BCC4-470704FFE84A}"/>
              </a:ext>
            </a:extLst>
          </p:cNvPr>
          <p:cNvPicPr>
            <a:picLocks noChangeAspect="1"/>
          </p:cNvPicPr>
          <p:nvPr userDrawn="1"/>
        </p:nvPicPr>
        <p:blipFill>
          <a:blip r:embed="rId3"/>
          <a:stretch>
            <a:fillRect/>
          </a:stretch>
        </p:blipFill>
        <p:spPr>
          <a:xfrm>
            <a:off x="196994" y="5759452"/>
            <a:ext cx="2710492" cy="955675"/>
          </a:xfrm>
          <a:prstGeom prst="rect">
            <a:avLst/>
          </a:prstGeom>
        </p:spPr>
      </p:pic>
    </p:spTree>
    <p:extLst>
      <p:ext uri="{BB962C8B-B14F-4D97-AF65-F5344CB8AC3E}">
        <p14:creationId xmlns:p14="http://schemas.microsoft.com/office/powerpoint/2010/main" val="767833921"/>
      </p:ext>
    </p:extLst>
  </p:cSld>
  <p:clrMap bg1="lt1" tx1="dk1" bg2="lt2" tx2="dk2" accent1="accent1" accent2="accent2" accent3="accent3" accent4="accent4" accent5="accent5" accent6="accent6" hlink="hlink" folHlink="folHlink"/>
  <p:sldLayoutIdLst>
    <p:sldLayoutId id="2147483649"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40FA7-E471-44B9-9D5D-7D0B44EE427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sv-SE"/>
              <a:t>Klicka här för att ändra mall för rubrikformat</a:t>
            </a:r>
            <a:endParaRPr lang="sv-SE" dirty="0"/>
          </a:p>
        </p:txBody>
      </p:sp>
      <p:sp>
        <p:nvSpPr>
          <p:cNvPr id="3" name="Text Placeholder 2">
            <a:extLst>
              <a:ext uri="{FF2B5EF4-FFF2-40B4-BE49-F238E27FC236}">
                <a16:creationId xmlns:a16="http://schemas.microsoft.com/office/drawing/2014/main" id="{27A0C30D-C99C-4CD5-B7FD-541C85BFE0FC}"/>
              </a:ext>
            </a:extLst>
          </p:cNvPr>
          <p:cNvSpPr>
            <a:spLocks noGrp="1"/>
          </p:cNvSpPr>
          <p:nvPr>
            <p:ph type="body" idx="1"/>
          </p:nvPr>
        </p:nvSpPr>
        <p:spPr>
          <a:xfrm>
            <a:off x="838200" y="1825625"/>
            <a:ext cx="10515600" cy="4305174"/>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Date Placeholder 3">
            <a:extLst>
              <a:ext uri="{FF2B5EF4-FFF2-40B4-BE49-F238E27FC236}">
                <a16:creationId xmlns:a16="http://schemas.microsoft.com/office/drawing/2014/main" id="{93DC0C72-79A0-4655-B207-9739A684267D}"/>
              </a:ext>
            </a:extLst>
          </p:cNvPr>
          <p:cNvSpPr>
            <a:spLocks noGrp="1"/>
          </p:cNvSpPr>
          <p:nvPr>
            <p:ph type="dt" sz="half" idx="2"/>
          </p:nvPr>
        </p:nvSpPr>
        <p:spPr>
          <a:xfrm>
            <a:off x="8292263" y="-5129"/>
            <a:ext cx="2520000" cy="360000"/>
          </a:xfrm>
          <a:prstGeom prst="rect">
            <a:avLst/>
          </a:prstGeom>
        </p:spPr>
        <p:txBody>
          <a:bodyPr vert="horz" wrap="none" lIns="0" tIns="180000" rIns="0" bIns="0" rtlCol="0" anchor="t" anchorCtr="0"/>
          <a:lstStyle>
            <a:lvl1pPr algn="r">
              <a:defRPr sz="825">
                <a:solidFill>
                  <a:schemeClr val="tx1"/>
                </a:solidFill>
                <a:latin typeface="+mj-lt"/>
              </a:defRPr>
            </a:lvl1pPr>
          </a:lstStyle>
          <a:p>
            <a:fld id="{41FF40AD-5146-EC40-B555-0F748959FBB7}" type="datetime1">
              <a:rPr lang="sv-SE" smtClean="0"/>
              <a:t>2026-03-12</a:t>
            </a:fld>
            <a:endParaRPr lang="sv-SE" dirty="0"/>
          </a:p>
        </p:txBody>
      </p:sp>
      <p:sp>
        <p:nvSpPr>
          <p:cNvPr id="5" name="Footer Placeholder 4">
            <a:extLst>
              <a:ext uri="{FF2B5EF4-FFF2-40B4-BE49-F238E27FC236}">
                <a16:creationId xmlns:a16="http://schemas.microsoft.com/office/drawing/2014/main" id="{2AC00D10-5EE3-4AEB-8900-1A07916BEF49}"/>
              </a:ext>
            </a:extLst>
          </p:cNvPr>
          <p:cNvSpPr>
            <a:spLocks noGrp="1"/>
          </p:cNvSpPr>
          <p:nvPr>
            <p:ph type="ftr" sz="quarter" idx="3"/>
          </p:nvPr>
        </p:nvSpPr>
        <p:spPr>
          <a:xfrm>
            <a:off x="944563" y="0"/>
            <a:ext cx="4320000" cy="360000"/>
          </a:xfrm>
          <a:prstGeom prst="rect">
            <a:avLst/>
          </a:prstGeom>
        </p:spPr>
        <p:txBody>
          <a:bodyPr vert="horz" wrap="none" lIns="0" tIns="180000" rIns="0" bIns="0" rtlCol="0" anchor="t" anchorCtr="0"/>
          <a:lstStyle>
            <a:lvl1pPr algn="l">
              <a:defRPr sz="825">
                <a:solidFill>
                  <a:schemeClr val="tx1"/>
                </a:solidFill>
                <a:latin typeface="+mj-lt"/>
              </a:defRPr>
            </a:lvl1pPr>
          </a:lstStyle>
          <a:p>
            <a:r>
              <a:rPr lang="sv-SE"/>
              <a:t>LiU PowerPoint-mall</a:t>
            </a:r>
            <a:endParaRPr lang="sv-SE" dirty="0"/>
          </a:p>
        </p:txBody>
      </p:sp>
      <p:sp>
        <p:nvSpPr>
          <p:cNvPr id="6" name="Slide Number Placeholder 5">
            <a:extLst>
              <a:ext uri="{FF2B5EF4-FFF2-40B4-BE49-F238E27FC236}">
                <a16:creationId xmlns:a16="http://schemas.microsoft.com/office/drawing/2014/main" id="{70FA2BB8-8F26-4AF0-AE95-D41EE971F007}"/>
              </a:ext>
            </a:extLst>
          </p:cNvPr>
          <p:cNvSpPr>
            <a:spLocks noGrp="1"/>
          </p:cNvSpPr>
          <p:nvPr>
            <p:ph type="sldNum" sz="quarter" idx="4"/>
          </p:nvPr>
        </p:nvSpPr>
        <p:spPr>
          <a:xfrm>
            <a:off x="10812263" y="0"/>
            <a:ext cx="432000" cy="360000"/>
          </a:xfrm>
          <a:prstGeom prst="rect">
            <a:avLst/>
          </a:prstGeom>
        </p:spPr>
        <p:txBody>
          <a:bodyPr vert="horz" wrap="none" lIns="0" tIns="180000" rIns="0" bIns="0" rtlCol="0" anchor="t" anchorCtr="0"/>
          <a:lstStyle>
            <a:lvl1pPr algn="r">
              <a:defRPr sz="825">
                <a:solidFill>
                  <a:schemeClr val="tx1"/>
                </a:solidFill>
                <a:latin typeface="+mj-lt"/>
              </a:defRPr>
            </a:lvl1pPr>
          </a:lstStyle>
          <a:p>
            <a:fld id="{1D05C8B6-EC5E-42D9-8D75-1E05D6428564}" type="slidenum">
              <a:rPr lang="sv-SE" smtClean="0"/>
              <a:pPr/>
              <a:t>‹#›</a:t>
            </a:fld>
            <a:endParaRPr lang="sv-SE" dirty="0"/>
          </a:p>
        </p:txBody>
      </p:sp>
    </p:spTree>
    <p:extLst>
      <p:ext uri="{BB962C8B-B14F-4D97-AF65-F5344CB8AC3E}">
        <p14:creationId xmlns:p14="http://schemas.microsoft.com/office/powerpoint/2010/main" val="4173241017"/>
      </p:ext>
    </p:extLst>
  </p:cSld>
  <p:clrMap bg1="lt1" tx1="dk1" bg2="lt2" tx2="dk2" accent1="accent1" accent2="accent2" accent3="accent3" accent4="accent4" accent5="accent5" accent6="accent6" hlink="hlink" folHlink="folHlink"/>
  <p:sldLayoutIdLst>
    <p:sldLayoutId id="2147483865" r:id="rId1"/>
  </p:sldLayoutIdLst>
  <p:hf sldNum="0" hdr="0" ftr="0" dt="0"/>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595" userDrawn="1">
          <p15:clr>
            <a:srgbClr val="F26B43"/>
          </p15:clr>
        </p15:guide>
        <p15:guide id="12" pos="7083" userDrawn="1">
          <p15:clr>
            <a:srgbClr val="F26B43"/>
          </p15:clr>
        </p15:guide>
        <p15:guide id="13"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hyperlink" Target="https://www.skolverket.se/regler-och-ansvar/ansvar-i-skolfragor/krankande-behandling-mobbning-och-diskriminering" TargetMode="External"/><Relationship Id="rId4" Type="http://schemas.openxmlformats.org/officeDocument/2006/relationships/image" Target="../media/image4.sv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hyperlink" Target="https://www.skolverket.se/regler-och-ansvar/ansvar-i-skolfragor/krankande-behandling-mobbning-och-diskriminering" TargetMode="External"/><Relationship Id="rId4" Type="http://schemas.openxmlformats.org/officeDocument/2006/relationships/image" Target="../media/image4.svg"/></Relationships>
</file>

<file path=ppt/slides/_rels/slide12.xml.rels><?xml version="1.0" encoding="UTF-8" standalone="yes"?>
<Relationships xmlns="http://schemas.openxmlformats.org/package/2006/relationships"><Relationship Id="rId3" Type="http://schemas.openxmlformats.org/officeDocument/2006/relationships/hyperlink" Target="https://www.skolverket.se/regler-och-ansvar/ansvar-i-skolfragor/krankande-behandling-mobbning-och-diskriminering"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4.sv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hyperlink" Target="https://barnafrid.se/kunskapsportal/wp-content/uploads/2022/04/modell-f-beredskap-n-sexuella-overgrepp-mot-barn-misstanks-ha-begatts-av-personal-inom-forskola.pdf"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4.sv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video" Target="https://player.vimeo.com/video/415879022?h=eaecd0b0b6&amp;app_id=122963" TargetMode="Externa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hyperlink" Target="https://barnafrid.se/kunskapsportal/wp-content/uploads/2022/04/modell-f-beredskap-n-sexuella-overgrepp-mot-barn-misstanks-ha-begatts-av-personal-inom-forskola.pdf" TargetMode="External"/><Relationship Id="rId4" Type="http://schemas.openxmlformats.org/officeDocument/2006/relationships/image" Target="../media/image4.sv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4.svg"/></Relationships>
</file>

<file path=ppt/slides/_rels/slide17.xml.rels><?xml version="1.0" encoding="UTF-8" standalone="yes"?>
<Relationships xmlns="http://schemas.openxmlformats.org/package/2006/relationships"><Relationship Id="rId3" Type="http://schemas.openxmlformats.org/officeDocument/2006/relationships/hyperlink" Target="https://barnafrid.se/kunskapsportal/wp-content/uploads/2022/04/modell-f-beredskap-n-sexuella-overgrepp-mot-barn-misstanks-ha-begatts-av-personal-inom-forskola.pdf"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sv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hyperlink" Target="https://www.skolverket.se/regler-och-ansvar/ansvar-i-skolfragor/registerkontroll" TargetMode="External"/><Relationship Id="rId4" Type="http://schemas.openxmlformats.org/officeDocument/2006/relationships/image" Target="../media/image4.sv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4.svg"/></Relationships>
</file>

<file path=ppt/slides/_rels/slide21.xml.rels><?xml version="1.0" encoding="UTF-8" standalone="yes"?>
<Relationships xmlns="http://schemas.openxmlformats.org/package/2006/relationships"><Relationship Id="rId3" Type="http://schemas.openxmlformats.org/officeDocument/2006/relationships/hyperlink" Target="https://www.skolverket.se/regler-och-ansvar/ansvar-i-skolfragor/krankande-behandling-mobbning-och-diskriminering"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4.sv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4.sv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sv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sv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sv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4.sv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4.svg"/></Relationships>
</file>

<file path=ppt/slides/_rels/slide28.xml.rels><?xml version="1.0" encoding="UTF-8" standalone="yes"?>
<Relationships xmlns="http://schemas.openxmlformats.org/package/2006/relationships"><Relationship Id="rId3" Type="http://schemas.openxmlformats.org/officeDocument/2006/relationships/hyperlink" Target="https://www.skolverket.se/skolutveckling/inspiration-och-stod-i-arbetet/stod-i-arbetet/atgarder-mot-krankande-behandling#h-Skrivnerrutinerforakutasituationer"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4.sv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video" Target="https://player.vimeo.com/video/931950664?app_id=122963" TargetMode="External"/><Relationship Id="rId6" Type="http://schemas.openxmlformats.org/officeDocument/2006/relationships/image" Target="../media/image17.jpeg"/><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4.sv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4.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hyperlink" Target="https://www.skolverket.se/regler-och-ansvar/ansvar-i-skolfragor/krankande-behandling-mobbning-och-diskriminering" TargetMode="External"/><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hyperlink" Target="https://www.skolverket.se/regler-och-ansvar/ansvar-i-skolfragor/krankande-behandling-mobbning-och-diskriminering" TargetMode="External"/><Relationship Id="rId4"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3EAF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84524-60A5-48A6-A802-464B7F63B120}"/>
              </a:ext>
            </a:extLst>
          </p:cNvPr>
          <p:cNvSpPr>
            <a:spLocks noGrp="1"/>
          </p:cNvSpPr>
          <p:nvPr>
            <p:ph type="ctrTitle"/>
          </p:nvPr>
        </p:nvSpPr>
        <p:spPr>
          <a:xfrm>
            <a:off x="672940" y="2163126"/>
            <a:ext cx="7839075" cy="2306637"/>
          </a:xfrm>
        </p:spPr>
        <p:txBody>
          <a:bodyPr>
            <a:normAutofit fontScale="90000"/>
          </a:bodyPr>
          <a:lstStyle/>
          <a:p>
            <a:r>
              <a:rPr lang="sv-SE" dirty="0"/>
              <a:t>Fördjupningstema:</a:t>
            </a:r>
            <a:br>
              <a:rPr lang="sv-SE" dirty="0"/>
            </a:br>
            <a:r>
              <a:rPr lang="sv-SE" dirty="0"/>
              <a:t>När barn far illa, kränkningar och mobbning på förskolan</a:t>
            </a:r>
          </a:p>
        </p:txBody>
      </p:sp>
      <p:pic>
        <p:nvPicPr>
          <p:cNvPr id="6" name="Bild 5">
            <a:extLst>
              <a:ext uri="{FF2B5EF4-FFF2-40B4-BE49-F238E27FC236}">
                <a16:creationId xmlns:a16="http://schemas.microsoft.com/office/drawing/2014/main" id="{B2C0736A-CF2F-8CD1-24D8-E3EEB54D34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81400" y="5874536"/>
            <a:ext cx="2514600" cy="781050"/>
          </a:xfrm>
          <a:prstGeom prst="rect">
            <a:avLst/>
          </a:prstGeom>
        </p:spPr>
      </p:pic>
      <p:pic>
        <p:nvPicPr>
          <p:cNvPr id="4" name="Bildobjekt 3" descr="En bild som visar rita, skiss, Människoansikte, tecknad serie&#10;&#10;AI-genererat innehåll kan vara felaktigt.">
            <a:extLst>
              <a:ext uri="{FF2B5EF4-FFF2-40B4-BE49-F238E27FC236}">
                <a16:creationId xmlns:a16="http://schemas.microsoft.com/office/drawing/2014/main" id="{D77423D0-45DC-4047-824E-650FC27508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0096" y="1678140"/>
            <a:ext cx="3328423" cy="3276607"/>
          </a:xfrm>
          <a:prstGeom prst="rect">
            <a:avLst/>
          </a:prstGeom>
        </p:spPr>
      </p:pic>
    </p:spTree>
    <p:extLst>
      <p:ext uri="{BB962C8B-B14F-4D97-AF65-F5344CB8AC3E}">
        <p14:creationId xmlns:p14="http://schemas.microsoft.com/office/powerpoint/2010/main" val="2441409162"/>
      </p:ext>
    </p:extLst>
  </p:cSld>
  <p:clrMapOvr>
    <a:masterClrMapping/>
  </p:clrMapOvr>
  <mc:AlternateContent xmlns:mc="http://schemas.openxmlformats.org/markup-compatibility/2006" xmlns:p14="http://schemas.microsoft.com/office/powerpoint/2010/main">
    <mc:Choice Requires="p14">
      <p:transition spd="slow" p14:dur="2000" advTm="40080"/>
    </mc:Choice>
    <mc:Fallback xmlns="">
      <p:transition spd="slow" advTm="4008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3D7F2AD-A2F6-51EE-BBD0-EBE45E984664}"/>
              </a:ext>
            </a:extLst>
          </p:cNvPr>
          <p:cNvSpPr>
            <a:spLocks noGrp="1"/>
          </p:cNvSpPr>
          <p:nvPr>
            <p:ph type="title"/>
          </p:nvPr>
        </p:nvSpPr>
        <p:spPr>
          <a:xfrm>
            <a:off x="838200" y="550985"/>
            <a:ext cx="10515600" cy="893319"/>
          </a:xfrm>
        </p:spPr>
        <p:txBody>
          <a:bodyPr>
            <a:normAutofit fontScale="90000"/>
          </a:bodyPr>
          <a:lstStyle/>
          <a:p>
            <a:br>
              <a:rPr lang="sv-SE" dirty="0"/>
            </a:br>
            <a:endParaRPr lang="sv-SE" dirty="0"/>
          </a:p>
        </p:txBody>
      </p:sp>
      <p:sp>
        <p:nvSpPr>
          <p:cNvPr id="3" name="Platshållare för innehåll 2">
            <a:extLst>
              <a:ext uri="{FF2B5EF4-FFF2-40B4-BE49-F238E27FC236}">
                <a16:creationId xmlns:a16="http://schemas.microsoft.com/office/drawing/2014/main" id="{05C09B50-4FD6-07DC-FBF3-05B21580D5BA}"/>
              </a:ext>
            </a:extLst>
          </p:cNvPr>
          <p:cNvSpPr>
            <a:spLocks noGrp="1"/>
          </p:cNvSpPr>
          <p:nvPr>
            <p:ph idx="1"/>
          </p:nvPr>
        </p:nvSpPr>
        <p:spPr>
          <a:xfrm>
            <a:off x="702320" y="1358659"/>
            <a:ext cx="8718772" cy="4251916"/>
          </a:xfrm>
        </p:spPr>
        <p:txBody>
          <a:bodyPr>
            <a:noAutofit/>
          </a:bodyPr>
          <a:lstStyle/>
          <a:p>
            <a:pPr marL="0" indent="0" fontAlgn="base">
              <a:buNone/>
            </a:pPr>
            <a:r>
              <a:rPr lang="sv-SE" sz="2000" dirty="0"/>
              <a:t>Vad som är kränkande behandling behöver alltid bedömas utifrån omständigheterna i det enskilda fallet. </a:t>
            </a:r>
          </a:p>
          <a:p>
            <a:pPr marL="0" indent="0" fontAlgn="base">
              <a:buNone/>
            </a:pPr>
            <a:endParaRPr lang="sv-SE" sz="2000" dirty="0"/>
          </a:p>
          <a:p>
            <a:pPr marL="0" indent="0" fontAlgn="base">
              <a:buNone/>
            </a:pPr>
            <a:r>
              <a:rPr lang="sv-SE" sz="2000" dirty="0"/>
              <a:t>Skolinspektionen och Barn- och elevombudet har bedömt följande exempel som kränkande behandling:</a:t>
            </a:r>
            <a:endParaRPr lang="sv-SE" sz="2000" b="0" i="0" dirty="0">
              <a:solidFill>
                <a:srgbClr val="262626"/>
              </a:solidFill>
              <a:effectLst/>
              <a:latin typeface="source sans pro" panose="020B0503030403020204" pitchFamily="34" charset="0"/>
            </a:endParaRPr>
          </a:p>
          <a:p>
            <a:pPr algn="l" fontAlgn="base">
              <a:buFont typeface="Arial" panose="020B0604020202020204" pitchFamily="34" charset="0"/>
              <a:buChar char="•"/>
            </a:pPr>
            <a:r>
              <a:rPr lang="sv-SE" sz="2000" b="0" i="0" dirty="0">
                <a:solidFill>
                  <a:srgbClr val="262626"/>
                </a:solidFill>
                <a:effectLst/>
              </a:rPr>
              <a:t>skolpersonal som fotograferat och filmat en elev i affekt utan elevens samtycke </a:t>
            </a:r>
          </a:p>
          <a:p>
            <a:pPr algn="l" fontAlgn="base">
              <a:buFont typeface="Arial" panose="020B0604020202020204" pitchFamily="34" charset="0"/>
              <a:buChar char="•"/>
            </a:pPr>
            <a:r>
              <a:rPr lang="sv-SE" sz="2000" dirty="0">
                <a:solidFill>
                  <a:srgbClr val="262626"/>
                </a:solidFill>
              </a:rPr>
              <a:t>s</a:t>
            </a:r>
            <a:r>
              <a:rPr lang="sv-SE" sz="2000" b="0" i="0" dirty="0">
                <a:solidFill>
                  <a:srgbClr val="262626"/>
                </a:solidFill>
                <a:effectLst/>
              </a:rPr>
              <a:t>kolpersonal som ingripit på ett fysiskt </a:t>
            </a:r>
            <a:r>
              <a:rPr lang="sv-SE" sz="2000" dirty="0">
                <a:solidFill>
                  <a:srgbClr val="262626"/>
                </a:solidFill>
              </a:rPr>
              <a:t>o</a:t>
            </a:r>
            <a:r>
              <a:rPr lang="sv-SE" sz="2000" b="0" i="0" dirty="0">
                <a:solidFill>
                  <a:srgbClr val="262626"/>
                </a:solidFill>
                <a:effectLst/>
              </a:rPr>
              <a:t>proportionerligt sätt</a:t>
            </a:r>
          </a:p>
          <a:p>
            <a:pPr algn="l" fontAlgn="base">
              <a:buFont typeface="Arial" panose="020B0604020202020204" pitchFamily="34" charset="0"/>
              <a:buChar char="•"/>
            </a:pPr>
            <a:r>
              <a:rPr lang="sv-SE" sz="2000" dirty="0">
                <a:solidFill>
                  <a:srgbClr val="262626"/>
                </a:solidFill>
              </a:rPr>
              <a:t>ett s</a:t>
            </a:r>
            <a:r>
              <a:rPr lang="sv-SE" sz="2000" b="0" i="0" dirty="0">
                <a:solidFill>
                  <a:srgbClr val="262626"/>
                </a:solidFill>
                <a:effectLst/>
              </a:rPr>
              <a:t>exårigt barn som slagit och sparkat ett annat barn på förskolan </a:t>
            </a:r>
          </a:p>
          <a:p>
            <a:pPr algn="l" fontAlgn="base">
              <a:buFont typeface="Arial" panose="020B0604020202020204" pitchFamily="34" charset="0"/>
              <a:buChar char="•"/>
            </a:pPr>
            <a:r>
              <a:rPr lang="sv-SE" sz="2000" dirty="0">
                <a:solidFill>
                  <a:srgbClr val="262626"/>
                </a:solidFill>
              </a:rPr>
              <a:t>n</a:t>
            </a:r>
            <a:r>
              <a:rPr lang="sv-SE" sz="2000" b="0" i="0" dirty="0">
                <a:solidFill>
                  <a:srgbClr val="262626"/>
                </a:solidFill>
                <a:effectLst/>
              </a:rPr>
              <a:t>edsättande kommentarer och bilder på sociala medier </a:t>
            </a:r>
          </a:p>
          <a:p>
            <a:pPr algn="l" fontAlgn="base">
              <a:buFont typeface="Arial" panose="020B0604020202020204" pitchFamily="34" charset="0"/>
              <a:buChar char="•"/>
            </a:pPr>
            <a:r>
              <a:rPr lang="sv-SE" sz="2000" dirty="0">
                <a:solidFill>
                  <a:srgbClr val="262626"/>
                </a:solidFill>
              </a:rPr>
              <a:t>p</a:t>
            </a:r>
            <a:r>
              <a:rPr lang="sv-SE" sz="2000" b="0" i="0" dirty="0">
                <a:solidFill>
                  <a:srgbClr val="262626"/>
                </a:solidFill>
                <a:effectLst/>
              </a:rPr>
              <a:t>sykiska kränkningar genom utfrysning.</a:t>
            </a:r>
          </a:p>
        </p:txBody>
      </p:sp>
      <p:pic>
        <p:nvPicPr>
          <p:cNvPr id="4" name="Bild 3">
            <a:extLst>
              <a:ext uri="{FF2B5EF4-FFF2-40B4-BE49-F238E27FC236}">
                <a16:creationId xmlns:a16="http://schemas.microsoft.com/office/drawing/2014/main" id="{502816B1-85F5-1170-47E8-90D3307983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2469" y="6246482"/>
            <a:ext cx="1586501" cy="492777"/>
          </a:xfrm>
          <a:prstGeom prst="rect">
            <a:avLst/>
          </a:prstGeom>
        </p:spPr>
      </p:pic>
      <p:sp>
        <p:nvSpPr>
          <p:cNvPr id="7" name="textruta 6">
            <a:extLst>
              <a:ext uri="{FF2B5EF4-FFF2-40B4-BE49-F238E27FC236}">
                <a16:creationId xmlns:a16="http://schemas.microsoft.com/office/drawing/2014/main" id="{E2098A81-026F-010C-DDD7-30E30006E331}"/>
              </a:ext>
            </a:extLst>
          </p:cNvPr>
          <p:cNvSpPr txBox="1"/>
          <p:nvPr/>
        </p:nvSpPr>
        <p:spPr>
          <a:xfrm>
            <a:off x="6818069" y="5405308"/>
            <a:ext cx="5320146" cy="523220"/>
          </a:xfrm>
          <a:prstGeom prst="rect">
            <a:avLst/>
          </a:prstGeom>
          <a:noFill/>
        </p:spPr>
        <p:txBody>
          <a:bodyPr wrap="square">
            <a:spAutoFit/>
          </a:bodyPr>
          <a:lstStyle/>
          <a:p>
            <a:pPr marL="0" indent="0" algn="l" fontAlgn="base">
              <a:buNone/>
            </a:pPr>
            <a:r>
              <a:rPr lang="sv-SE" sz="1400" b="0" i="0" dirty="0">
                <a:solidFill>
                  <a:srgbClr val="262626"/>
                </a:solidFill>
                <a:effectLst/>
                <a:latin typeface="source sans pro" panose="020B0503030403020204" pitchFamily="34" charset="0"/>
                <a:hlinkClick r:id="rId5"/>
              </a:rPr>
              <a:t>https://www.skolverket.se/regler-och-ansvar/ansvar-i-skolfragor/krankande-behandling-mobbning-och-diskriminering</a:t>
            </a:r>
            <a:r>
              <a:rPr lang="sv-SE" sz="1400" b="0" i="0" dirty="0">
                <a:solidFill>
                  <a:srgbClr val="262626"/>
                </a:solidFill>
                <a:effectLst/>
                <a:latin typeface="source sans pro" panose="020B0503030403020204" pitchFamily="34" charset="0"/>
              </a:rPr>
              <a:t> </a:t>
            </a:r>
          </a:p>
        </p:txBody>
      </p:sp>
      <p:sp>
        <p:nvSpPr>
          <p:cNvPr id="8" name="Rubrik 1">
            <a:extLst>
              <a:ext uri="{FF2B5EF4-FFF2-40B4-BE49-F238E27FC236}">
                <a16:creationId xmlns:a16="http://schemas.microsoft.com/office/drawing/2014/main" id="{71EEC5AE-0A62-7910-EF00-925C1092E855}"/>
              </a:ext>
            </a:extLst>
          </p:cNvPr>
          <p:cNvSpPr txBox="1">
            <a:spLocks/>
          </p:cNvSpPr>
          <p:nvPr/>
        </p:nvSpPr>
        <p:spPr>
          <a:xfrm>
            <a:off x="702319" y="182945"/>
            <a:ext cx="10304585" cy="1190184"/>
          </a:xfrm>
          <a:prstGeom prst="rect">
            <a:avLst/>
          </a:prstGeom>
        </p:spPr>
        <p:txBody>
          <a:bodyPr vert="horz" lIns="91440" tIns="45720" rIns="91440" bIns="45720" rtlCol="0" anchor="ctr">
            <a:normAutofit/>
          </a:bodyPr>
          <a:lstStyle>
            <a:lvl1pPr algn="l" defTabSz="914332" rtl="0" eaLnBrk="1" latinLnBrk="0" hangingPunct="1">
              <a:lnSpc>
                <a:spcPct val="90000"/>
              </a:lnSpc>
              <a:spcBef>
                <a:spcPct val="0"/>
              </a:spcBef>
              <a:buNone/>
              <a:defRPr sz="4400" kern="1200">
                <a:solidFill>
                  <a:schemeClr val="tx1"/>
                </a:solidFill>
                <a:latin typeface="+mj-lt"/>
                <a:ea typeface="+mj-ea"/>
                <a:cs typeface="+mj-cs"/>
              </a:defRPr>
            </a:lvl1pPr>
          </a:lstStyle>
          <a:p>
            <a:r>
              <a:rPr lang="sv-SE" sz="3600" dirty="0"/>
              <a:t>Vad räknas som kränkande behandling?</a:t>
            </a:r>
          </a:p>
        </p:txBody>
      </p:sp>
    </p:spTree>
    <p:extLst>
      <p:ext uri="{BB962C8B-B14F-4D97-AF65-F5344CB8AC3E}">
        <p14:creationId xmlns:p14="http://schemas.microsoft.com/office/powerpoint/2010/main" val="1910143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68E4B8D-9C11-4992-9B89-A27D17F985C3}"/>
              </a:ext>
            </a:extLst>
          </p:cNvPr>
          <p:cNvSpPr>
            <a:spLocks noGrp="1"/>
          </p:cNvSpPr>
          <p:nvPr>
            <p:ph type="title"/>
          </p:nvPr>
        </p:nvSpPr>
        <p:spPr>
          <a:xfrm>
            <a:off x="947737" y="313333"/>
            <a:ext cx="8139545" cy="1325563"/>
          </a:xfrm>
        </p:spPr>
        <p:txBody>
          <a:bodyPr>
            <a:normAutofit/>
          </a:bodyPr>
          <a:lstStyle/>
          <a:p>
            <a:r>
              <a:rPr lang="sv-SE" sz="3600" dirty="0"/>
              <a:t>En kränkning kan vara synlig och handfast eller dold och subtil  </a:t>
            </a:r>
          </a:p>
        </p:txBody>
      </p:sp>
      <p:pic>
        <p:nvPicPr>
          <p:cNvPr id="7" name="Bild 6">
            <a:extLst>
              <a:ext uri="{FF2B5EF4-FFF2-40B4-BE49-F238E27FC236}">
                <a16:creationId xmlns:a16="http://schemas.microsoft.com/office/drawing/2014/main" id="{2829715F-0EB6-D077-DB44-CA327E50BD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4389" y="6246482"/>
            <a:ext cx="1586501" cy="492777"/>
          </a:xfrm>
          <a:prstGeom prst="rect">
            <a:avLst/>
          </a:prstGeom>
        </p:spPr>
      </p:pic>
      <p:sp>
        <p:nvSpPr>
          <p:cNvPr id="5" name="Platshållare för innehåll 2">
            <a:extLst>
              <a:ext uri="{FF2B5EF4-FFF2-40B4-BE49-F238E27FC236}">
                <a16:creationId xmlns:a16="http://schemas.microsoft.com/office/drawing/2014/main" id="{C0693B93-7BA4-8CED-587D-7A3233A920CC}"/>
              </a:ext>
            </a:extLst>
          </p:cNvPr>
          <p:cNvSpPr txBox="1">
            <a:spLocks/>
          </p:cNvSpPr>
          <p:nvPr/>
        </p:nvSpPr>
        <p:spPr>
          <a:xfrm>
            <a:off x="838200" y="1791061"/>
            <a:ext cx="8915400" cy="3338031"/>
          </a:xfrm>
          <a:prstGeom prst="rect">
            <a:avLst/>
          </a:prstGeom>
        </p:spPr>
        <p:txBody>
          <a:bodyPr vert="horz" lIns="91440" tIns="45720" rIns="91440" bIns="45720" rtlCol="0">
            <a:noAutofit/>
          </a:bodyPr>
          <a:lstStyle>
            <a:lvl1pPr marL="228584" indent="-228584" algn="l" defTabSz="914332"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50" indent="-228584" algn="l" defTabSz="914332"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2000" b="1" dirty="0">
                <a:latin typeface="Georgia" panose="02040502050405020303" pitchFamily="18" charset="0"/>
              </a:rPr>
              <a:t>Verbala kränkningar </a:t>
            </a:r>
            <a:r>
              <a:rPr lang="sv-SE" sz="2000" dirty="0">
                <a:latin typeface="Georgia" panose="02040502050405020303" pitchFamily="18" charset="0"/>
              </a:rPr>
              <a:t>kan vara skvaller, förtal, elakheter, hårda och nedsättande ord eller ryktesspridning.</a:t>
            </a:r>
          </a:p>
          <a:p>
            <a:pPr marL="0" indent="0" fontAlgn="base">
              <a:buFont typeface="Arial" panose="020B0604020202020204" pitchFamily="34" charset="0"/>
              <a:buNone/>
            </a:pPr>
            <a:endParaRPr lang="sv-SE" sz="2000" dirty="0"/>
          </a:p>
          <a:p>
            <a:pPr marL="0" indent="0">
              <a:buNone/>
            </a:pPr>
            <a:r>
              <a:rPr lang="sv-SE" sz="2000" b="1" dirty="0">
                <a:latin typeface="Georgia" panose="02040502050405020303" pitchFamily="18" charset="0"/>
              </a:rPr>
              <a:t>Fysiska kränkningar </a:t>
            </a:r>
            <a:r>
              <a:rPr lang="sv-SE" sz="2000" dirty="0">
                <a:latin typeface="Georgia" panose="02040502050405020303" pitchFamily="18" charset="0"/>
              </a:rPr>
              <a:t>kan vara slag, sparkar och knuffar.</a:t>
            </a:r>
          </a:p>
          <a:p>
            <a:pPr marL="0" indent="0">
              <a:buNone/>
            </a:pPr>
            <a:endParaRPr lang="sv-SE" sz="2000" dirty="0">
              <a:latin typeface="Georgia" panose="02040502050405020303" pitchFamily="18" charset="0"/>
            </a:endParaRPr>
          </a:p>
          <a:p>
            <a:pPr marL="0" indent="0">
              <a:buNone/>
            </a:pPr>
            <a:r>
              <a:rPr lang="sv-SE" sz="2000" b="1" dirty="0">
                <a:latin typeface="Georgia" panose="02040502050405020303" pitchFamily="18" charset="0"/>
              </a:rPr>
              <a:t>Psykiska kränkningar </a:t>
            </a:r>
            <a:r>
              <a:rPr lang="sv-SE" sz="2000" dirty="0">
                <a:latin typeface="Georgia" panose="02040502050405020303" pitchFamily="18" charset="0"/>
              </a:rPr>
              <a:t>kan vara mer eller mindre tydliga tecken som gester, suckar, blickar eller att ett barn ignoreras av personal eller barn. Det kan också vara förlöjligande, utfrysning och hot.</a:t>
            </a:r>
          </a:p>
          <a:p>
            <a:pPr marL="0" indent="0">
              <a:buNone/>
            </a:pPr>
            <a:endParaRPr lang="sv-SE" sz="2000" dirty="0">
              <a:latin typeface="Georgia" panose="02040502050405020303" pitchFamily="18" charset="0"/>
            </a:endParaRPr>
          </a:p>
        </p:txBody>
      </p:sp>
      <p:sp>
        <p:nvSpPr>
          <p:cNvPr id="10" name="textruta 9">
            <a:extLst>
              <a:ext uri="{FF2B5EF4-FFF2-40B4-BE49-F238E27FC236}">
                <a16:creationId xmlns:a16="http://schemas.microsoft.com/office/drawing/2014/main" id="{7357A469-5000-F525-2ADA-9E9F3A826C10}"/>
              </a:ext>
            </a:extLst>
          </p:cNvPr>
          <p:cNvSpPr txBox="1"/>
          <p:nvPr/>
        </p:nvSpPr>
        <p:spPr>
          <a:xfrm>
            <a:off x="5659899" y="5273935"/>
            <a:ext cx="6096000" cy="523220"/>
          </a:xfrm>
          <a:prstGeom prst="rect">
            <a:avLst/>
          </a:prstGeom>
          <a:noFill/>
        </p:spPr>
        <p:txBody>
          <a:bodyPr wrap="square">
            <a:spAutoFit/>
          </a:bodyPr>
          <a:lstStyle/>
          <a:p>
            <a:pPr marL="0" indent="0" algn="l" fontAlgn="base">
              <a:buNone/>
            </a:pPr>
            <a:r>
              <a:rPr lang="sv-SE" sz="1400" b="0" i="0" dirty="0">
                <a:solidFill>
                  <a:srgbClr val="262626"/>
                </a:solidFill>
                <a:effectLst/>
                <a:latin typeface="source sans pro" panose="020B0503030403020204" pitchFamily="34" charset="0"/>
                <a:hlinkClick r:id="rId5"/>
              </a:rPr>
              <a:t>https://www.skolverket.se/regler-och-ansvar/ansvar-i-skolfragor/krankande-behandling-mobbning-och-diskriminering</a:t>
            </a:r>
            <a:r>
              <a:rPr lang="sv-SE" sz="1400" b="0" i="0" dirty="0">
                <a:solidFill>
                  <a:srgbClr val="262626"/>
                </a:solidFill>
                <a:effectLst/>
                <a:latin typeface="source sans pro" panose="020B0503030403020204" pitchFamily="34" charset="0"/>
              </a:rPr>
              <a:t> </a:t>
            </a:r>
          </a:p>
        </p:txBody>
      </p:sp>
    </p:spTree>
    <p:extLst>
      <p:ext uri="{BB962C8B-B14F-4D97-AF65-F5344CB8AC3E}">
        <p14:creationId xmlns:p14="http://schemas.microsoft.com/office/powerpoint/2010/main" val="3555420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C48C33-8F09-835C-B815-A63AD2A70596}"/>
              </a:ext>
            </a:extLst>
          </p:cNvPr>
          <p:cNvSpPr>
            <a:spLocks noGrp="1"/>
          </p:cNvSpPr>
          <p:nvPr>
            <p:ph type="title"/>
          </p:nvPr>
        </p:nvSpPr>
        <p:spPr/>
        <p:txBody>
          <a:bodyPr/>
          <a:lstStyle/>
          <a:p>
            <a:r>
              <a:rPr lang="sv-SE" dirty="0"/>
              <a:t>Trakasserier och sexuella trakasserier</a:t>
            </a:r>
          </a:p>
        </p:txBody>
      </p:sp>
      <p:sp>
        <p:nvSpPr>
          <p:cNvPr id="3" name="Platshållare för innehåll 2">
            <a:extLst>
              <a:ext uri="{FF2B5EF4-FFF2-40B4-BE49-F238E27FC236}">
                <a16:creationId xmlns:a16="http://schemas.microsoft.com/office/drawing/2014/main" id="{86C8F8B4-3DA2-DF96-17A2-EE6EC1AFF4A9}"/>
              </a:ext>
            </a:extLst>
          </p:cNvPr>
          <p:cNvSpPr>
            <a:spLocks noGrp="1"/>
          </p:cNvSpPr>
          <p:nvPr>
            <p:ph idx="1"/>
          </p:nvPr>
        </p:nvSpPr>
        <p:spPr>
          <a:xfrm>
            <a:off x="838200" y="1825626"/>
            <a:ext cx="6168775" cy="4254337"/>
          </a:xfrm>
        </p:spPr>
        <p:txBody>
          <a:bodyPr>
            <a:normAutofit/>
          </a:bodyPr>
          <a:lstStyle/>
          <a:p>
            <a:r>
              <a:rPr lang="sv-SE" b="1" dirty="0"/>
              <a:t>Trakasserier </a:t>
            </a:r>
            <a:r>
              <a:rPr lang="sv-SE" dirty="0"/>
              <a:t>är ett uppträdande som kränker någons värdighet utifrån någon av de sju diskrimineringsgrunderna.</a:t>
            </a:r>
          </a:p>
          <a:p>
            <a:pPr marL="0" indent="0">
              <a:buNone/>
            </a:pPr>
            <a:endParaRPr lang="sv-SE" dirty="0"/>
          </a:p>
          <a:p>
            <a:r>
              <a:rPr lang="sv-SE" b="1" dirty="0"/>
              <a:t>Sexuella trakasserier </a:t>
            </a:r>
            <a:r>
              <a:rPr lang="sv-SE" dirty="0"/>
              <a:t>är ett uppträdande av sexuell natur som kränker någons värdighet.</a:t>
            </a:r>
          </a:p>
          <a:p>
            <a:endParaRPr lang="sv-SE" dirty="0">
              <a:solidFill>
                <a:srgbClr val="080D28"/>
              </a:solidFill>
              <a:latin typeface="Georgia" panose="02040502050405020303" pitchFamily="18" charset="0"/>
            </a:endParaRPr>
          </a:p>
          <a:p>
            <a:pPr marL="0" indent="0">
              <a:buNone/>
            </a:pPr>
            <a:r>
              <a:rPr lang="sv-SE" sz="1500" dirty="0">
                <a:hlinkClick r:id="rId3"/>
              </a:rPr>
              <a:t>https://www.skolverket.se/regler-och-ansvar/ansvar-i-skolfragor/krankande-behandling-mobbning-och-diskriminering</a:t>
            </a:r>
            <a:r>
              <a:rPr lang="sv-SE" sz="1500" dirty="0"/>
              <a:t> </a:t>
            </a:r>
          </a:p>
          <a:p>
            <a:endParaRPr lang="sv-SE" dirty="0">
              <a:solidFill>
                <a:srgbClr val="080D28"/>
              </a:solidFill>
              <a:latin typeface="Georgia" panose="02040502050405020303" pitchFamily="18" charset="0"/>
            </a:endParaRPr>
          </a:p>
        </p:txBody>
      </p:sp>
      <p:pic>
        <p:nvPicPr>
          <p:cNvPr id="4" name="Bild 3">
            <a:extLst>
              <a:ext uri="{FF2B5EF4-FFF2-40B4-BE49-F238E27FC236}">
                <a16:creationId xmlns:a16="http://schemas.microsoft.com/office/drawing/2014/main" id="{B4E678F6-37FF-5246-CEFB-72C4354756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22469" y="6246482"/>
            <a:ext cx="1586501" cy="492777"/>
          </a:xfrm>
          <a:prstGeom prst="rect">
            <a:avLst/>
          </a:prstGeom>
        </p:spPr>
      </p:pic>
      <p:pic>
        <p:nvPicPr>
          <p:cNvPr id="6" name="Bildobjekt 5">
            <a:extLst>
              <a:ext uri="{FF2B5EF4-FFF2-40B4-BE49-F238E27FC236}">
                <a16:creationId xmlns:a16="http://schemas.microsoft.com/office/drawing/2014/main" id="{FB4BCB23-F961-7F92-D9F0-362FBB23E6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5205" y="1690692"/>
            <a:ext cx="2962077" cy="3806380"/>
          </a:xfrm>
          <a:prstGeom prst="rect">
            <a:avLst/>
          </a:prstGeom>
        </p:spPr>
      </p:pic>
    </p:spTree>
    <p:extLst>
      <p:ext uri="{BB962C8B-B14F-4D97-AF65-F5344CB8AC3E}">
        <p14:creationId xmlns:p14="http://schemas.microsoft.com/office/powerpoint/2010/main" val="2470415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F1C7BC-CD1A-ED60-8C03-9F2E67D8B59D}"/>
              </a:ext>
            </a:extLst>
          </p:cNvPr>
          <p:cNvSpPr>
            <a:spLocks noGrp="1"/>
          </p:cNvSpPr>
          <p:nvPr>
            <p:ph type="title"/>
          </p:nvPr>
        </p:nvSpPr>
        <p:spPr/>
        <p:txBody>
          <a:bodyPr>
            <a:normAutofit/>
          </a:bodyPr>
          <a:lstStyle/>
          <a:p>
            <a:r>
              <a:rPr lang="sv-SE" sz="3600" dirty="0"/>
              <a:t>Sexuella övergrepp på förskolan påverkar många personer och hela verksamheten</a:t>
            </a:r>
          </a:p>
        </p:txBody>
      </p:sp>
      <p:sp>
        <p:nvSpPr>
          <p:cNvPr id="3" name="Platshållare för innehåll 2">
            <a:extLst>
              <a:ext uri="{FF2B5EF4-FFF2-40B4-BE49-F238E27FC236}">
                <a16:creationId xmlns:a16="http://schemas.microsoft.com/office/drawing/2014/main" id="{73C2C28E-A994-7856-6FDA-A4287DB9FCE8}"/>
              </a:ext>
            </a:extLst>
          </p:cNvPr>
          <p:cNvSpPr>
            <a:spLocks noGrp="1"/>
          </p:cNvSpPr>
          <p:nvPr>
            <p:ph idx="1"/>
          </p:nvPr>
        </p:nvSpPr>
        <p:spPr>
          <a:xfrm>
            <a:off x="1146464" y="2238534"/>
            <a:ext cx="7239000" cy="4254337"/>
          </a:xfrm>
        </p:spPr>
        <p:txBody>
          <a:bodyPr>
            <a:normAutofit/>
          </a:bodyPr>
          <a:lstStyle/>
          <a:p>
            <a:pPr marL="0" indent="0">
              <a:buNone/>
            </a:pPr>
            <a:r>
              <a:rPr lang="sv-SE" dirty="0"/>
              <a:t>Både barn och föräldrar drabbas när det finns misstanke om sexuella övergrepp inom förskolan.</a:t>
            </a:r>
          </a:p>
          <a:p>
            <a:pPr marL="0" indent="0">
              <a:buNone/>
            </a:pPr>
            <a:r>
              <a:rPr lang="sv-SE" dirty="0"/>
              <a:t> </a:t>
            </a:r>
          </a:p>
          <a:p>
            <a:pPr marL="0" indent="0">
              <a:buNone/>
            </a:pPr>
            <a:r>
              <a:rPr lang="sv-SE" dirty="0"/>
              <a:t>Förskolepersonal som varit kollegor med den misstänkta medarbetaren drabbas också av olika starka känslor.</a:t>
            </a:r>
          </a:p>
          <a:p>
            <a:endParaRPr lang="sv-SE" dirty="0"/>
          </a:p>
          <a:p>
            <a:endParaRPr lang="sv-SE" dirty="0"/>
          </a:p>
          <a:p>
            <a:endParaRPr lang="sv-SE" dirty="0"/>
          </a:p>
          <a:p>
            <a:endParaRPr lang="sv-SE" dirty="0"/>
          </a:p>
        </p:txBody>
      </p:sp>
      <p:sp>
        <p:nvSpPr>
          <p:cNvPr id="5" name="textruta 4">
            <a:extLst>
              <a:ext uri="{FF2B5EF4-FFF2-40B4-BE49-F238E27FC236}">
                <a16:creationId xmlns:a16="http://schemas.microsoft.com/office/drawing/2014/main" id="{B5287F0F-9AF0-1D45-1F78-04C0971E0F4D}"/>
              </a:ext>
            </a:extLst>
          </p:cNvPr>
          <p:cNvSpPr txBox="1"/>
          <p:nvPr/>
        </p:nvSpPr>
        <p:spPr>
          <a:xfrm>
            <a:off x="4765964" y="5123675"/>
            <a:ext cx="7079673" cy="738664"/>
          </a:xfrm>
          <a:prstGeom prst="rect">
            <a:avLst/>
          </a:prstGeom>
          <a:noFill/>
        </p:spPr>
        <p:txBody>
          <a:bodyPr wrap="square">
            <a:spAutoFit/>
          </a:bodyPr>
          <a:lstStyle/>
          <a:p>
            <a:pPr marL="0" indent="0">
              <a:buNone/>
            </a:pPr>
            <a:r>
              <a:rPr lang="sv-SE" sz="1400" dirty="0">
                <a:hlinkClick r:id="rId3"/>
              </a:rPr>
              <a:t>https://barnafrid.se/kunskapsportal/wp-content/uploads/2022/04/modell-f-beredskap-n-sexuella-overgrepp-mot-barn-misstanks-ha-begatts-av-personal-inom-forskola.pdf</a:t>
            </a:r>
            <a:r>
              <a:rPr lang="sv-SE" sz="1400" dirty="0"/>
              <a:t>  </a:t>
            </a:r>
          </a:p>
        </p:txBody>
      </p:sp>
      <p:pic>
        <p:nvPicPr>
          <p:cNvPr id="4" name="Bild 3">
            <a:extLst>
              <a:ext uri="{FF2B5EF4-FFF2-40B4-BE49-F238E27FC236}">
                <a16:creationId xmlns:a16="http://schemas.microsoft.com/office/drawing/2014/main" id="{1DB09BEA-EBA8-DCAC-0424-428ACCC9BC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22469" y="6246482"/>
            <a:ext cx="1586501" cy="492777"/>
          </a:xfrm>
          <a:prstGeom prst="rect">
            <a:avLst/>
          </a:prstGeom>
        </p:spPr>
      </p:pic>
    </p:spTree>
    <p:extLst>
      <p:ext uri="{BB962C8B-B14F-4D97-AF65-F5344CB8AC3E}">
        <p14:creationId xmlns:p14="http://schemas.microsoft.com/office/powerpoint/2010/main" val="1595862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E77C70-6E47-968E-2F0E-3BB04D35E06A}"/>
              </a:ext>
            </a:extLst>
          </p:cNvPr>
          <p:cNvSpPr>
            <a:spLocks noGrp="1"/>
          </p:cNvSpPr>
          <p:nvPr>
            <p:ph type="title"/>
          </p:nvPr>
        </p:nvSpPr>
        <p:spPr/>
        <p:txBody>
          <a:bodyPr/>
          <a:lstStyle/>
          <a:p>
            <a:endParaRPr lang="sv-SE"/>
          </a:p>
        </p:txBody>
      </p:sp>
      <p:pic>
        <p:nvPicPr>
          <p:cNvPr id="4" name="Onlinemedia 3" title="Ett par minuter om – Sexuella övergrepp mot barn">
            <a:hlinkClick r:id="" action="ppaction://media"/>
            <a:extLst>
              <a:ext uri="{FF2B5EF4-FFF2-40B4-BE49-F238E27FC236}">
                <a16:creationId xmlns:a16="http://schemas.microsoft.com/office/drawing/2014/main" id="{E03D0A10-963E-BA5A-875C-CDE97485A229}"/>
              </a:ext>
            </a:extLst>
          </p:cNvPr>
          <p:cNvPicPr>
            <a:picLocks noGrp="1" noRot="1" noChangeAspect="1"/>
          </p:cNvPicPr>
          <p:nvPr>
            <p:ph idx="1"/>
            <a:videoFile r:link="rId1"/>
          </p:nvPr>
        </p:nvPicPr>
        <p:blipFill>
          <a:blip r:embed="rId4"/>
          <a:stretch>
            <a:fillRect/>
          </a:stretch>
        </p:blipFill>
        <p:spPr>
          <a:xfrm>
            <a:off x="697042" y="0"/>
            <a:ext cx="10797915" cy="6083332"/>
          </a:xfrm>
          <a:prstGeom prst="rect">
            <a:avLst/>
          </a:prstGeom>
        </p:spPr>
      </p:pic>
      <p:pic>
        <p:nvPicPr>
          <p:cNvPr id="3" name="Bild 2">
            <a:extLst>
              <a:ext uri="{FF2B5EF4-FFF2-40B4-BE49-F238E27FC236}">
                <a16:creationId xmlns:a16="http://schemas.microsoft.com/office/drawing/2014/main" id="{F7D77823-4534-C485-DD14-AA4FD140E4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22469" y="6246482"/>
            <a:ext cx="1586501" cy="492777"/>
          </a:xfrm>
          <a:prstGeom prst="rect">
            <a:avLst/>
          </a:prstGeom>
        </p:spPr>
      </p:pic>
    </p:spTree>
    <p:extLst>
      <p:ext uri="{BB962C8B-B14F-4D97-AF65-F5344CB8AC3E}">
        <p14:creationId xmlns:p14="http://schemas.microsoft.com/office/powerpoint/2010/main" val="118979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533ADD-D23D-ADB5-DB60-D8740814A883}"/>
              </a:ext>
            </a:extLst>
          </p:cNvPr>
          <p:cNvSpPr>
            <a:spLocks noGrp="1"/>
          </p:cNvSpPr>
          <p:nvPr>
            <p:ph type="title"/>
          </p:nvPr>
        </p:nvSpPr>
        <p:spPr>
          <a:xfrm>
            <a:off x="838200" y="500063"/>
            <a:ext cx="10515600" cy="1325563"/>
          </a:xfrm>
        </p:spPr>
        <p:txBody>
          <a:bodyPr>
            <a:normAutofit fontScale="90000"/>
          </a:bodyPr>
          <a:lstStyle/>
          <a:p>
            <a:br>
              <a:rPr lang="sv-SE" dirty="0"/>
            </a:br>
            <a:r>
              <a:rPr lang="sv-SE" sz="4000" dirty="0"/>
              <a:t>Olika sätt att upptäcka sexuella övergrepp mot ett eller flera barn på förskolan</a:t>
            </a:r>
            <a:br>
              <a:rPr lang="sv-SE" dirty="0"/>
            </a:br>
            <a:endParaRPr lang="sv-SE" dirty="0"/>
          </a:p>
        </p:txBody>
      </p:sp>
      <p:pic>
        <p:nvPicPr>
          <p:cNvPr id="3" name="Bild 2">
            <a:extLst>
              <a:ext uri="{FF2B5EF4-FFF2-40B4-BE49-F238E27FC236}">
                <a16:creationId xmlns:a16="http://schemas.microsoft.com/office/drawing/2014/main" id="{20E24E68-DF14-D7E0-84AE-3FB02E50C9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2469" y="6246482"/>
            <a:ext cx="1586501" cy="492777"/>
          </a:xfrm>
          <a:prstGeom prst="rect">
            <a:avLst/>
          </a:prstGeom>
        </p:spPr>
      </p:pic>
      <p:sp>
        <p:nvSpPr>
          <p:cNvPr id="6" name="Platshållare för innehåll 5">
            <a:extLst>
              <a:ext uri="{FF2B5EF4-FFF2-40B4-BE49-F238E27FC236}">
                <a16:creationId xmlns:a16="http://schemas.microsoft.com/office/drawing/2014/main" id="{B2BF217B-EE65-FBD3-85A5-8C1E4F3518FD}"/>
              </a:ext>
            </a:extLst>
          </p:cNvPr>
          <p:cNvSpPr>
            <a:spLocks noGrp="1"/>
          </p:cNvSpPr>
          <p:nvPr>
            <p:ph idx="1"/>
          </p:nvPr>
        </p:nvSpPr>
        <p:spPr/>
        <p:txBody>
          <a:bodyPr>
            <a:normAutofit/>
          </a:bodyPr>
          <a:lstStyle/>
          <a:p>
            <a:pPr>
              <a:buFont typeface="Wingdings" panose="05000000000000000000" pitchFamily="2" charset="2"/>
              <a:buChar char="§"/>
            </a:pPr>
            <a:r>
              <a:rPr lang="sv-SE" sz="2000" dirty="0"/>
              <a:t>Barn berättar på förskolan om något som uppfattas som sexuella handlingar som utförts av en medarbetare på förskolan. </a:t>
            </a:r>
          </a:p>
          <a:p>
            <a:pPr>
              <a:buFont typeface="Wingdings" panose="05000000000000000000" pitchFamily="2" charset="2"/>
              <a:buChar char="§"/>
            </a:pPr>
            <a:r>
              <a:rPr lang="sv-SE" sz="2000" dirty="0"/>
              <a:t>Förskolepersonal får information av en omsorgsperson att hen misstänker att ett sexuellt övergrepp har begåtts av en medarbetare inom förskolan. </a:t>
            </a:r>
          </a:p>
          <a:p>
            <a:pPr>
              <a:buFont typeface="Wingdings" panose="05000000000000000000" pitchFamily="2" charset="2"/>
              <a:buChar char="§"/>
            </a:pPr>
            <a:r>
              <a:rPr lang="sv-SE" sz="2000" dirty="0"/>
              <a:t>Förskolepersonal misstänker eller upptäcker att en annan medarbetare utsätter ett barn i verksamheten för sexuella övergrepp. </a:t>
            </a:r>
          </a:p>
          <a:p>
            <a:pPr>
              <a:buFont typeface="Wingdings" panose="05000000000000000000" pitchFamily="2" charset="2"/>
              <a:buChar char="§"/>
            </a:pPr>
            <a:r>
              <a:rPr lang="sv-SE" sz="2000" dirty="0"/>
              <a:t>En omsorgsperson anmäler till polisen att ett misstänkt sexuellt övergrepp begåtts av en medarbetare inom förskolan. </a:t>
            </a:r>
          </a:p>
          <a:p>
            <a:pPr>
              <a:buFont typeface="Wingdings" panose="05000000000000000000" pitchFamily="2" charset="2"/>
              <a:buChar char="§"/>
            </a:pPr>
            <a:r>
              <a:rPr lang="sv-SE" sz="2000" dirty="0"/>
              <a:t>Polisen identifierar en misstanke om sexualbrott mot barn i förskolan i samband med en annan brottsutredning.</a:t>
            </a:r>
          </a:p>
          <a:p>
            <a:pPr marL="0" indent="0">
              <a:buNone/>
            </a:pPr>
            <a:r>
              <a:rPr lang="sv-SE" sz="1100" dirty="0">
                <a:hlinkClick r:id="rId5"/>
              </a:rPr>
              <a:t>https://barnafrid.se/kunskapsportal/wp-content/uploads/2022/04/modell-f-beredskap-n-sexuella-overgrepp-mot-barn-misstanks-ha-begatts-av-personal-inom-forskola.pdf</a:t>
            </a:r>
            <a:r>
              <a:rPr lang="sv-SE" sz="1100" dirty="0"/>
              <a:t> </a:t>
            </a:r>
          </a:p>
          <a:p>
            <a:pPr>
              <a:buFont typeface="Wingdings" panose="05000000000000000000" pitchFamily="2" charset="2"/>
              <a:buChar char="§"/>
            </a:pPr>
            <a:endParaRPr lang="sv-SE" sz="2000" dirty="0"/>
          </a:p>
          <a:p>
            <a:endParaRPr lang="sv-SE" dirty="0"/>
          </a:p>
          <a:p>
            <a:endParaRPr lang="sv-SE" dirty="0"/>
          </a:p>
          <a:p>
            <a:endParaRPr lang="sv-SE" dirty="0"/>
          </a:p>
          <a:p>
            <a:endParaRPr lang="sv-SE" dirty="0"/>
          </a:p>
          <a:p>
            <a:endParaRPr lang="sv-SE" dirty="0"/>
          </a:p>
          <a:p>
            <a:endParaRPr lang="sv-SE" dirty="0"/>
          </a:p>
          <a:p>
            <a:pPr marL="0" indent="0">
              <a:buNone/>
            </a:pPr>
            <a:endParaRPr lang="sv-SE" dirty="0"/>
          </a:p>
        </p:txBody>
      </p:sp>
    </p:spTree>
    <p:extLst>
      <p:ext uri="{BB962C8B-B14F-4D97-AF65-F5344CB8AC3E}">
        <p14:creationId xmlns:p14="http://schemas.microsoft.com/office/powerpoint/2010/main" val="327671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A7AB5E2-3F33-08E2-38F4-FBCD557F6F6E}"/>
              </a:ext>
            </a:extLst>
          </p:cNvPr>
          <p:cNvSpPr>
            <a:spLocks noGrp="1"/>
          </p:cNvSpPr>
          <p:nvPr>
            <p:ph type="title"/>
          </p:nvPr>
        </p:nvSpPr>
        <p:spPr>
          <a:xfrm>
            <a:off x="921431" y="37726"/>
            <a:ext cx="10515600" cy="1325563"/>
          </a:xfrm>
        </p:spPr>
        <p:txBody>
          <a:bodyPr>
            <a:normAutofit/>
          </a:bodyPr>
          <a:lstStyle/>
          <a:p>
            <a:r>
              <a:rPr lang="sv-SE" sz="3600" dirty="0"/>
              <a:t>Tecken på sexuella övergrepp på förskolan</a:t>
            </a:r>
          </a:p>
        </p:txBody>
      </p:sp>
      <p:sp>
        <p:nvSpPr>
          <p:cNvPr id="3" name="Platshållare för innehåll 2">
            <a:extLst>
              <a:ext uri="{FF2B5EF4-FFF2-40B4-BE49-F238E27FC236}">
                <a16:creationId xmlns:a16="http://schemas.microsoft.com/office/drawing/2014/main" id="{50733FB5-EE56-A4CC-0EC4-58CBBDA4ED5E}"/>
              </a:ext>
            </a:extLst>
          </p:cNvPr>
          <p:cNvSpPr>
            <a:spLocks noGrp="1"/>
          </p:cNvSpPr>
          <p:nvPr>
            <p:ph idx="1"/>
          </p:nvPr>
        </p:nvSpPr>
        <p:spPr>
          <a:xfrm>
            <a:off x="681537" y="1332560"/>
            <a:ext cx="7663859" cy="4944651"/>
          </a:xfrm>
        </p:spPr>
        <p:txBody>
          <a:bodyPr>
            <a:normAutofit fontScale="77500" lnSpcReduction="20000"/>
          </a:bodyPr>
          <a:lstStyle/>
          <a:p>
            <a:pPr marL="0" indent="0">
              <a:lnSpc>
                <a:spcPct val="120000"/>
              </a:lnSpc>
              <a:buNone/>
            </a:pPr>
            <a:r>
              <a:rPr lang="sv-SE" sz="2600" dirty="0"/>
              <a:t>Tecken på att en medarbetare utsätter barn för sexuella övergrepp kan vara att hen</a:t>
            </a:r>
          </a:p>
          <a:p>
            <a:pPr algn="l" fontAlgn="base"/>
            <a:r>
              <a:rPr lang="sv-SE" sz="2600" b="0" i="0" dirty="0">
                <a:solidFill>
                  <a:srgbClr val="000000"/>
                </a:solidFill>
                <a:effectLst/>
              </a:rPr>
              <a:t>favoriserar vissa barn</a:t>
            </a:r>
          </a:p>
          <a:p>
            <a:pPr algn="l" fontAlgn="base"/>
            <a:r>
              <a:rPr lang="sv-SE" sz="2600" b="0" i="0" dirty="0">
                <a:solidFill>
                  <a:srgbClr val="000000"/>
                </a:solidFill>
                <a:effectLst/>
              </a:rPr>
              <a:t>går undan med vissa barn </a:t>
            </a:r>
          </a:p>
          <a:p>
            <a:pPr algn="l" fontAlgn="base"/>
            <a:r>
              <a:rPr lang="sv-SE" sz="2600" dirty="0">
                <a:solidFill>
                  <a:srgbClr val="000000"/>
                </a:solidFill>
              </a:rPr>
              <a:t>s</a:t>
            </a:r>
            <a:r>
              <a:rPr lang="sv-SE" sz="2600" b="0" i="0" dirty="0">
                <a:solidFill>
                  <a:srgbClr val="000000"/>
                </a:solidFill>
                <a:effectLst/>
              </a:rPr>
              <a:t>tänger dörrar.</a:t>
            </a:r>
          </a:p>
          <a:p>
            <a:pPr marL="0" indent="0" algn="l" fontAlgn="base">
              <a:buNone/>
            </a:pPr>
            <a:endParaRPr lang="sv-SE" sz="2600" dirty="0">
              <a:solidFill>
                <a:srgbClr val="000000"/>
              </a:solidFill>
            </a:endParaRPr>
          </a:p>
          <a:p>
            <a:pPr marL="0" indent="0" algn="l" fontAlgn="base">
              <a:buNone/>
            </a:pPr>
            <a:r>
              <a:rPr lang="sv-SE" sz="2600" dirty="0">
                <a:solidFill>
                  <a:srgbClr val="000000"/>
                </a:solidFill>
              </a:rPr>
              <a:t>Platser och situationer där sexuella övergrepp kan förekomma är </a:t>
            </a:r>
          </a:p>
          <a:p>
            <a:pPr algn="l" fontAlgn="base"/>
            <a:r>
              <a:rPr lang="sv-SE" sz="2600" dirty="0">
                <a:solidFill>
                  <a:srgbClr val="000000"/>
                </a:solidFill>
              </a:rPr>
              <a:t>på t</a:t>
            </a:r>
            <a:r>
              <a:rPr lang="sv-SE" sz="2600" b="0" i="0" dirty="0">
                <a:solidFill>
                  <a:srgbClr val="000000"/>
                </a:solidFill>
                <a:effectLst/>
              </a:rPr>
              <a:t>oaletten</a:t>
            </a:r>
            <a:r>
              <a:rPr lang="sv-SE" sz="2600" dirty="0">
                <a:solidFill>
                  <a:srgbClr val="000000"/>
                </a:solidFill>
              </a:rPr>
              <a:t> </a:t>
            </a:r>
          </a:p>
          <a:p>
            <a:pPr algn="l" fontAlgn="base"/>
            <a:r>
              <a:rPr lang="sv-SE" sz="2600" b="0" i="0" dirty="0">
                <a:solidFill>
                  <a:srgbClr val="000000"/>
                </a:solidFill>
                <a:effectLst/>
              </a:rPr>
              <a:t>vid </a:t>
            </a:r>
            <a:r>
              <a:rPr lang="sv-SE" sz="2600" dirty="0">
                <a:solidFill>
                  <a:srgbClr val="000000"/>
                </a:solidFill>
              </a:rPr>
              <a:t>blöjbyte</a:t>
            </a:r>
            <a:endParaRPr lang="sv-SE" sz="2600" b="0" i="0" dirty="0">
              <a:solidFill>
                <a:srgbClr val="000000"/>
              </a:solidFill>
              <a:effectLst/>
            </a:endParaRPr>
          </a:p>
          <a:p>
            <a:pPr algn="l" fontAlgn="base"/>
            <a:r>
              <a:rPr lang="sv-SE" sz="2600" dirty="0">
                <a:solidFill>
                  <a:srgbClr val="000000"/>
                </a:solidFill>
              </a:rPr>
              <a:t>på undanskymda platser på utomhusgården</a:t>
            </a:r>
          </a:p>
          <a:p>
            <a:pPr algn="l" fontAlgn="base"/>
            <a:r>
              <a:rPr lang="sv-SE" sz="2600" dirty="0">
                <a:solidFill>
                  <a:srgbClr val="000000"/>
                </a:solidFill>
              </a:rPr>
              <a:t>på utflykter utanför förskolan</a:t>
            </a:r>
          </a:p>
          <a:p>
            <a:pPr algn="l" fontAlgn="base"/>
            <a:r>
              <a:rPr lang="sv-SE" sz="2600" dirty="0">
                <a:solidFill>
                  <a:srgbClr val="000000"/>
                </a:solidFill>
              </a:rPr>
              <a:t>i </a:t>
            </a:r>
            <a:r>
              <a:rPr lang="sv-SE" sz="2600" b="0" i="0" dirty="0">
                <a:solidFill>
                  <a:srgbClr val="000000"/>
                </a:solidFill>
                <a:effectLst/>
              </a:rPr>
              <a:t>rum där går att vara ensam med barn utan insyn.</a:t>
            </a:r>
          </a:p>
          <a:p>
            <a:pPr algn="l" fontAlgn="base"/>
            <a:endParaRPr lang="sv-SE" dirty="0">
              <a:solidFill>
                <a:srgbClr val="000000"/>
              </a:solidFill>
              <a:latin typeface="Georgia" panose="02040502050405020303" pitchFamily="18" charset="0"/>
            </a:endParaRPr>
          </a:p>
          <a:p>
            <a:pPr algn="l" fontAlgn="base"/>
            <a:endParaRPr lang="sv-SE" b="0" i="0" dirty="0">
              <a:solidFill>
                <a:srgbClr val="000000"/>
              </a:solidFill>
              <a:effectLst/>
              <a:latin typeface="Georgia" panose="02040502050405020303" pitchFamily="18" charset="0"/>
            </a:endParaRPr>
          </a:p>
          <a:p>
            <a:pPr marL="0" indent="0" algn="l" fontAlgn="base">
              <a:buNone/>
            </a:pPr>
            <a:endParaRPr lang="sv-SE" b="0" i="0" dirty="0">
              <a:solidFill>
                <a:srgbClr val="000000"/>
              </a:solidFill>
              <a:effectLst/>
              <a:latin typeface="Georgia" panose="02040502050405020303" pitchFamily="18" charset="0"/>
            </a:endParaRPr>
          </a:p>
          <a:p>
            <a:endParaRPr lang="sv-SE" dirty="0"/>
          </a:p>
        </p:txBody>
      </p:sp>
      <p:pic>
        <p:nvPicPr>
          <p:cNvPr id="4" name="Bild 3">
            <a:extLst>
              <a:ext uri="{FF2B5EF4-FFF2-40B4-BE49-F238E27FC236}">
                <a16:creationId xmlns:a16="http://schemas.microsoft.com/office/drawing/2014/main" id="{03C014F1-F775-CA36-7E46-5A94315086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2469" y="6246482"/>
            <a:ext cx="1586501" cy="492777"/>
          </a:xfrm>
          <a:prstGeom prst="rect">
            <a:avLst/>
          </a:prstGeom>
        </p:spPr>
      </p:pic>
      <p:pic>
        <p:nvPicPr>
          <p:cNvPr id="6" name="Bildobjekt 5" descr="En bild som visar text&#10;&#10;Automatiskt genererad beskrivning">
            <a:extLst>
              <a:ext uri="{FF2B5EF4-FFF2-40B4-BE49-F238E27FC236}">
                <a16:creationId xmlns:a16="http://schemas.microsoft.com/office/drawing/2014/main" id="{4162319C-B709-4C56-FAAA-7FC37CE1FF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5501" y="1363289"/>
            <a:ext cx="3165068" cy="3900046"/>
          </a:xfrm>
          <a:prstGeom prst="rect">
            <a:avLst/>
          </a:prstGeom>
        </p:spPr>
      </p:pic>
    </p:spTree>
    <p:extLst>
      <p:ext uri="{BB962C8B-B14F-4D97-AF65-F5344CB8AC3E}">
        <p14:creationId xmlns:p14="http://schemas.microsoft.com/office/powerpoint/2010/main" val="476399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DC02813-AAD1-E03D-6AE4-B092A557D308}"/>
              </a:ext>
            </a:extLst>
          </p:cNvPr>
          <p:cNvSpPr>
            <a:spLocks noGrp="1"/>
          </p:cNvSpPr>
          <p:nvPr>
            <p:ph type="title"/>
          </p:nvPr>
        </p:nvSpPr>
        <p:spPr>
          <a:xfrm>
            <a:off x="838200" y="631136"/>
            <a:ext cx="10515600" cy="1325563"/>
          </a:xfrm>
        </p:spPr>
        <p:txBody>
          <a:bodyPr/>
          <a:lstStyle/>
          <a:p>
            <a:r>
              <a:rPr lang="sv-SE" dirty="0"/>
              <a:t>Berätta alltid om du får reda på misstankar om sexuella övergrepp</a:t>
            </a:r>
          </a:p>
        </p:txBody>
      </p:sp>
      <p:sp>
        <p:nvSpPr>
          <p:cNvPr id="3" name="Platshållare för innehåll 2">
            <a:extLst>
              <a:ext uri="{FF2B5EF4-FFF2-40B4-BE49-F238E27FC236}">
                <a16:creationId xmlns:a16="http://schemas.microsoft.com/office/drawing/2014/main" id="{74D7C17F-DF0E-08EA-DF56-9E3AB9F6D205}"/>
              </a:ext>
            </a:extLst>
          </p:cNvPr>
          <p:cNvSpPr>
            <a:spLocks noGrp="1"/>
          </p:cNvSpPr>
          <p:nvPr>
            <p:ph idx="1"/>
          </p:nvPr>
        </p:nvSpPr>
        <p:spPr>
          <a:xfrm>
            <a:off x="838200" y="1520826"/>
            <a:ext cx="10515600" cy="4254337"/>
          </a:xfrm>
        </p:spPr>
        <p:txBody>
          <a:bodyPr>
            <a:normAutofit fontScale="55000" lnSpcReduction="20000"/>
          </a:bodyPr>
          <a:lstStyle/>
          <a:p>
            <a:endParaRPr lang="sv-SE" dirty="0"/>
          </a:p>
          <a:p>
            <a:pPr marL="0" indent="0">
              <a:buNone/>
            </a:pPr>
            <a:endParaRPr lang="sv-SE" sz="3600" dirty="0"/>
          </a:p>
          <a:p>
            <a:pPr marL="0" indent="0">
              <a:buNone/>
            </a:pPr>
            <a:endParaRPr lang="sv-SE" sz="3600" dirty="0"/>
          </a:p>
          <a:p>
            <a:pPr marL="0" indent="0">
              <a:lnSpc>
                <a:spcPct val="120000"/>
              </a:lnSpc>
              <a:buNone/>
            </a:pPr>
            <a:r>
              <a:rPr lang="sv-SE" sz="5100" dirty="0"/>
              <a:t>Om du får information om en misstanke om sexuella övergrepp ska du direkt berätta om det för din chef.</a:t>
            </a:r>
          </a:p>
          <a:p>
            <a:pPr marL="0" indent="0">
              <a:buNone/>
            </a:pPr>
            <a:endParaRPr lang="sv-SE" sz="5100" dirty="0"/>
          </a:p>
          <a:p>
            <a:pPr marL="0" indent="0">
              <a:buNone/>
            </a:pPr>
            <a:endParaRPr lang="sv-SE" dirty="0"/>
          </a:p>
          <a:p>
            <a:endParaRPr lang="sv-SE" dirty="0"/>
          </a:p>
          <a:p>
            <a:endParaRPr lang="sv-SE" dirty="0"/>
          </a:p>
          <a:p>
            <a:pPr marL="0" indent="0">
              <a:buNone/>
            </a:pPr>
            <a:r>
              <a:rPr lang="sv-SE" sz="3500" dirty="0">
                <a:hlinkClick r:id="rId3"/>
              </a:rPr>
              <a:t>https://barnafrid.se/kunskapsportal/wp-content/uploads/2022/04/modell-f-beredskap-n-sexuella-overgrepp-mot-barn-misstanks-ha-begatts-av-personal-inom-forskola.pdf</a:t>
            </a:r>
            <a:r>
              <a:rPr lang="sv-SE" sz="3500" dirty="0"/>
              <a:t> </a:t>
            </a:r>
            <a:r>
              <a:rPr lang="sv-SE" dirty="0"/>
              <a:t> </a:t>
            </a:r>
          </a:p>
        </p:txBody>
      </p:sp>
      <p:pic>
        <p:nvPicPr>
          <p:cNvPr id="4" name="Bild 3">
            <a:extLst>
              <a:ext uri="{FF2B5EF4-FFF2-40B4-BE49-F238E27FC236}">
                <a16:creationId xmlns:a16="http://schemas.microsoft.com/office/drawing/2014/main" id="{648C8F54-EBFD-96C7-B13C-CC7CF011F0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22469" y="6246482"/>
            <a:ext cx="1586501" cy="492777"/>
          </a:xfrm>
          <a:prstGeom prst="rect">
            <a:avLst/>
          </a:prstGeom>
        </p:spPr>
      </p:pic>
    </p:spTree>
    <p:extLst>
      <p:ext uri="{BB962C8B-B14F-4D97-AF65-F5344CB8AC3E}">
        <p14:creationId xmlns:p14="http://schemas.microsoft.com/office/powerpoint/2010/main" val="195721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307702-E18D-B2BA-8DCB-BC3A6FA079B7}"/>
              </a:ext>
            </a:extLst>
          </p:cNvPr>
          <p:cNvSpPr>
            <a:spLocks noGrp="1"/>
          </p:cNvSpPr>
          <p:nvPr>
            <p:ph type="title"/>
          </p:nvPr>
        </p:nvSpPr>
        <p:spPr/>
        <p:txBody>
          <a:bodyPr/>
          <a:lstStyle/>
          <a:p>
            <a:r>
              <a:rPr lang="sv-SE" dirty="0"/>
              <a:t>Registerkontroll – ett sätt att förebygga våld</a:t>
            </a:r>
          </a:p>
        </p:txBody>
      </p:sp>
      <p:sp>
        <p:nvSpPr>
          <p:cNvPr id="3" name="Platshållare för innehåll 2">
            <a:extLst>
              <a:ext uri="{FF2B5EF4-FFF2-40B4-BE49-F238E27FC236}">
                <a16:creationId xmlns:a16="http://schemas.microsoft.com/office/drawing/2014/main" id="{A30393AF-19C1-E540-2342-36F31B6FC7A3}"/>
              </a:ext>
            </a:extLst>
          </p:cNvPr>
          <p:cNvSpPr>
            <a:spLocks noGrp="1"/>
          </p:cNvSpPr>
          <p:nvPr>
            <p:ph idx="1"/>
          </p:nvPr>
        </p:nvSpPr>
        <p:spPr>
          <a:xfrm>
            <a:off x="838200" y="1825627"/>
            <a:ext cx="10515600" cy="3385140"/>
          </a:xfrm>
        </p:spPr>
        <p:txBody>
          <a:bodyPr>
            <a:normAutofit lnSpcReduction="10000"/>
          </a:bodyPr>
          <a:lstStyle/>
          <a:p>
            <a:pPr marL="0" indent="0" algn="l" fontAlgn="base">
              <a:buNone/>
            </a:pPr>
            <a:r>
              <a:rPr lang="sv-SE" b="0" i="0" dirty="0">
                <a:solidFill>
                  <a:srgbClr val="262626"/>
                </a:solidFill>
                <a:effectLst/>
              </a:rPr>
              <a:t>Syftet med bestämmelserna om registerkontroll är att skydda barn och unga mot </a:t>
            </a:r>
            <a:r>
              <a:rPr lang="sv-SE" b="0" i="1" dirty="0">
                <a:solidFill>
                  <a:srgbClr val="262626"/>
                </a:solidFill>
                <a:effectLst/>
              </a:rPr>
              <a:t>sexualbrott</a:t>
            </a:r>
            <a:r>
              <a:rPr lang="sv-SE" b="0" i="0" dirty="0">
                <a:solidFill>
                  <a:srgbClr val="262626"/>
                </a:solidFill>
                <a:effectLst/>
              </a:rPr>
              <a:t> och andra grova brott.</a:t>
            </a:r>
          </a:p>
          <a:p>
            <a:pPr algn="l" fontAlgn="base"/>
            <a:endParaRPr lang="sv-SE" dirty="0">
              <a:solidFill>
                <a:srgbClr val="262626"/>
              </a:solidFill>
            </a:endParaRPr>
          </a:p>
          <a:p>
            <a:pPr marL="0" indent="0" algn="l" fontAlgn="base">
              <a:buNone/>
            </a:pPr>
            <a:r>
              <a:rPr lang="sv-SE" dirty="0"/>
              <a:t>Reglerna bygger på en avvägning mellan två viktiga skyddsintressen – å ena sidan intresset av att minska riskerna för övergrepp mot barn och å andra sidan skyddet för den personliga integriteten.</a:t>
            </a:r>
            <a:endParaRPr lang="sv-SE" dirty="0">
              <a:solidFill>
                <a:srgbClr val="262626"/>
              </a:solidFill>
            </a:endParaRPr>
          </a:p>
          <a:p>
            <a:pPr marL="0" indent="0" algn="l" fontAlgn="base">
              <a:buNone/>
            </a:pPr>
            <a:endParaRPr lang="sv-SE" b="0" i="0" dirty="0">
              <a:solidFill>
                <a:srgbClr val="262626"/>
              </a:solidFill>
              <a:effectLst/>
            </a:endParaRPr>
          </a:p>
          <a:p>
            <a:pPr marL="0" indent="0" algn="l" fontAlgn="base">
              <a:buNone/>
            </a:pPr>
            <a:r>
              <a:rPr lang="sv-SE" b="0" i="0" dirty="0">
                <a:solidFill>
                  <a:srgbClr val="262626"/>
                </a:solidFill>
                <a:effectLst/>
              </a:rPr>
              <a:t>När ny personal ska anställas i förskolan ska en registerkontroll göras. </a:t>
            </a:r>
            <a:endParaRPr lang="sv-SE" dirty="0">
              <a:solidFill>
                <a:srgbClr val="262626"/>
              </a:solidFill>
              <a:latin typeface="source sans pro" panose="020B0503030403020204" pitchFamily="34" charset="0"/>
            </a:endParaRPr>
          </a:p>
          <a:p>
            <a:pPr algn="l" fontAlgn="base"/>
            <a:endParaRPr lang="sv-SE" b="0" i="0" dirty="0">
              <a:solidFill>
                <a:srgbClr val="262626"/>
              </a:solidFill>
              <a:effectLst/>
              <a:latin typeface="source sans pro" panose="020B0503030403020204" pitchFamily="34" charset="0"/>
            </a:endParaRPr>
          </a:p>
          <a:p>
            <a:pPr marL="0" indent="0">
              <a:buNone/>
            </a:pPr>
            <a:endParaRPr lang="sv-SE" dirty="0"/>
          </a:p>
        </p:txBody>
      </p:sp>
      <p:pic>
        <p:nvPicPr>
          <p:cNvPr id="4" name="Bild 3">
            <a:extLst>
              <a:ext uri="{FF2B5EF4-FFF2-40B4-BE49-F238E27FC236}">
                <a16:creationId xmlns:a16="http://schemas.microsoft.com/office/drawing/2014/main" id="{A4B1901A-5747-9CCB-3C47-6CF8614AE8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2469" y="6246482"/>
            <a:ext cx="1586501" cy="492777"/>
          </a:xfrm>
          <a:prstGeom prst="rect">
            <a:avLst/>
          </a:prstGeom>
        </p:spPr>
      </p:pic>
      <p:sp>
        <p:nvSpPr>
          <p:cNvPr id="6" name="textruta 5">
            <a:extLst>
              <a:ext uri="{FF2B5EF4-FFF2-40B4-BE49-F238E27FC236}">
                <a16:creationId xmlns:a16="http://schemas.microsoft.com/office/drawing/2014/main" id="{414341A2-8D91-40CC-ED3B-CA576C2E3238}"/>
              </a:ext>
            </a:extLst>
          </p:cNvPr>
          <p:cNvSpPr txBox="1"/>
          <p:nvPr/>
        </p:nvSpPr>
        <p:spPr>
          <a:xfrm>
            <a:off x="6511636" y="5361014"/>
            <a:ext cx="6096000" cy="523220"/>
          </a:xfrm>
          <a:prstGeom prst="rect">
            <a:avLst/>
          </a:prstGeom>
          <a:noFill/>
        </p:spPr>
        <p:txBody>
          <a:bodyPr wrap="square">
            <a:spAutoFit/>
          </a:bodyPr>
          <a:lstStyle/>
          <a:p>
            <a:pPr lvl="1" fontAlgn="base"/>
            <a:r>
              <a:rPr lang="sv-SE" sz="1400" b="0" i="0" dirty="0">
                <a:solidFill>
                  <a:srgbClr val="080D28"/>
                </a:solidFill>
                <a:effectLst/>
                <a:hlinkClick r:id="rId5"/>
              </a:rPr>
              <a:t>https://www.skolverket.se/regler-och-ansvar/ansvar-i-skolfragor/registerkontroll</a:t>
            </a:r>
            <a:r>
              <a:rPr lang="sv-SE" sz="1400" b="0" i="0" dirty="0">
                <a:solidFill>
                  <a:srgbClr val="080D28"/>
                </a:solidFill>
                <a:effectLst/>
              </a:rPr>
              <a:t> </a:t>
            </a:r>
          </a:p>
        </p:txBody>
      </p:sp>
    </p:spTree>
    <p:extLst>
      <p:ext uri="{BB962C8B-B14F-4D97-AF65-F5344CB8AC3E}">
        <p14:creationId xmlns:p14="http://schemas.microsoft.com/office/powerpoint/2010/main" val="3946406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EB7ED08-D670-F319-249F-78C6FC896911}"/>
              </a:ext>
            </a:extLst>
          </p:cNvPr>
          <p:cNvSpPr>
            <a:spLocks noGrp="1"/>
          </p:cNvSpPr>
          <p:nvPr>
            <p:ph type="title"/>
          </p:nvPr>
        </p:nvSpPr>
        <p:spPr/>
        <p:txBody>
          <a:bodyPr/>
          <a:lstStyle/>
          <a:p>
            <a:endParaRPr lang="sv-SE" dirty="0"/>
          </a:p>
        </p:txBody>
      </p:sp>
      <p:sp>
        <p:nvSpPr>
          <p:cNvPr id="3" name="Platshållare för innehåll 2">
            <a:extLst>
              <a:ext uri="{FF2B5EF4-FFF2-40B4-BE49-F238E27FC236}">
                <a16:creationId xmlns:a16="http://schemas.microsoft.com/office/drawing/2014/main" id="{D56D1CFB-272B-3B98-2EA9-905FF4A7A9A4}"/>
              </a:ext>
            </a:extLst>
          </p:cNvPr>
          <p:cNvSpPr>
            <a:spLocks noGrp="1"/>
          </p:cNvSpPr>
          <p:nvPr>
            <p:ph idx="1"/>
          </p:nvPr>
        </p:nvSpPr>
        <p:spPr>
          <a:xfrm>
            <a:off x="838200" y="1160608"/>
            <a:ext cx="10515600" cy="4254337"/>
          </a:xfrm>
        </p:spPr>
        <p:txBody>
          <a:bodyPr/>
          <a:lstStyle/>
          <a:p>
            <a:endParaRPr lang="sv-SE" dirty="0"/>
          </a:p>
          <a:p>
            <a:endParaRPr lang="sv-SE" dirty="0"/>
          </a:p>
          <a:p>
            <a:endParaRPr lang="sv-SE" dirty="0"/>
          </a:p>
          <a:p>
            <a:pPr marL="0" indent="0">
              <a:buNone/>
            </a:pPr>
            <a:r>
              <a:rPr lang="sv-SE" sz="5400" dirty="0"/>
              <a:t>När barn utsätter andra barn</a:t>
            </a:r>
          </a:p>
        </p:txBody>
      </p:sp>
      <p:pic>
        <p:nvPicPr>
          <p:cNvPr id="4" name="Bild 3">
            <a:extLst>
              <a:ext uri="{FF2B5EF4-FFF2-40B4-BE49-F238E27FC236}">
                <a16:creationId xmlns:a16="http://schemas.microsoft.com/office/drawing/2014/main" id="{24B0687D-06C8-12D3-719D-B8FA5D845D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2469" y="6246482"/>
            <a:ext cx="1586501" cy="492777"/>
          </a:xfrm>
          <a:prstGeom prst="rect">
            <a:avLst/>
          </a:prstGeom>
        </p:spPr>
      </p:pic>
    </p:spTree>
    <p:extLst>
      <p:ext uri="{BB962C8B-B14F-4D97-AF65-F5344CB8AC3E}">
        <p14:creationId xmlns:p14="http://schemas.microsoft.com/office/powerpoint/2010/main" val="2393193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70F20CE-2A2A-DC4E-3CF8-9EE3C65B2F94}"/>
              </a:ext>
            </a:extLst>
          </p:cNvPr>
          <p:cNvSpPr>
            <a:spLocks noGrp="1"/>
          </p:cNvSpPr>
          <p:nvPr>
            <p:ph type="title"/>
          </p:nvPr>
        </p:nvSpPr>
        <p:spPr/>
        <p:txBody>
          <a:bodyPr>
            <a:noAutofit/>
          </a:bodyPr>
          <a:lstStyle/>
          <a:p>
            <a:r>
              <a:rPr lang="sv-SE" dirty="0"/>
              <a:t>										 </a:t>
            </a:r>
            <a:br>
              <a:rPr lang="sv-SE" dirty="0"/>
            </a:br>
            <a:r>
              <a:rPr lang="sv-SE" dirty="0"/>
              <a:t>Vad ska vi göra idag? 									</a:t>
            </a:r>
          </a:p>
        </p:txBody>
      </p:sp>
      <p:sp>
        <p:nvSpPr>
          <p:cNvPr id="3" name="Platshållare för innehåll 2">
            <a:extLst>
              <a:ext uri="{FF2B5EF4-FFF2-40B4-BE49-F238E27FC236}">
                <a16:creationId xmlns:a16="http://schemas.microsoft.com/office/drawing/2014/main" id="{43180711-9FDE-0495-6F59-BE49C90EB9CA}"/>
              </a:ext>
            </a:extLst>
          </p:cNvPr>
          <p:cNvSpPr>
            <a:spLocks noGrp="1"/>
          </p:cNvSpPr>
          <p:nvPr>
            <p:ph idx="1"/>
          </p:nvPr>
        </p:nvSpPr>
        <p:spPr>
          <a:xfrm>
            <a:off x="838200" y="1690692"/>
            <a:ext cx="10515600" cy="4254337"/>
          </a:xfrm>
        </p:spPr>
        <p:txBody>
          <a:bodyPr>
            <a:normAutofit lnSpcReduction="10000"/>
          </a:bodyPr>
          <a:lstStyle/>
          <a:p>
            <a:pPr marL="457200" indent="-457200">
              <a:lnSpc>
                <a:spcPct val="150000"/>
              </a:lnSpc>
              <a:buAutoNum type="arabicPeriod"/>
            </a:pPr>
            <a:r>
              <a:rPr lang="sv-SE" sz="2000" dirty="0"/>
              <a:t>Introduktion av fördjupningstema: När barn far illa, kränkningar och mobbning i  förskolan</a:t>
            </a:r>
          </a:p>
          <a:p>
            <a:pPr marL="457200" indent="-457200">
              <a:lnSpc>
                <a:spcPct val="150000"/>
              </a:lnSpc>
              <a:buFont typeface="+mj-lt"/>
              <a:buAutoNum type="arabicPeriod"/>
            </a:pPr>
            <a:r>
              <a:rPr lang="sv-SE" sz="2000" dirty="0"/>
              <a:t>Ta del av faktabladet: När barn far illa, kränkningar och mobbning i förskolan</a:t>
            </a:r>
          </a:p>
          <a:p>
            <a:pPr marL="457200" indent="-457200">
              <a:lnSpc>
                <a:spcPct val="150000"/>
              </a:lnSpc>
              <a:buFont typeface="+mj-lt"/>
              <a:buAutoNum type="arabicPeriod"/>
            </a:pPr>
            <a:r>
              <a:rPr lang="sv-SE" sz="2000" dirty="0"/>
              <a:t>Fördjupa innehållet i faktabladet</a:t>
            </a:r>
            <a:endParaRPr lang="sv-SE" sz="2000" dirty="0">
              <a:highlight>
                <a:srgbClr val="FFFF00"/>
              </a:highlight>
            </a:endParaRPr>
          </a:p>
          <a:p>
            <a:pPr marL="457200" indent="-457200">
              <a:lnSpc>
                <a:spcPct val="150000"/>
              </a:lnSpc>
              <a:buFont typeface="+mj-lt"/>
              <a:buAutoNum type="arabicPeriod"/>
            </a:pPr>
            <a:r>
              <a:rPr lang="sv-SE" sz="2000" dirty="0"/>
              <a:t>Diskutera ett scenario: </a:t>
            </a:r>
            <a:r>
              <a:rPr lang="sv-SE" sz="2000" b="1" dirty="0"/>
              <a:t>Filmen om Mika </a:t>
            </a:r>
            <a:r>
              <a:rPr lang="sv-SE" sz="2000" dirty="0"/>
              <a:t>eller ett skriftligt scenario </a:t>
            </a:r>
            <a:r>
              <a:rPr lang="sv-SE" sz="2000" b="1" dirty="0"/>
              <a:t>Berättelsen om Alex </a:t>
            </a:r>
          </a:p>
          <a:p>
            <a:pPr marL="457200" indent="-457200">
              <a:lnSpc>
                <a:spcPct val="150000"/>
              </a:lnSpc>
              <a:buFont typeface="+mj-lt"/>
              <a:buAutoNum type="arabicPeriod"/>
            </a:pPr>
            <a:r>
              <a:rPr lang="sv-SE" sz="2000" dirty="0"/>
              <a:t>Sammanfatta och utvärdera dagen</a:t>
            </a:r>
          </a:p>
          <a:p>
            <a:pPr marL="457200" indent="-457200">
              <a:lnSpc>
                <a:spcPct val="150000"/>
              </a:lnSpc>
              <a:buFont typeface="+mj-lt"/>
              <a:buAutoNum type="arabicPeriod"/>
            </a:pPr>
            <a:r>
              <a:rPr lang="sv-SE" sz="2000" dirty="0"/>
              <a:t>Eventuellt utvärdera hela utbildningen </a:t>
            </a:r>
          </a:p>
          <a:p>
            <a:pPr marL="0" indent="0">
              <a:buNone/>
            </a:pPr>
            <a:endParaRPr lang="sv-SE" sz="2000" b="1" dirty="0">
              <a:solidFill>
                <a:schemeClr val="tx2"/>
              </a:solidFill>
            </a:endParaRPr>
          </a:p>
          <a:p>
            <a:pPr marL="0" indent="0">
              <a:buNone/>
            </a:pPr>
            <a:endParaRPr lang="sv-SE" dirty="0"/>
          </a:p>
          <a:p>
            <a:endParaRPr lang="sv-SE" dirty="0"/>
          </a:p>
        </p:txBody>
      </p:sp>
      <p:pic>
        <p:nvPicPr>
          <p:cNvPr id="4" name="Bild 3">
            <a:extLst>
              <a:ext uri="{FF2B5EF4-FFF2-40B4-BE49-F238E27FC236}">
                <a16:creationId xmlns:a16="http://schemas.microsoft.com/office/drawing/2014/main" id="{93E30D76-9C07-0006-7C81-28651FBCF4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2469" y="6246482"/>
            <a:ext cx="1586501" cy="492777"/>
          </a:xfrm>
          <a:prstGeom prst="rect">
            <a:avLst/>
          </a:prstGeom>
        </p:spPr>
      </p:pic>
    </p:spTree>
    <p:extLst>
      <p:ext uri="{BB962C8B-B14F-4D97-AF65-F5344CB8AC3E}">
        <p14:creationId xmlns:p14="http://schemas.microsoft.com/office/powerpoint/2010/main" val="3569637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05C70FE-F278-0825-21DD-346854F09393}"/>
              </a:ext>
            </a:extLst>
          </p:cNvPr>
          <p:cNvSpPr>
            <a:spLocks noGrp="1"/>
          </p:cNvSpPr>
          <p:nvPr>
            <p:ph type="title"/>
          </p:nvPr>
        </p:nvSpPr>
        <p:spPr/>
        <p:txBody>
          <a:bodyPr/>
          <a:lstStyle/>
          <a:p>
            <a:r>
              <a:rPr lang="sv-SE" dirty="0"/>
              <a:t>Konflikt, kränkning eller mobbning?</a:t>
            </a:r>
          </a:p>
        </p:txBody>
      </p:sp>
      <p:sp>
        <p:nvSpPr>
          <p:cNvPr id="3" name="Platshållare för innehåll 2">
            <a:extLst>
              <a:ext uri="{FF2B5EF4-FFF2-40B4-BE49-F238E27FC236}">
                <a16:creationId xmlns:a16="http://schemas.microsoft.com/office/drawing/2014/main" id="{869C95F5-7204-E94E-6D77-F29B61D988F0}"/>
              </a:ext>
            </a:extLst>
          </p:cNvPr>
          <p:cNvSpPr>
            <a:spLocks noGrp="1"/>
          </p:cNvSpPr>
          <p:nvPr>
            <p:ph idx="1"/>
          </p:nvPr>
        </p:nvSpPr>
        <p:spPr>
          <a:xfrm>
            <a:off x="838200" y="1825626"/>
            <a:ext cx="6435903" cy="4254337"/>
          </a:xfrm>
        </p:spPr>
        <p:txBody>
          <a:bodyPr>
            <a:normAutofit/>
          </a:bodyPr>
          <a:lstStyle/>
          <a:p>
            <a:endParaRPr lang="sv-SE" dirty="0"/>
          </a:p>
          <a:p>
            <a:endParaRPr lang="sv-SE" dirty="0"/>
          </a:p>
        </p:txBody>
      </p:sp>
      <p:pic>
        <p:nvPicPr>
          <p:cNvPr id="4" name="Bild 3">
            <a:extLst>
              <a:ext uri="{FF2B5EF4-FFF2-40B4-BE49-F238E27FC236}">
                <a16:creationId xmlns:a16="http://schemas.microsoft.com/office/drawing/2014/main" id="{C832A6FA-102B-AC79-6589-38C2979525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2469" y="6246482"/>
            <a:ext cx="1586501" cy="492777"/>
          </a:xfrm>
          <a:prstGeom prst="rect">
            <a:avLst/>
          </a:prstGeom>
        </p:spPr>
      </p:pic>
      <p:pic>
        <p:nvPicPr>
          <p:cNvPr id="6" name="Bildobjekt 5">
            <a:extLst>
              <a:ext uri="{FF2B5EF4-FFF2-40B4-BE49-F238E27FC236}">
                <a16:creationId xmlns:a16="http://schemas.microsoft.com/office/drawing/2014/main" id="{988B99B9-1520-DABD-0A2B-D8B21FAF7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8022" y="1550411"/>
            <a:ext cx="2292213" cy="3757178"/>
          </a:xfrm>
          <a:prstGeom prst="rect">
            <a:avLst/>
          </a:prstGeom>
        </p:spPr>
      </p:pic>
      <p:sp>
        <p:nvSpPr>
          <p:cNvPr id="7" name="textruta 6">
            <a:extLst>
              <a:ext uri="{FF2B5EF4-FFF2-40B4-BE49-F238E27FC236}">
                <a16:creationId xmlns:a16="http://schemas.microsoft.com/office/drawing/2014/main" id="{9A036D73-82AF-91EA-99A5-CE1A4E7241DC}"/>
              </a:ext>
            </a:extLst>
          </p:cNvPr>
          <p:cNvSpPr txBox="1"/>
          <p:nvPr/>
        </p:nvSpPr>
        <p:spPr>
          <a:xfrm>
            <a:off x="1203607" y="1857211"/>
            <a:ext cx="6190850" cy="24929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2000" dirty="0"/>
              <a:t>Du som arbetar i förskolan får ta del av och lösa konflikter mellan barn varje dag.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2000" dirty="0"/>
              <a:t>När övergår en konflikt till att bli en kränkning eller mobbningssituation?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Tree>
    <p:extLst>
      <p:ext uri="{BB962C8B-B14F-4D97-AF65-F5344CB8AC3E}">
        <p14:creationId xmlns:p14="http://schemas.microsoft.com/office/powerpoint/2010/main" val="715871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1869F4-DE0D-EDC8-A870-2DA9A1D99D5D}"/>
              </a:ext>
            </a:extLst>
          </p:cNvPr>
          <p:cNvSpPr>
            <a:spLocks noGrp="1"/>
          </p:cNvSpPr>
          <p:nvPr>
            <p:ph type="title"/>
          </p:nvPr>
        </p:nvSpPr>
        <p:spPr/>
        <p:txBody>
          <a:bodyPr>
            <a:normAutofit/>
          </a:bodyPr>
          <a:lstStyle/>
          <a:p>
            <a:r>
              <a:rPr lang="sv-SE" dirty="0"/>
              <a:t>Mobbning</a:t>
            </a:r>
          </a:p>
        </p:txBody>
      </p:sp>
      <p:sp>
        <p:nvSpPr>
          <p:cNvPr id="3" name="Platshållare för innehåll 2">
            <a:extLst>
              <a:ext uri="{FF2B5EF4-FFF2-40B4-BE49-F238E27FC236}">
                <a16:creationId xmlns:a16="http://schemas.microsoft.com/office/drawing/2014/main" id="{EE6FC735-598D-07DB-D99C-D8D9446870A8}"/>
              </a:ext>
            </a:extLst>
          </p:cNvPr>
          <p:cNvSpPr>
            <a:spLocks noGrp="1"/>
          </p:cNvSpPr>
          <p:nvPr>
            <p:ph idx="1"/>
          </p:nvPr>
        </p:nvSpPr>
        <p:spPr>
          <a:xfrm>
            <a:off x="838200" y="1526569"/>
            <a:ext cx="10515600" cy="4254337"/>
          </a:xfrm>
        </p:spPr>
        <p:txBody>
          <a:bodyPr>
            <a:normAutofit/>
          </a:bodyPr>
          <a:lstStyle/>
          <a:p>
            <a:endParaRPr lang="sv-SE" dirty="0"/>
          </a:p>
          <a:p>
            <a:pPr marL="0" indent="0">
              <a:buNone/>
            </a:pPr>
            <a:r>
              <a:rPr lang="sv-SE" dirty="0"/>
              <a:t>Begreppet mobbning finns inte i skollagen. En vanlig användning av ordet är om </a:t>
            </a:r>
            <a:r>
              <a:rPr lang="sv-SE" i="1" dirty="0"/>
              <a:t>ett barn eller en elev blir utsatt för kränkande behandling, trakasserier eller sexuella trakasserier vid upprepade tillfällen</a:t>
            </a:r>
            <a:r>
              <a:rPr lang="sv-SE" dirty="0"/>
              <a:t>.</a:t>
            </a:r>
          </a:p>
          <a:p>
            <a:endParaRPr lang="sv-SE" dirty="0"/>
          </a:p>
          <a:p>
            <a:pPr marL="0" indent="0">
              <a:buNone/>
            </a:pPr>
            <a:r>
              <a:rPr lang="sv-SE" dirty="0"/>
              <a:t>Kränkande behandling kan vara något som bara händer en gång. Det är alltså ett bredare begrepp, som kan innefatta mobbning men också andra kränkande beteenden.</a:t>
            </a:r>
          </a:p>
          <a:p>
            <a:pPr marL="0" indent="0">
              <a:buNone/>
            </a:pPr>
            <a:endParaRPr lang="sv-SE" dirty="0"/>
          </a:p>
          <a:p>
            <a:pPr marL="0" indent="0">
              <a:buNone/>
            </a:pPr>
            <a:r>
              <a:rPr lang="sv-SE" sz="1400" dirty="0">
                <a:hlinkClick r:id="rId3"/>
              </a:rPr>
              <a:t>https://www.skolverket.se/regler-och-ansvar/ansvar-i-skolfragor/krankande-behandling-mobbning-och-diskriminering</a:t>
            </a:r>
            <a:r>
              <a:rPr lang="sv-SE" sz="1400" dirty="0"/>
              <a:t> </a:t>
            </a:r>
          </a:p>
        </p:txBody>
      </p:sp>
      <p:pic>
        <p:nvPicPr>
          <p:cNvPr id="4" name="Bild 3">
            <a:extLst>
              <a:ext uri="{FF2B5EF4-FFF2-40B4-BE49-F238E27FC236}">
                <a16:creationId xmlns:a16="http://schemas.microsoft.com/office/drawing/2014/main" id="{CF2FBFBD-2C0B-27B8-1AB1-3FDCB6A089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22469" y="6246482"/>
            <a:ext cx="1586501" cy="492777"/>
          </a:xfrm>
          <a:prstGeom prst="rect">
            <a:avLst/>
          </a:prstGeom>
        </p:spPr>
      </p:pic>
    </p:spTree>
    <p:extLst>
      <p:ext uri="{BB962C8B-B14F-4D97-AF65-F5344CB8AC3E}">
        <p14:creationId xmlns:p14="http://schemas.microsoft.com/office/powerpoint/2010/main" val="1385356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692A85-5C0E-7ADB-77AC-8A13DD4CF0FD}"/>
              </a:ext>
            </a:extLst>
          </p:cNvPr>
          <p:cNvSpPr>
            <a:spLocks noGrp="1"/>
          </p:cNvSpPr>
          <p:nvPr>
            <p:ph type="title"/>
          </p:nvPr>
        </p:nvSpPr>
        <p:spPr/>
        <p:txBody>
          <a:bodyPr/>
          <a:lstStyle/>
          <a:p>
            <a:r>
              <a:rPr lang="sv-SE" dirty="0"/>
              <a:t>Förekommer mobbning på förskolan?</a:t>
            </a:r>
          </a:p>
        </p:txBody>
      </p:sp>
      <p:sp>
        <p:nvSpPr>
          <p:cNvPr id="3" name="Platshållare för innehåll 2">
            <a:extLst>
              <a:ext uri="{FF2B5EF4-FFF2-40B4-BE49-F238E27FC236}">
                <a16:creationId xmlns:a16="http://schemas.microsoft.com/office/drawing/2014/main" id="{88E90BB3-90B5-2AB9-5044-E1F1849B6657}"/>
              </a:ext>
            </a:extLst>
          </p:cNvPr>
          <p:cNvSpPr>
            <a:spLocks noGrp="1"/>
          </p:cNvSpPr>
          <p:nvPr>
            <p:ph idx="1"/>
          </p:nvPr>
        </p:nvSpPr>
        <p:spPr/>
        <p:txBody>
          <a:bodyPr>
            <a:normAutofit/>
          </a:bodyPr>
          <a:lstStyle/>
          <a:p>
            <a:pPr marL="0" indent="0">
              <a:buNone/>
            </a:pPr>
            <a:endParaRPr lang="sv-SE" dirty="0">
              <a:solidFill>
                <a:srgbClr val="080D28"/>
              </a:solidFill>
              <a:latin typeface="Georgia" panose="02040502050405020303" pitchFamily="18" charset="0"/>
            </a:endParaRPr>
          </a:p>
          <a:p>
            <a:pPr marL="0" indent="0">
              <a:buNone/>
            </a:pPr>
            <a:endParaRPr lang="sv-SE" b="0" i="0" dirty="0">
              <a:solidFill>
                <a:srgbClr val="080D28"/>
              </a:solidFill>
              <a:effectLst/>
              <a:latin typeface="Georgia" panose="02040502050405020303" pitchFamily="18" charset="0"/>
            </a:endParaRPr>
          </a:p>
        </p:txBody>
      </p:sp>
      <p:pic>
        <p:nvPicPr>
          <p:cNvPr id="4" name="Bild 3">
            <a:extLst>
              <a:ext uri="{FF2B5EF4-FFF2-40B4-BE49-F238E27FC236}">
                <a16:creationId xmlns:a16="http://schemas.microsoft.com/office/drawing/2014/main" id="{3B35EC8A-EB2E-7468-8764-8D55061415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2469" y="6246482"/>
            <a:ext cx="1586501" cy="492777"/>
          </a:xfrm>
          <a:prstGeom prst="rect">
            <a:avLst/>
          </a:prstGeom>
        </p:spPr>
      </p:pic>
      <p:sp>
        <p:nvSpPr>
          <p:cNvPr id="8" name="textruta 7">
            <a:extLst>
              <a:ext uri="{FF2B5EF4-FFF2-40B4-BE49-F238E27FC236}">
                <a16:creationId xmlns:a16="http://schemas.microsoft.com/office/drawing/2014/main" id="{84582021-896C-9EE3-7A92-7CEE47A642B2}"/>
              </a:ext>
            </a:extLst>
          </p:cNvPr>
          <p:cNvSpPr txBox="1"/>
          <p:nvPr/>
        </p:nvSpPr>
        <p:spPr>
          <a:xfrm>
            <a:off x="1412630" y="1695969"/>
            <a:ext cx="9366739" cy="4647426"/>
          </a:xfrm>
          <a:prstGeom prst="rect">
            <a:avLst/>
          </a:prstGeom>
          <a:noFill/>
        </p:spPr>
        <p:txBody>
          <a:bodyPr wrap="square">
            <a:spAutoFit/>
          </a:bodyPr>
          <a:lstStyle/>
          <a:p>
            <a:pPr marL="0" indent="0" algn="l">
              <a:buNone/>
            </a:pPr>
            <a:r>
              <a:rPr lang="sv-SE" sz="2000" dirty="0"/>
              <a:t>Nej, ett barn i förskoleålder handlar aldrig utifrån avsikten att skada ett annat barn. Ä</a:t>
            </a:r>
            <a:r>
              <a:rPr lang="sv-SE" sz="2000" b="0" i="0" dirty="0">
                <a:effectLst/>
              </a:rPr>
              <a:t>ven om barn utsätter ett annat barn för återkommande negativa handlingar </a:t>
            </a:r>
            <a:r>
              <a:rPr lang="sv-SE" sz="2000" dirty="0"/>
              <a:t>så går det inte att definiera detta som mobbing. </a:t>
            </a:r>
          </a:p>
          <a:p>
            <a:pPr marL="0" indent="0" algn="l">
              <a:buNone/>
            </a:pPr>
            <a:endParaRPr lang="sv-SE" sz="2000" dirty="0">
              <a:solidFill>
                <a:srgbClr val="444444"/>
              </a:solidFill>
            </a:endParaRPr>
          </a:p>
          <a:p>
            <a:r>
              <a:rPr lang="sv-SE" sz="2000" dirty="0"/>
              <a:t>Ja, mobbning kan även förekomma bland yngre barn även om det barn som mobbar inte är fullt medveten om vad hen utsätter den andra barnet för. </a:t>
            </a:r>
            <a:r>
              <a:rPr lang="sv-SE" sz="2000" b="0" i="0" dirty="0">
                <a:effectLst/>
              </a:rPr>
              <a:t>Mobbningen kan vara fysisk, verbal, psykisk eller relationell. Den kan också vara direkt eller indirekt. </a:t>
            </a:r>
            <a:r>
              <a:rPr lang="sv-SE" sz="2000" dirty="0"/>
              <a:t>D</a:t>
            </a:r>
            <a:r>
              <a:rPr lang="sv-SE" sz="2000" b="0" i="0" dirty="0">
                <a:effectLst/>
              </a:rPr>
              <a:t>irekta kränkningar eller direkt mobbning är vanligast i förskolan. </a:t>
            </a:r>
          </a:p>
          <a:p>
            <a:endParaRPr lang="sv-SE" sz="2000" b="0" i="0" dirty="0">
              <a:effectLst/>
            </a:endParaRPr>
          </a:p>
          <a:p>
            <a:endParaRPr lang="sv-SE" sz="2000" dirty="0"/>
          </a:p>
          <a:p>
            <a:r>
              <a:rPr lang="sv-SE" sz="2000" dirty="0"/>
              <a:t>	</a:t>
            </a:r>
            <a:r>
              <a:rPr lang="sv-SE" sz="2000" b="0" i="0" dirty="0">
                <a:effectLst/>
              </a:rPr>
              <a:t>Oavsett definition måste det upphöra! Och både det barn som utsätter och det som blir utsatt måste få stöd och hjälp!</a:t>
            </a:r>
          </a:p>
          <a:p>
            <a:pPr marL="0" indent="0" algn="l">
              <a:buNone/>
            </a:pPr>
            <a:endParaRPr lang="sv-SE" dirty="0">
              <a:solidFill>
                <a:srgbClr val="444444"/>
              </a:solidFill>
              <a:latin typeface="Arial" panose="020B0604020202020204" pitchFamily="34" charset="0"/>
            </a:endParaRPr>
          </a:p>
          <a:p>
            <a:pPr marL="0" indent="0" algn="l">
              <a:buNone/>
            </a:pPr>
            <a:endParaRPr lang="sv-SE" dirty="0">
              <a:solidFill>
                <a:srgbClr val="444444"/>
              </a:solidFill>
              <a:latin typeface="Arial" panose="020B0604020202020204" pitchFamily="34" charset="0"/>
            </a:endParaRPr>
          </a:p>
        </p:txBody>
      </p:sp>
      <p:pic>
        <p:nvPicPr>
          <p:cNvPr id="7" name="Bild 6" descr="Högerpil med hel fyllning">
            <a:extLst>
              <a:ext uri="{FF2B5EF4-FFF2-40B4-BE49-F238E27FC236}">
                <a16:creationId xmlns:a16="http://schemas.microsoft.com/office/drawing/2014/main" id="{4ABFF0FD-B369-CD30-0878-74F11DDC74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00197" y="4791623"/>
            <a:ext cx="965021" cy="914400"/>
          </a:xfrm>
          <a:prstGeom prst="rect">
            <a:avLst/>
          </a:prstGeom>
        </p:spPr>
      </p:pic>
    </p:spTree>
    <p:extLst>
      <p:ext uri="{BB962C8B-B14F-4D97-AF65-F5344CB8AC3E}">
        <p14:creationId xmlns:p14="http://schemas.microsoft.com/office/powerpoint/2010/main" val="47534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4623D1-7561-CD02-528B-6009005ABAFF}"/>
              </a:ext>
            </a:extLst>
          </p:cNvPr>
          <p:cNvSpPr>
            <a:spLocks noGrp="1"/>
          </p:cNvSpPr>
          <p:nvPr>
            <p:ph type="title"/>
          </p:nvPr>
        </p:nvSpPr>
        <p:spPr>
          <a:xfrm>
            <a:off x="838200" y="118741"/>
            <a:ext cx="10515600" cy="1325563"/>
          </a:xfrm>
        </p:spPr>
        <p:txBody>
          <a:bodyPr>
            <a:normAutofit/>
          </a:bodyPr>
          <a:lstStyle/>
          <a:p>
            <a:r>
              <a:rPr lang="sv-SE" sz="3600" dirty="0"/>
              <a:t>Barn som utsätter andra barn för sexuella övergrepp</a:t>
            </a:r>
          </a:p>
        </p:txBody>
      </p:sp>
      <p:sp>
        <p:nvSpPr>
          <p:cNvPr id="3" name="Platshållare för innehåll 2">
            <a:extLst>
              <a:ext uri="{FF2B5EF4-FFF2-40B4-BE49-F238E27FC236}">
                <a16:creationId xmlns:a16="http://schemas.microsoft.com/office/drawing/2014/main" id="{476E8669-C35F-9F80-AE2E-053F4E6399C1}"/>
              </a:ext>
            </a:extLst>
          </p:cNvPr>
          <p:cNvSpPr>
            <a:spLocks noGrp="1"/>
          </p:cNvSpPr>
          <p:nvPr>
            <p:ph idx="1"/>
          </p:nvPr>
        </p:nvSpPr>
        <p:spPr>
          <a:xfrm>
            <a:off x="838200" y="1444304"/>
            <a:ext cx="10515600" cy="4254337"/>
          </a:xfrm>
        </p:spPr>
        <p:txBody>
          <a:bodyPr>
            <a:normAutofit fontScale="77500" lnSpcReduction="20000"/>
          </a:bodyPr>
          <a:lstStyle/>
          <a:p>
            <a:pPr marL="0" indent="0">
              <a:lnSpc>
                <a:spcPct val="120000"/>
              </a:lnSpc>
              <a:buNone/>
            </a:pPr>
            <a:r>
              <a:rPr lang="sv-SE" dirty="0"/>
              <a:t>Barn i förskoleåldern kan ibland undersöka andra barns kroppar eller sin egen. Det är ett normalt beteende. Men det finns situationer där barn utsätter andra barn för sexuella övergrepp. </a:t>
            </a:r>
          </a:p>
          <a:p>
            <a:pPr marL="0" indent="0">
              <a:lnSpc>
                <a:spcPct val="120000"/>
              </a:lnSpc>
              <a:buNone/>
            </a:pPr>
            <a:r>
              <a:rPr lang="sv-SE" dirty="0"/>
              <a:t>Observera om följande varningstecken förekommer: </a:t>
            </a:r>
          </a:p>
          <a:p>
            <a:pPr>
              <a:lnSpc>
                <a:spcPct val="120000"/>
              </a:lnSpc>
            </a:pPr>
            <a:r>
              <a:rPr lang="sv-SE" dirty="0"/>
              <a:t>ett barn tvingar andra barn att göra något som de inte vill </a:t>
            </a:r>
          </a:p>
          <a:p>
            <a:pPr>
              <a:lnSpc>
                <a:spcPct val="120000"/>
              </a:lnSpc>
            </a:pPr>
            <a:r>
              <a:rPr lang="sv-SE" dirty="0"/>
              <a:t>ett barn visar oro för att vara ensam med ett visst barn </a:t>
            </a:r>
          </a:p>
          <a:p>
            <a:pPr>
              <a:lnSpc>
                <a:spcPct val="120000"/>
              </a:lnSpc>
            </a:pPr>
            <a:r>
              <a:rPr lang="sv-SE" dirty="0"/>
              <a:t>ett barn gör ett annat eller andra barn illa </a:t>
            </a:r>
          </a:p>
          <a:p>
            <a:pPr>
              <a:lnSpc>
                <a:spcPct val="120000"/>
              </a:lnSpc>
            </a:pPr>
            <a:r>
              <a:rPr lang="sv-SE" dirty="0"/>
              <a:t>när det är stor skillnad i ålder eller utvecklingsnivå mellan barnen </a:t>
            </a:r>
          </a:p>
          <a:p>
            <a:pPr>
              <a:lnSpc>
                <a:spcPct val="120000"/>
              </a:lnSpc>
            </a:pPr>
            <a:r>
              <a:rPr lang="sv-SE" dirty="0"/>
              <a:t>om ett barn ofta leker sexuella lekar och försöker få med sig andra barn </a:t>
            </a:r>
          </a:p>
          <a:p>
            <a:pPr>
              <a:lnSpc>
                <a:spcPct val="120000"/>
              </a:lnSpc>
            </a:pPr>
            <a:r>
              <a:rPr lang="sv-SE" dirty="0"/>
              <a:t>ett barn som inte kan låta bli ett sexuellt beteende fast vuxna säger åt hen att sluta</a:t>
            </a:r>
          </a:p>
          <a:p>
            <a:pPr>
              <a:lnSpc>
                <a:spcPct val="120000"/>
              </a:lnSpc>
            </a:pPr>
            <a:r>
              <a:rPr lang="sv-SE" dirty="0"/>
              <a:t>de sexuella lekarna är för avancerade för barnets ålder.</a:t>
            </a:r>
          </a:p>
        </p:txBody>
      </p:sp>
      <p:pic>
        <p:nvPicPr>
          <p:cNvPr id="4" name="Bild 3">
            <a:extLst>
              <a:ext uri="{FF2B5EF4-FFF2-40B4-BE49-F238E27FC236}">
                <a16:creationId xmlns:a16="http://schemas.microsoft.com/office/drawing/2014/main" id="{E705D1B0-4525-B8EE-B148-0371765D9D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2469" y="6246482"/>
            <a:ext cx="1586501" cy="492777"/>
          </a:xfrm>
          <a:prstGeom prst="rect">
            <a:avLst/>
          </a:prstGeom>
        </p:spPr>
      </p:pic>
    </p:spTree>
    <p:extLst>
      <p:ext uri="{BB962C8B-B14F-4D97-AF65-F5344CB8AC3E}">
        <p14:creationId xmlns:p14="http://schemas.microsoft.com/office/powerpoint/2010/main" val="6332668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21E6E42-ACE1-48AA-847E-E6D032B6DA60}"/>
              </a:ext>
            </a:extLst>
          </p:cNvPr>
          <p:cNvSpPr>
            <a:spLocks noGrp="1"/>
          </p:cNvSpPr>
          <p:nvPr>
            <p:ph type="title"/>
          </p:nvPr>
        </p:nvSpPr>
        <p:spPr>
          <a:xfrm>
            <a:off x="838200" y="329960"/>
            <a:ext cx="10515600" cy="682835"/>
          </a:xfrm>
        </p:spPr>
        <p:txBody>
          <a:bodyPr vert="horz" lIns="91440" tIns="45720" rIns="91440" bIns="45720" anchor="t">
            <a:noAutofit/>
          </a:bodyPr>
          <a:lstStyle/>
          <a:p>
            <a:r>
              <a:rPr lang="sv-SE" sz="3200" dirty="0">
                <a:cs typeface="Calibri"/>
              </a:rPr>
              <a:t>Detta kan vara tecken på en oroande utveckling av sexuella beteenden hos ett barn </a:t>
            </a:r>
          </a:p>
        </p:txBody>
      </p:sp>
      <p:sp>
        <p:nvSpPr>
          <p:cNvPr id="6" name="Platshållare för text 5">
            <a:extLst>
              <a:ext uri="{FF2B5EF4-FFF2-40B4-BE49-F238E27FC236}">
                <a16:creationId xmlns:a16="http://schemas.microsoft.com/office/drawing/2014/main" id="{F7CC454A-0102-4BC1-B83C-32A6460D5515}"/>
              </a:ext>
            </a:extLst>
          </p:cNvPr>
          <p:cNvSpPr>
            <a:spLocks noGrp="1"/>
          </p:cNvSpPr>
          <p:nvPr>
            <p:ph idx="1"/>
          </p:nvPr>
        </p:nvSpPr>
        <p:spPr>
          <a:xfrm>
            <a:off x="1212272" y="1620486"/>
            <a:ext cx="10515600" cy="4254337"/>
          </a:xfrm>
        </p:spPr>
        <p:txBody>
          <a:bodyPr vert="horz" lIns="91440" tIns="45720" rIns="91440" bIns="45720" anchor="t">
            <a:normAutofit fontScale="92500" lnSpcReduction="20000"/>
          </a:bodyPr>
          <a:lstStyle/>
          <a:p>
            <a:pPr marL="0" indent="0" algn="l" latinLnBrk="0">
              <a:buNone/>
            </a:pPr>
            <a:r>
              <a:rPr lang="sv-SE" b="0" i="0" dirty="0">
                <a:solidFill>
                  <a:srgbClr val="1D1D1B"/>
                </a:solidFill>
                <a:effectLst/>
              </a:rPr>
              <a:t>För barn 0–4 år är detta tecken på en oroande utveckling:</a:t>
            </a:r>
          </a:p>
          <a:p>
            <a:r>
              <a:rPr lang="sv-SE" b="0" i="0" dirty="0">
                <a:solidFill>
                  <a:srgbClr val="1D1D1B"/>
                </a:solidFill>
                <a:effectLst/>
              </a:rPr>
              <a:t>sexuella beteenden som liknar vuxnas</a:t>
            </a:r>
          </a:p>
          <a:p>
            <a:r>
              <a:rPr lang="sv-SE" dirty="0">
                <a:solidFill>
                  <a:srgbClr val="1D1D1B"/>
                </a:solidFill>
              </a:rPr>
              <a:t>o</a:t>
            </a:r>
            <a:r>
              <a:rPr lang="sv-SE" b="0" i="0" dirty="0">
                <a:solidFill>
                  <a:srgbClr val="1D1D1B"/>
                </a:solidFill>
                <a:effectLst/>
              </a:rPr>
              <a:t>nani som är svår att avleda</a:t>
            </a:r>
          </a:p>
          <a:p>
            <a:r>
              <a:rPr lang="sv-SE" dirty="0">
                <a:solidFill>
                  <a:srgbClr val="1D1D1B"/>
                </a:solidFill>
              </a:rPr>
              <a:t>b</a:t>
            </a:r>
            <a:r>
              <a:rPr lang="sv-SE" b="0" i="0" dirty="0">
                <a:solidFill>
                  <a:srgbClr val="1D1D1B"/>
                </a:solidFill>
                <a:effectLst/>
              </a:rPr>
              <a:t>etydande och svåravlett intresse för andras privata områden.</a:t>
            </a:r>
            <a:br>
              <a:rPr lang="sv-SE" dirty="0"/>
            </a:br>
            <a:endParaRPr lang="sv-SE" dirty="0"/>
          </a:p>
          <a:p>
            <a:pPr marL="0" indent="0" algn="l" latinLnBrk="0">
              <a:buNone/>
            </a:pPr>
            <a:r>
              <a:rPr lang="sv-SE" b="0" i="0" dirty="0">
                <a:solidFill>
                  <a:srgbClr val="1D1D1B"/>
                </a:solidFill>
                <a:effectLst/>
              </a:rPr>
              <a:t>För barn 5–10 år är detta tecken på en oroande utveckling:</a:t>
            </a:r>
          </a:p>
          <a:p>
            <a:pPr>
              <a:lnSpc>
                <a:spcPct val="110000"/>
              </a:lnSpc>
            </a:pPr>
            <a:r>
              <a:rPr lang="sv-SE" dirty="0">
                <a:solidFill>
                  <a:srgbClr val="1D1D1B"/>
                </a:solidFill>
              </a:rPr>
              <a:t>stark upptagenhet av sexualitet</a:t>
            </a:r>
          </a:p>
          <a:p>
            <a:pPr>
              <a:lnSpc>
                <a:spcPct val="110000"/>
              </a:lnSpc>
            </a:pPr>
            <a:r>
              <a:rPr lang="sv-SE" dirty="0">
                <a:solidFill>
                  <a:srgbClr val="1D1D1B"/>
                </a:solidFill>
              </a:rPr>
              <a:t>dominans i utforskande lekar med jämnåriga</a:t>
            </a:r>
          </a:p>
          <a:p>
            <a:pPr>
              <a:lnSpc>
                <a:spcPct val="110000"/>
              </a:lnSpc>
            </a:pPr>
            <a:r>
              <a:rPr lang="sv-SE" dirty="0">
                <a:solidFill>
                  <a:srgbClr val="1D1D1B"/>
                </a:solidFill>
              </a:rPr>
              <a:t>svåravlett intresse</a:t>
            </a:r>
          </a:p>
          <a:p>
            <a:pPr>
              <a:lnSpc>
                <a:spcPct val="110000"/>
              </a:lnSpc>
            </a:pPr>
            <a:r>
              <a:rPr lang="sv-SE" dirty="0">
                <a:solidFill>
                  <a:srgbClr val="1D1D1B"/>
                </a:solidFill>
              </a:rPr>
              <a:t>återgår till sexuella beteenden trots tillsägelser.</a:t>
            </a:r>
          </a:p>
          <a:p>
            <a:pPr marL="0" indent="0">
              <a:buNone/>
            </a:pPr>
            <a:endParaRPr lang="sv-SE" dirty="0"/>
          </a:p>
        </p:txBody>
      </p:sp>
      <p:pic>
        <p:nvPicPr>
          <p:cNvPr id="7" name="Bild 6">
            <a:extLst>
              <a:ext uri="{FF2B5EF4-FFF2-40B4-BE49-F238E27FC236}">
                <a16:creationId xmlns:a16="http://schemas.microsoft.com/office/drawing/2014/main" id="{C7F9CF3B-FF22-058E-1C87-56DCB34F71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2469" y="6246482"/>
            <a:ext cx="1586501" cy="492777"/>
          </a:xfrm>
          <a:prstGeom prst="rect">
            <a:avLst/>
          </a:prstGeom>
        </p:spPr>
      </p:pic>
    </p:spTree>
    <p:extLst>
      <p:ext uri="{BB962C8B-B14F-4D97-AF65-F5344CB8AC3E}">
        <p14:creationId xmlns:p14="http://schemas.microsoft.com/office/powerpoint/2010/main" val="1245424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C59EF1-5E86-5F6B-8F3A-95FBF5B3D611}"/>
              </a:ext>
            </a:extLst>
          </p:cNvPr>
          <p:cNvSpPr>
            <a:spLocks noGrp="1"/>
          </p:cNvSpPr>
          <p:nvPr>
            <p:ph type="title"/>
          </p:nvPr>
        </p:nvSpPr>
        <p:spPr/>
        <p:txBody>
          <a:bodyPr>
            <a:noAutofit/>
          </a:bodyPr>
          <a:lstStyle/>
          <a:p>
            <a:r>
              <a:rPr lang="sv-SE" sz="3600" dirty="0"/>
              <a:t>Ett målinriktat, systematiskt och långsiktigt förebyggande arbete </a:t>
            </a:r>
          </a:p>
        </p:txBody>
      </p:sp>
      <p:sp>
        <p:nvSpPr>
          <p:cNvPr id="3" name="Platshållare för innehåll 2">
            <a:extLst>
              <a:ext uri="{FF2B5EF4-FFF2-40B4-BE49-F238E27FC236}">
                <a16:creationId xmlns:a16="http://schemas.microsoft.com/office/drawing/2014/main" id="{6B533513-6F62-D615-1979-368AF57ED5AA}"/>
              </a:ext>
            </a:extLst>
          </p:cNvPr>
          <p:cNvSpPr>
            <a:spLocks noGrp="1"/>
          </p:cNvSpPr>
          <p:nvPr>
            <p:ph idx="1"/>
          </p:nvPr>
        </p:nvSpPr>
        <p:spPr>
          <a:xfrm>
            <a:off x="557645" y="1879808"/>
            <a:ext cx="10515600" cy="4254337"/>
          </a:xfrm>
        </p:spPr>
        <p:txBody>
          <a:bodyPr>
            <a:normAutofit lnSpcReduction="10000"/>
          </a:bodyPr>
          <a:lstStyle/>
          <a:p>
            <a:pPr marL="0" indent="0">
              <a:lnSpc>
                <a:spcPct val="107000"/>
              </a:lnSpc>
              <a:spcAft>
                <a:spcPts val="800"/>
              </a:spcAft>
              <a:buNone/>
            </a:pPr>
            <a:r>
              <a:rPr lang="sv-SE" sz="2400" kern="100" dirty="0">
                <a:effectLst/>
                <a:ea typeface="Aptos" panose="020B0004020202020204" pitchFamily="34" charset="0"/>
                <a:cs typeface="Times New Roman" panose="02020603050405020304" pitchFamily="18" charset="0"/>
              </a:rPr>
              <a:t>I det förebyggande arbetet ska fokus ligga både på ett </a:t>
            </a:r>
            <a:r>
              <a:rPr lang="sv-SE" sz="2400" b="1" kern="100" dirty="0">
                <a:effectLst/>
                <a:ea typeface="Aptos" panose="020B0004020202020204" pitchFamily="34" charset="0"/>
                <a:cs typeface="Times New Roman" panose="02020603050405020304" pitchFamily="18" charset="0"/>
              </a:rPr>
              <a:t>före </a:t>
            </a:r>
            <a:r>
              <a:rPr lang="sv-SE" sz="2400" kern="100" dirty="0">
                <a:effectLst/>
                <a:ea typeface="Aptos" panose="020B0004020202020204" pitchFamily="34" charset="0"/>
                <a:cs typeface="Times New Roman" panose="02020603050405020304" pitchFamily="18" charset="0"/>
              </a:rPr>
              <a:t>och ett</a:t>
            </a:r>
            <a:r>
              <a:rPr lang="sv-SE" sz="2400" b="1" kern="100" dirty="0">
                <a:effectLst/>
                <a:ea typeface="Aptos" panose="020B0004020202020204" pitchFamily="34" charset="0"/>
                <a:cs typeface="Times New Roman" panose="02020603050405020304" pitchFamily="18" charset="0"/>
              </a:rPr>
              <a:t> efter</a:t>
            </a:r>
            <a:r>
              <a:rPr lang="sv-SE" sz="2400" kern="100" dirty="0">
                <a:effectLst/>
                <a:ea typeface="Aptos" panose="020B0004020202020204" pitchFamily="34" charset="0"/>
                <a:cs typeface="Times New Roman" panose="02020603050405020304" pitchFamily="18" charset="0"/>
              </a:rPr>
              <a:t>. </a:t>
            </a:r>
            <a:endParaRPr lang="sv-SE" kern="100" dirty="0">
              <a:ea typeface="Aptos" panose="020B0004020202020204" pitchFamily="34" charset="0"/>
              <a:cs typeface="Times New Roman" panose="02020603050405020304" pitchFamily="18" charset="0"/>
            </a:endParaRPr>
          </a:p>
          <a:p>
            <a:pPr>
              <a:lnSpc>
                <a:spcPct val="107000"/>
              </a:lnSpc>
              <a:spcAft>
                <a:spcPts val="800"/>
              </a:spcAft>
            </a:pPr>
            <a:r>
              <a:rPr lang="sv-SE" kern="100" dirty="0">
                <a:ea typeface="Aptos" panose="020B0004020202020204" pitchFamily="34" charset="0"/>
                <a:cs typeface="Times New Roman" panose="02020603050405020304" pitchFamily="18" charset="0"/>
              </a:rPr>
              <a:t>T</a:t>
            </a:r>
            <a:r>
              <a:rPr lang="sv-SE" sz="2400" kern="100" dirty="0">
                <a:effectLst/>
                <a:ea typeface="Aptos" panose="020B0004020202020204" pitchFamily="34" charset="0"/>
                <a:cs typeface="Times New Roman" panose="02020603050405020304" pitchFamily="18" charset="0"/>
              </a:rPr>
              <a:t>a fram en handlingsplan för vad som händer när det finnas misstankar eller bevis för att en pedagog på något sätt brister i sitt professionella uppdrag. Eller om ett barn utsätter ett annat barn.</a:t>
            </a:r>
          </a:p>
          <a:p>
            <a:pPr>
              <a:lnSpc>
                <a:spcPct val="107000"/>
              </a:lnSpc>
              <a:spcAft>
                <a:spcPts val="800"/>
              </a:spcAft>
            </a:pPr>
            <a:r>
              <a:rPr lang="sv-SE" kern="100" dirty="0">
                <a:ea typeface="Aptos" panose="020B0004020202020204" pitchFamily="34" charset="0"/>
                <a:cs typeface="Times New Roman" panose="02020603050405020304" pitchFamily="18" charset="0"/>
              </a:rPr>
              <a:t>T</a:t>
            </a:r>
            <a:r>
              <a:rPr lang="sv-SE" sz="2400" kern="100" dirty="0">
                <a:effectLst/>
                <a:ea typeface="Aptos" panose="020B0004020202020204" pitchFamily="34" charset="0"/>
                <a:cs typeface="Times New Roman" panose="02020603050405020304" pitchFamily="18" charset="0"/>
              </a:rPr>
              <a:t>a fram riktlinjer och rutiner för </a:t>
            </a:r>
            <a:r>
              <a:rPr lang="sv-SE" sz="2400" b="1" kern="100" dirty="0">
                <a:effectLst/>
                <a:ea typeface="Aptos" panose="020B0004020202020204" pitchFamily="34" charset="0"/>
                <a:cs typeface="Times New Roman" panose="02020603050405020304" pitchFamily="18" charset="0"/>
              </a:rPr>
              <a:t>vad</a:t>
            </a:r>
            <a:r>
              <a:rPr lang="sv-SE" sz="2400" kern="100" dirty="0">
                <a:effectLst/>
                <a:ea typeface="Aptos" panose="020B0004020202020204" pitchFamily="34" charset="0"/>
                <a:cs typeface="Times New Roman" panose="02020603050405020304" pitchFamily="18" charset="0"/>
              </a:rPr>
              <a:t> som göras och av </a:t>
            </a:r>
            <a:r>
              <a:rPr lang="sv-SE" sz="2400" b="1" kern="100" dirty="0">
                <a:effectLst/>
                <a:ea typeface="Aptos" panose="020B0004020202020204" pitchFamily="34" charset="0"/>
                <a:cs typeface="Times New Roman" panose="02020603050405020304" pitchFamily="18" charset="0"/>
              </a:rPr>
              <a:t>vem</a:t>
            </a:r>
            <a:r>
              <a:rPr lang="sv-SE" sz="2400" kern="100" dirty="0">
                <a:effectLst/>
                <a:ea typeface="Aptos" panose="020B0004020202020204" pitchFamily="34" charset="0"/>
                <a:cs typeface="Times New Roman" panose="02020603050405020304" pitchFamily="18" charset="0"/>
              </a:rPr>
              <a:t> om något händer. Ledningen ska ta fram dessa, men de ska förankras och v</a:t>
            </a:r>
            <a:r>
              <a:rPr lang="sv-SE" kern="100" dirty="0">
                <a:ea typeface="Aptos" panose="020B0004020202020204" pitchFamily="34" charset="0"/>
                <a:cs typeface="Times New Roman" panose="02020603050405020304" pitchFamily="18" charset="0"/>
              </a:rPr>
              <a:t>ara v</a:t>
            </a:r>
            <a:r>
              <a:rPr lang="sv-SE" sz="2400" kern="100" dirty="0">
                <a:effectLst/>
                <a:ea typeface="Aptos" panose="020B0004020202020204" pitchFamily="34" charset="0"/>
                <a:cs typeface="Times New Roman" panose="02020603050405020304" pitchFamily="18" charset="0"/>
              </a:rPr>
              <a:t>äl kända inom verksamheten. </a:t>
            </a:r>
          </a:p>
          <a:p>
            <a:pPr>
              <a:lnSpc>
                <a:spcPct val="107000"/>
              </a:lnSpc>
              <a:spcAft>
                <a:spcPts val="800"/>
              </a:spcAft>
            </a:pPr>
            <a:r>
              <a:rPr lang="sv-SE" sz="2400" kern="100" dirty="0">
                <a:effectLst/>
                <a:ea typeface="Aptos" panose="020B0004020202020204" pitchFamily="34" charset="0"/>
                <a:cs typeface="Times New Roman" panose="02020603050405020304" pitchFamily="18" charset="0"/>
              </a:rPr>
              <a:t>Alla i arbetsgruppen ska veta om </a:t>
            </a:r>
            <a:r>
              <a:rPr lang="sv-SE" sz="2400" b="1" kern="100" dirty="0">
                <a:effectLst/>
                <a:ea typeface="Aptos" panose="020B0004020202020204" pitchFamily="34" charset="0"/>
                <a:cs typeface="Times New Roman" panose="02020603050405020304" pitchFamily="18" charset="0"/>
              </a:rPr>
              <a:t>skyldigheten att anmäla till rektorn och ledningen om missförhållanden inom verksamheten*. </a:t>
            </a:r>
          </a:p>
          <a:p>
            <a:pPr marL="0" indent="0">
              <a:buNone/>
            </a:pPr>
            <a:endParaRPr lang="sv-SE" dirty="0"/>
          </a:p>
        </p:txBody>
      </p:sp>
      <p:pic>
        <p:nvPicPr>
          <p:cNvPr id="4" name="Bild 3">
            <a:extLst>
              <a:ext uri="{FF2B5EF4-FFF2-40B4-BE49-F238E27FC236}">
                <a16:creationId xmlns:a16="http://schemas.microsoft.com/office/drawing/2014/main" id="{811C7E0E-08F6-142E-394F-FA7C09F7D0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2469" y="6246482"/>
            <a:ext cx="1586501" cy="492777"/>
          </a:xfrm>
          <a:prstGeom prst="rect">
            <a:avLst/>
          </a:prstGeom>
        </p:spPr>
      </p:pic>
    </p:spTree>
    <p:extLst>
      <p:ext uri="{BB962C8B-B14F-4D97-AF65-F5344CB8AC3E}">
        <p14:creationId xmlns:p14="http://schemas.microsoft.com/office/powerpoint/2010/main" val="6369106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97D131-BD63-2B4D-81E5-02677594CAF2}"/>
              </a:ext>
            </a:extLst>
          </p:cNvPr>
          <p:cNvSpPr>
            <a:spLocks noGrp="1"/>
          </p:cNvSpPr>
          <p:nvPr>
            <p:ph type="title"/>
          </p:nvPr>
        </p:nvSpPr>
        <p:spPr/>
        <p:txBody>
          <a:bodyPr>
            <a:noAutofit/>
          </a:bodyPr>
          <a:lstStyle/>
          <a:p>
            <a:br>
              <a:rPr lang="sv-SE" sz="3200" kern="100" dirty="0">
                <a:effectLst/>
                <a:latin typeface="Aptos" panose="020B0004020202020204" pitchFamily="34" charset="0"/>
                <a:ea typeface="Aptos" panose="020B0004020202020204" pitchFamily="34" charset="0"/>
                <a:cs typeface="Times New Roman" panose="02020603050405020304" pitchFamily="18" charset="0"/>
              </a:rPr>
            </a:br>
            <a:r>
              <a:rPr lang="sv-SE" sz="2800" i="1" kern="100" dirty="0">
                <a:effectLst/>
                <a:latin typeface="Aptos" panose="020B0004020202020204" pitchFamily="34" charset="0"/>
                <a:ea typeface="Aptos" panose="020B0004020202020204" pitchFamily="34" charset="0"/>
                <a:cs typeface="Times New Roman" panose="02020603050405020304" pitchFamily="18" charset="0"/>
              </a:rPr>
              <a:t>”Det råder en tystnadskultur när en medarbetare</a:t>
            </a:r>
            <a:r>
              <a:rPr lang="sv-SE" sz="2800" b="1" i="1" kern="100" dirty="0">
                <a:effectLst/>
                <a:latin typeface="Aptos" panose="020B0004020202020204" pitchFamily="34" charset="0"/>
                <a:ea typeface="Aptos" panose="020B0004020202020204" pitchFamily="34" charset="0"/>
                <a:cs typeface="Times New Roman" panose="02020603050405020304" pitchFamily="18" charset="0"/>
              </a:rPr>
              <a:t> </a:t>
            </a:r>
            <a:r>
              <a:rPr lang="sv-SE" sz="2800" i="1" kern="100" dirty="0">
                <a:effectLst/>
                <a:latin typeface="Aptos" panose="020B0004020202020204" pitchFamily="34" charset="0"/>
                <a:ea typeface="Aptos" panose="020B0004020202020204" pitchFamily="34" charset="0"/>
                <a:cs typeface="Times New Roman" panose="02020603050405020304" pitchFamily="18" charset="0"/>
              </a:rPr>
              <a:t>är mer lojal mot sina kollegor än det utsatta barnet” </a:t>
            </a:r>
            <a:r>
              <a:rPr lang="sv-SE" sz="1800" i="1" kern="100" dirty="0">
                <a:effectLst/>
                <a:latin typeface="Aptos" panose="020B0004020202020204" pitchFamily="34" charset="0"/>
                <a:ea typeface="Aptos" panose="020B0004020202020204" pitchFamily="34" charset="0"/>
                <a:cs typeface="Times New Roman" panose="02020603050405020304" pitchFamily="18" charset="0"/>
              </a:rPr>
              <a:t>(pedagog i Haninge kommun)</a:t>
            </a:r>
            <a:br>
              <a:rPr lang="sv-SE" sz="3200" kern="100" dirty="0">
                <a:effectLst/>
                <a:latin typeface="Aptos" panose="020B0004020202020204" pitchFamily="34" charset="0"/>
                <a:ea typeface="Aptos" panose="020B0004020202020204" pitchFamily="34" charset="0"/>
                <a:cs typeface="Times New Roman" panose="02020603050405020304" pitchFamily="18" charset="0"/>
              </a:rPr>
            </a:br>
            <a:endParaRPr lang="sv-SE" sz="3200" dirty="0"/>
          </a:p>
        </p:txBody>
      </p:sp>
      <p:sp>
        <p:nvSpPr>
          <p:cNvPr id="3" name="Platshållare för innehåll 2">
            <a:extLst>
              <a:ext uri="{FF2B5EF4-FFF2-40B4-BE49-F238E27FC236}">
                <a16:creationId xmlns:a16="http://schemas.microsoft.com/office/drawing/2014/main" id="{B48764CE-6FB5-E342-5476-CAEFE39D0191}"/>
              </a:ext>
            </a:extLst>
          </p:cNvPr>
          <p:cNvSpPr>
            <a:spLocks noGrp="1"/>
          </p:cNvSpPr>
          <p:nvPr>
            <p:ph idx="1"/>
          </p:nvPr>
        </p:nvSpPr>
        <p:spPr>
          <a:xfrm>
            <a:off x="838200" y="1825626"/>
            <a:ext cx="10761324" cy="3907353"/>
          </a:xfrm>
        </p:spPr>
        <p:txBody>
          <a:bodyPr>
            <a:normAutofit/>
          </a:bodyPr>
          <a:lstStyle/>
          <a:p>
            <a:pPr marL="0" indent="0">
              <a:lnSpc>
                <a:spcPct val="107000"/>
              </a:lnSpc>
              <a:spcAft>
                <a:spcPts val="800"/>
              </a:spcAft>
              <a:buNone/>
            </a:pPr>
            <a:r>
              <a:rPr lang="sv-SE" sz="1800" kern="100" dirty="0">
                <a:effectLst/>
                <a:ea typeface="Aptos" panose="020B0004020202020204" pitchFamily="34" charset="0"/>
                <a:cs typeface="Times New Roman" panose="02020603050405020304" pitchFamily="18" charset="0"/>
              </a:rPr>
              <a:t>Här är några exempel på hur en tystnadskultur kan ta sig i uttryck:</a:t>
            </a:r>
          </a:p>
          <a:p>
            <a:pPr marL="342900" lvl="0" indent="-342900">
              <a:buSzPts val="1000"/>
              <a:buFont typeface="Symbol" panose="05050102010706020507" pitchFamily="18" charset="2"/>
              <a:buChar char=""/>
              <a:tabLst>
                <a:tab pos="457200" algn="l"/>
              </a:tabLst>
            </a:pPr>
            <a:r>
              <a:rPr lang="sv-SE" sz="1800" dirty="0">
                <a:effectLst/>
                <a:ea typeface="Times New Roman" panose="02020603050405020304" pitchFamily="18" charset="0"/>
              </a:rPr>
              <a:t>En stark lojalitet mellan kollegor. </a:t>
            </a:r>
            <a:r>
              <a:rPr lang="sv-SE" sz="1800" dirty="0">
                <a:effectLst/>
                <a:ea typeface="Times New Roman" panose="02020603050405020304" pitchFamily="18" charset="0"/>
                <a:cs typeface="Segoe UI" panose="020B0502040204020203" pitchFamily="34" charset="0"/>
              </a:rPr>
              <a:t>Verksamhetens fokus ligger mer på en god stämning mellan kollegorna än på det professionella uppdraget och lojaliteten mot barnen.</a:t>
            </a:r>
            <a:endParaRPr lang="sv-SE" sz="1800" dirty="0">
              <a:effectLst/>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sv-SE" sz="1800" dirty="0">
                <a:effectLst/>
                <a:ea typeface="Times New Roman" panose="02020603050405020304" pitchFamily="18" charset="0"/>
              </a:rPr>
              <a:t>En låg tolerans för misstag från rektorns och ledningens sida. Medarbetare vågar inte lyfta och diskutera misstag och problem eller anmäla missförhållande. Det kan bero på en alltför stark styrning av verksamheten och ett auktoritärt ledarskap där medarbetare förväntas vara följsamma, lojala och genomföra sina uppgifter utan att ifrågasätta eller kritisera beslut. </a:t>
            </a:r>
          </a:p>
          <a:p>
            <a:pPr marL="342900" lvl="0" indent="-342900">
              <a:buSzPts val="1000"/>
              <a:buFont typeface="Symbol" panose="05050102010706020507" pitchFamily="18" charset="2"/>
              <a:buChar char=""/>
              <a:tabLst>
                <a:tab pos="457200" algn="l"/>
              </a:tabLst>
            </a:pPr>
            <a:r>
              <a:rPr lang="sv-SE" sz="1800" dirty="0">
                <a:effectLst/>
                <a:ea typeface="Times New Roman" panose="02020603050405020304" pitchFamily="18" charset="0"/>
              </a:rPr>
              <a:t>En ovilja att agera hos rektorn och ledningen trots att de vet om problemet eller missförhållandet. Det kan bero på att verksamhetens anseende och rykte ses som viktigare än förskolans uppdrag att ta till vara barnets rättigheter.</a:t>
            </a:r>
          </a:p>
          <a:p>
            <a:pPr marL="0" indent="0">
              <a:buNone/>
            </a:pPr>
            <a:endParaRPr lang="sv-SE" dirty="0"/>
          </a:p>
        </p:txBody>
      </p:sp>
      <p:pic>
        <p:nvPicPr>
          <p:cNvPr id="4" name="Bild 3">
            <a:extLst>
              <a:ext uri="{FF2B5EF4-FFF2-40B4-BE49-F238E27FC236}">
                <a16:creationId xmlns:a16="http://schemas.microsoft.com/office/drawing/2014/main" id="{F9A4FCAC-A789-3D95-4438-96618F2681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2469" y="6246482"/>
            <a:ext cx="1586501" cy="492777"/>
          </a:xfrm>
          <a:prstGeom prst="rect">
            <a:avLst/>
          </a:prstGeom>
        </p:spPr>
      </p:pic>
    </p:spTree>
    <p:extLst>
      <p:ext uri="{BB962C8B-B14F-4D97-AF65-F5344CB8AC3E}">
        <p14:creationId xmlns:p14="http://schemas.microsoft.com/office/powerpoint/2010/main" val="2850418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7B519E-B9BB-E12C-8AC9-0CE122F32D7D}"/>
              </a:ext>
            </a:extLst>
          </p:cNvPr>
          <p:cNvSpPr>
            <a:spLocks noGrp="1"/>
          </p:cNvSpPr>
          <p:nvPr>
            <p:ph type="title"/>
          </p:nvPr>
        </p:nvSpPr>
        <p:spPr>
          <a:xfrm>
            <a:off x="838200" y="365130"/>
            <a:ext cx="10515600" cy="1460496"/>
          </a:xfrm>
        </p:spPr>
        <p:txBody>
          <a:bodyPr>
            <a:normAutofit fontScale="90000"/>
          </a:bodyPr>
          <a:lstStyle/>
          <a:p>
            <a:r>
              <a:rPr lang="sv-SE" sz="4000" dirty="0"/>
              <a:t>Ett förebyggande värdegrundsarbete motverkar tystnadskulturer</a:t>
            </a:r>
            <a:br>
              <a:rPr lang="sv-SE" sz="4400" b="1"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br>
            <a:endParaRPr lang="sv-SE" dirty="0"/>
          </a:p>
        </p:txBody>
      </p:sp>
      <p:sp>
        <p:nvSpPr>
          <p:cNvPr id="3" name="Platshållare för innehåll 2">
            <a:extLst>
              <a:ext uri="{FF2B5EF4-FFF2-40B4-BE49-F238E27FC236}">
                <a16:creationId xmlns:a16="http://schemas.microsoft.com/office/drawing/2014/main" id="{E483CF87-54F9-EA15-6B19-EF1D8A606CC0}"/>
              </a:ext>
            </a:extLst>
          </p:cNvPr>
          <p:cNvSpPr>
            <a:spLocks noGrp="1"/>
          </p:cNvSpPr>
          <p:nvPr>
            <p:ph idx="1"/>
          </p:nvPr>
        </p:nvSpPr>
        <p:spPr>
          <a:xfrm>
            <a:off x="838200" y="1825626"/>
            <a:ext cx="7031182" cy="3824897"/>
          </a:xfrm>
        </p:spPr>
        <p:txBody>
          <a:bodyPr>
            <a:normAutofit fontScale="92500" lnSpcReduction="10000"/>
          </a:bodyPr>
          <a:lstStyle/>
          <a:p>
            <a:pPr marL="0" indent="0">
              <a:lnSpc>
                <a:spcPct val="107000"/>
              </a:lnSpc>
              <a:spcAft>
                <a:spcPts val="800"/>
              </a:spcAft>
              <a:buNone/>
            </a:pPr>
            <a:r>
              <a:rPr lang="sv-SE" sz="2600" kern="0" dirty="0">
                <a:ea typeface="Times New Roman" panose="02020603050405020304" pitchFamily="18" charset="0"/>
                <a:cs typeface="Segoe UI" panose="020B0502040204020203" pitchFamily="34" charset="0"/>
              </a:rPr>
              <a:t>A</a:t>
            </a:r>
            <a:r>
              <a:rPr lang="sv-SE" sz="2600" kern="0" dirty="0">
                <a:effectLst/>
                <a:ea typeface="Times New Roman" panose="02020603050405020304" pitchFamily="18" charset="0"/>
                <a:cs typeface="Segoe UI" panose="020B0502040204020203" pitchFamily="34" charset="0"/>
              </a:rPr>
              <a:t>rbetsplatser som arbetar</a:t>
            </a:r>
            <a:r>
              <a:rPr lang="sv-SE" sz="2600" b="1" kern="0" dirty="0">
                <a:effectLst/>
                <a:ea typeface="Times New Roman" panose="02020603050405020304" pitchFamily="18" charset="0"/>
                <a:cs typeface="Segoe UI" panose="020B0502040204020203" pitchFamily="34" charset="0"/>
              </a:rPr>
              <a:t> systematiskt och målinriktat med att skapa ett gemensamt förhållningssätt </a:t>
            </a:r>
            <a:r>
              <a:rPr lang="sv-SE" sz="2600" kern="0" dirty="0">
                <a:effectLst/>
                <a:ea typeface="Times New Roman" panose="02020603050405020304" pitchFamily="18" charset="0"/>
                <a:cs typeface="Segoe UI" panose="020B0502040204020203" pitchFamily="34" charset="0"/>
              </a:rPr>
              <a:t>som utgår från förskolans uppdrag och värdegrund</a:t>
            </a:r>
            <a:r>
              <a:rPr lang="sv-SE" sz="2600" kern="0" dirty="0">
                <a:ea typeface="Times New Roman" panose="02020603050405020304" pitchFamily="18" charset="0"/>
                <a:cs typeface="Segoe UI" panose="020B0502040204020203" pitchFamily="34" charset="0"/>
              </a:rPr>
              <a:t> minskar </a:t>
            </a:r>
            <a:r>
              <a:rPr lang="sv-SE" sz="2600" kern="0" dirty="0">
                <a:effectLst/>
                <a:ea typeface="Times New Roman" panose="02020603050405020304" pitchFamily="18" charset="0"/>
                <a:cs typeface="Segoe UI" panose="020B0502040204020203" pitchFamily="34" charset="0"/>
              </a:rPr>
              <a:t>risken att hamna i en tystnadskultur.</a:t>
            </a:r>
          </a:p>
          <a:p>
            <a:pPr marL="0" indent="0">
              <a:lnSpc>
                <a:spcPct val="107000"/>
              </a:lnSpc>
              <a:spcAft>
                <a:spcPts val="800"/>
              </a:spcAft>
              <a:buNone/>
            </a:pPr>
            <a:r>
              <a:rPr lang="sv-SE" sz="2600" kern="100" dirty="0">
                <a:ea typeface="Aptos" panose="020B0004020202020204" pitchFamily="34" charset="0"/>
                <a:cs typeface="Times New Roman" panose="02020603050405020304" pitchFamily="18" charset="0"/>
              </a:rPr>
              <a:t>E</a:t>
            </a:r>
            <a:r>
              <a:rPr lang="sv-SE" sz="2600" kern="100" dirty="0">
                <a:effectLst/>
                <a:ea typeface="Aptos" panose="020B0004020202020204" pitchFamily="34" charset="0"/>
                <a:cs typeface="Times New Roman" panose="02020603050405020304" pitchFamily="18" charset="0"/>
              </a:rPr>
              <a:t>tt förebyggande arbete är alltså det bästa sättet att motarbeta en tystnadskultur som tillåter beteenden och bemötande som på olika sätt kan skada barn.</a:t>
            </a:r>
          </a:p>
          <a:p>
            <a:endParaRPr lang="sv-SE" sz="2800" dirty="0">
              <a:cs typeface="Times New Roman" panose="02020603050405020304" pitchFamily="18" charset="0"/>
            </a:endParaRPr>
          </a:p>
        </p:txBody>
      </p:sp>
      <p:pic>
        <p:nvPicPr>
          <p:cNvPr id="4" name="Bild 3">
            <a:extLst>
              <a:ext uri="{FF2B5EF4-FFF2-40B4-BE49-F238E27FC236}">
                <a16:creationId xmlns:a16="http://schemas.microsoft.com/office/drawing/2014/main" id="{FC75FBA2-9558-90F7-0980-1EABFF3FE8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2469" y="6246482"/>
            <a:ext cx="1586501" cy="492777"/>
          </a:xfrm>
          <a:prstGeom prst="rect">
            <a:avLst/>
          </a:prstGeom>
        </p:spPr>
      </p:pic>
      <p:pic>
        <p:nvPicPr>
          <p:cNvPr id="6" name="Bildobjekt 5" descr="En bild som visar text&#10;&#10;Automatiskt genererad beskrivning">
            <a:extLst>
              <a:ext uri="{FF2B5EF4-FFF2-40B4-BE49-F238E27FC236}">
                <a16:creationId xmlns:a16="http://schemas.microsoft.com/office/drawing/2014/main" id="{FD019D9B-70FF-005E-9D60-2361B3A53B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6943" y="1666142"/>
            <a:ext cx="4330867" cy="3525716"/>
          </a:xfrm>
          <a:prstGeom prst="rect">
            <a:avLst/>
          </a:prstGeom>
        </p:spPr>
      </p:pic>
    </p:spTree>
    <p:extLst>
      <p:ext uri="{BB962C8B-B14F-4D97-AF65-F5344CB8AC3E}">
        <p14:creationId xmlns:p14="http://schemas.microsoft.com/office/powerpoint/2010/main" val="573142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3602175-7E8B-51A3-465E-D5F710D002F5}"/>
              </a:ext>
            </a:extLst>
          </p:cNvPr>
          <p:cNvSpPr>
            <a:spLocks noGrp="1"/>
          </p:cNvSpPr>
          <p:nvPr>
            <p:ph type="title"/>
          </p:nvPr>
        </p:nvSpPr>
        <p:spPr/>
        <p:txBody>
          <a:bodyPr>
            <a:normAutofit/>
          </a:bodyPr>
          <a:lstStyle/>
          <a:p>
            <a:r>
              <a:rPr lang="sv-SE" sz="3600" dirty="0"/>
              <a:t>Att göra en plan mot kränkande behandling</a:t>
            </a:r>
          </a:p>
        </p:txBody>
      </p:sp>
      <p:sp>
        <p:nvSpPr>
          <p:cNvPr id="3" name="Platshållare för innehåll 2">
            <a:extLst>
              <a:ext uri="{FF2B5EF4-FFF2-40B4-BE49-F238E27FC236}">
                <a16:creationId xmlns:a16="http://schemas.microsoft.com/office/drawing/2014/main" id="{3DAB8C01-5EAA-7544-D550-7D5FF86181C4}"/>
              </a:ext>
            </a:extLst>
          </p:cNvPr>
          <p:cNvSpPr>
            <a:spLocks noGrp="1"/>
          </p:cNvSpPr>
          <p:nvPr>
            <p:ph idx="1"/>
          </p:nvPr>
        </p:nvSpPr>
        <p:spPr/>
        <p:txBody>
          <a:bodyPr/>
          <a:lstStyle/>
          <a:p>
            <a:r>
              <a:rPr lang="sv-SE" dirty="0">
                <a:hlinkClick r:id="rId3"/>
              </a:rPr>
              <a:t>https://www.skolverket.se/skolutveckling/inspiration-och-stod-i-arbetet/stod-i-arbetet/atgarder-mot-krankande-behandling#h-Skrivnerrutinerforakutasituationer</a:t>
            </a:r>
            <a:endParaRPr lang="sv-SE" dirty="0"/>
          </a:p>
          <a:p>
            <a:endParaRPr lang="sv-SE" dirty="0"/>
          </a:p>
          <a:p>
            <a:r>
              <a:rPr lang="sv-SE" dirty="0"/>
              <a:t>Ta med barnet i arbetet</a:t>
            </a:r>
          </a:p>
          <a:p>
            <a:endParaRPr lang="sv-SE" dirty="0"/>
          </a:p>
          <a:p>
            <a:r>
              <a:rPr lang="sv-SE" dirty="0"/>
              <a:t>Huvudmannen ska ansvara för att en sådan upprättats. Kan se olika u ibland för alla förskolor i en kommun eller koncern på andra ställen inom områden…</a:t>
            </a:r>
          </a:p>
        </p:txBody>
      </p:sp>
      <p:pic>
        <p:nvPicPr>
          <p:cNvPr id="4" name="Bild 3">
            <a:extLst>
              <a:ext uri="{FF2B5EF4-FFF2-40B4-BE49-F238E27FC236}">
                <a16:creationId xmlns:a16="http://schemas.microsoft.com/office/drawing/2014/main" id="{8AA9DB04-E414-80EA-484A-BEAC182CED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22469" y="6246482"/>
            <a:ext cx="1586501" cy="492777"/>
          </a:xfrm>
          <a:prstGeom prst="rect">
            <a:avLst/>
          </a:prstGeom>
        </p:spPr>
      </p:pic>
    </p:spTree>
    <p:extLst>
      <p:ext uri="{BB962C8B-B14F-4D97-AF65-F5344CB8AC3E}">
        <p14:creationId xmlns:p14="http://schemas.microsoft.com/office/powerpoint/2010/main" val="7892826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71454E-4185-3A88-89BE-D127E96C5213}"/>
              </a:ext>
            </a:extLst>
          </p:cNvPr>
          <p:cNvSpPr>
            <a:spLocks noGrp="1"/>
          </p:cNvSpPr>
          <p:nvPr>
            <p:ph type="title"/>
          </p:nvPr>
        </p:nvSpPr>
        <p:spPr/>
        <p:txBody>
          <a:bodyPr/>
          <a:lstStyle/>
          <a:p>
            <a:r>
              <a:rPr lang="sv-SE" dirty="0"/>
              <a:t>Filmen om Mika och Sara</a:t>
            </a:r>
          </a:p>
        </p:txBody>
      </p:sp>
      <p:pic>
        <p:nvPicPr>
          <p:cNvPr id="4" name="Bild 3">
            <a:extLst>
              <a:ext uri="{FF2B5EF4-FFF2-40B4-BE49-F238E27FC236}">
                <a16:creationId xmlns:a16="http://schemas.microsoft.com/office/drawing/2014/main" id="{577C87CC-1C9E-9D6E-0DE7-600C122E7B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22469" y="6246482"/>
            <a:ext cx="1586501" cy="492777"/>
          </a:xfrm>
          <a:prstGeom prst="rect">
            <a:avLst/>
          </a:prstGeom>
        </p:spPr>
      </p:pic>
      <p:pic>
        <p:nvPicPr>
          <p:cNvPr id="5" name="Onlinemedia 4" title="Scenario tema 5">
            <a:hlinkClick r:id="" action="ppaction://media"/>
            <a:extLst>
              <a:ext uri="{FF2B5EF4-FFF2-40B4-BE49-F238E27FC236}">
                <a16:creationId xmlns:a16="http://schemas.microsoft.com/office/drawing/2014/main" id="{8E092447-348B-B9E2-ED37-1455DE8502F5}"/>
              </a:ext>
            </a:extLst>
          </p:cNvPr>
          <p:cNvPicPr>
            <a:picLocks noRot="1" noChangeAspect="1"/>
          </p:cNvPicPr>
          <p:nvPr>
            <a:videoFile r:link="rId1"/>
          </p:nvPr>
        </p:nvPicPr>
        <p:blipFill>
          <a:blip r:embed="rId6"/>
          <a:stretch>
            <a:fillRect/>
          </a:stretch>
        </p:blipFill>
        <p:spPr>
          <a:xfrm>
            <a:off x="1948883" y="1407765"/>
            <a:ext cx="8294233" cy="4672198"/>
          </a:xfrm>
          <a:prstGeom prst="rect">
            <a:avLst/>
          </a:prstGeom>
        </p:spPr>
      </p:pic>
    </p:spTree>
    <p:extLst>
      <p:ext uri="{BB962C8B-B14F-4D97-AF65-F5344CB8AC3E}">
        <p14:creationId xmlns:p14="http://schemas.microsoft.com/office/powerpoint/2010/main" val="398580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B4A16A-F050-B108-A055-A38830059ABF}"/>
              </a:ext>
            </a:extLst>
          </p:cNvPr>
          <p:cNvSpPr>
            <a:spLocks noGrp="1"/>
          </p:cNvSpPr>
          <p:nvPr>
            <p:ph type="title"/>
          </p:nvPr>
        </p:nvSpPr>
        <p:spPr>
          <a:xfrm>
            <a:off x="838200" y="652806"/>
            <a:ext cx="10515600" cy="1325563"/>
          </a:xfrm>
        </p:spPr>
        <p:txBody>
          <a:bodyPr>
            <a:noAutofit/>
          </a:bodyPr>
          <a:lstStyle/>
          <a:p>
            <a:br>
              <a:rPr lang="sv-SE" dirty="0">
                <a:ea typeface="Times New Roman" panose="02020603050405020304" pitchFamily="18" charset="0"/>
              </a:rPr>
            </a:br>
            <a:r>
              <a:rPr lang="sv-SE" dirty="0">
                <a:ea typeface="Times New Roman" panose="02020603050405020304" pitchFamily="18" charset="0"/>
              </a:rPr>
              <a:t>I fördjupningen </a:t>
            </a:r>
            <a:r>
              <a:rPr lang="sv-SE" dirty="0">
                <a:effectLst/>
                <a:ea typeface="Times New Roman" panose="02020603050405020304" pitchFamily="18" charset="0"/>
              </a:rPr>
              <a:t>kommer du och dina kollegor att få lära er mer om</a:t>
            </a:r>
            <a:br>
              <a:rPr lang="sv-SE" dirty="0">
                <a:effectLst/>
                <a:ea typeface="Times New Roman" panose="02020603050405020304" pitchFamily="18" charset="0"/>
              </a:rPr>
            </a:br>
            <a:endParaRPr lang="sv-SE" dirty="0"/>
          </a:p>
        </p:txBody>
      </p:sp>
      <p:sp>
        <p:nvSpPr>
          <p:cNvPr id="3" name="Platshållare för innehåll 2">
            <a:extLst>
              <a:ext uri="{FF2B5EF4-FFF2-40B4-BE49-F238E27FC236}">
                <a16:creationId xmlns:a16="http://schemas.microsoft.com/office/drawing/2014/main" id="{FC8E31BD-E0F2-3A96-D78F-1704ACC0978F}"/>
              </a:ext>
            </a:extLst>
          </p:cNvPr>
          <p:cNvSpPr>
            <a:spLocks noGrp="1"/>
          </p:cNvSpPr>
          <p:nvPr>
            <p:ph idx="1"/>
          </p:nvPr>
        </p:nvSpPr>
        <p:spPr>
          <a:xfrm>
            <a:off x="838200" y="2238533"/>
            <a:ext cx="6867418" cy="4254337"/>
          </a:xfrm>
        </p:spPr>
        <p:txBody>
          <a:bodyPr>
            <a:normAutofit/>
          </a:bodyPr>
          <a:lstStyle/>
          <a:p>
            <a:pPr lvl="0">
              <a:lnSpc>
                <a:spcPct val="150000"/>
              </a:lnSpc>
            </a:pPr>
            <a:r>
              <a:rPr lang="sv-SE" sz="2000" dirty="0">
                <a:ea typeface="Times New Roman" panose="02020603050405020304" pitchFamily="18" charset="0"/>
              </a:rPr>
              <a:t>vilka olika former av utsatthet ett barn kan möta på förskolan, av personal eller andra barn</a:t>
            </a:r>
          </a:p>
          <a:p>
            <a:pPr lvl="0">
              <a:lnSpc>
                <a:spcPct val="150000"/>
              </a:lnSpc>
            </a:pPr>
            <a:r>
              <a:rPr lang="sv-SE" sz="2000" dirty="0">
                <a:ea typeface="Times New Roman" panose="02020603050405020304" pitchFamily="18" charset="0"/>
              </a:rPr>
              <a:t>vad ni behöver veta och göra när ett barn blir utsatt på förskolan </a:t>
            </a:r>
          </a:p>
          <a:p>
            <a:pPr lvl="0">
              <a:lnSpc>
                <a:spcPct val="150000"/>
              </a:lnSpc>
            </a:pPr>
            <a:r>
              <a:rPr lang="sv-SE" sz="2000" dirty="0">
                <a:ea typeface="Times New Roman" panose="02020603050405020304" pitchFamily="18" charset="0"/>
              </a:rPr>
              <a:t>förebyggande arbete mot olika former av utsatthet på förskolan </a:t>
            </a:r>
          </a:p>
          <a:p>
            <a:pPr>
              <a:lnSpc>
                <a:spcPct val="150000"/>
              </a:lnSpc>
            </a:pPr>
            <a:r>
              <a:rPr lang="sv-SE" sz="2000" dirty="0">
                <a:ea typeface="Times New Roman" panose="02020603050405020304" pitchFamily="18" charset="0"/>
              </a:rPr>
              <a:t>vad en tystnadskultur är och hur den kan förebyggas.</a:t>
            </a:r>
          </a:p>
          <a:p>
            <a:pPr lvl="0">
              <a:lnSpc>
                <a:spcPct val="150000"/>
              </a:lnSpc>
            </a:pPr>
            <a:endParaRPr lang="sv-SE" dirty="0">
              <a:ea typeface="Times New Roman" panose="02020603050405020304" pitchFamily="18" charset="0"/>
            </a:endParaRPr>
          </a:p>
          <a:p>
            <a:endParaRPr lang="sv-SE" dirty="0"/>
          </a:p>
        </p:txBody>
      </p:sp>
      <p:pic>
        <p:nvPicPr>
          <p:cNvPr id="4" name="Bild 3">
            <a:extLst>
              <a:ext uri="{FF2B5EF4-FFF2-40B4-BE49-F238E27FC236}">
                <a16:creationId xmlns:a16="http://schemas.microsoft.com/office/drawing/2014/main" id="{837A8C26-1A7E-4F8A-20F4-BA88D585FC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2469" y="6246482"/>
            <a:ext cx="1586501" cy="492777"/>
          </a:xfrm>
          <a:prstGeom prst="rect">
            <a:avLst/>
          </a:prstGeom>
        </p:spPr>
      </p:pic>
      <p:pic>
        <p:nvPicPr>
          <p:cNvPr id="8" name="Bildobjekt 7" descr="En bild som visar text&#10;&#10;Automatiskt genererad beskrivning">
            <a:extLst>
              <a:ext uri="{FF2B5EF4-FFF2-40B4-BE49-F238E27FC236}">
                <a16:creationId xmlns:a16="http://schemas.microsoft.com/office/drawing/2014/main" id="{7A427D8E-5C3F-FA73-F4BA-31BAA11FCF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4666" y="1711240"/>
            <a:ext cx="2902080" cy="3878368"/>
          </a:xfrm>
          <a:prstGeom prst="rect">
            <a:avLst/>
          </a:prstGeom>
        </p:spPr>
      </p:pic>
    </p:spTree>
    <p:extLst>
      <p:ext uri="{BB962C8B-B14F-4D97-AF65-F5344CB8AC3E}">
        <p14:creationId xmlns:p14="http://schemas.microsoft.com/office/powerpoint/2010/main" val="33589694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AC29378-5B8E-6E91-B900-F05974A1324F}"/>
              </a:ext>
            </a:extLst>
          </p:cNvPr>
          <p:cNvSpPr>
            <a:spLocks noGrp="1"/>
          </p:cNvSpPr>
          <p:nvPr>
            <p:ph type="title"/>
          </p:nvPr>
        </p:nvSpPr>
        <p:spPr/>
        <p:txBody>
          <a:bodyPr/>
          <a:lstStyle/>
          <a:p>
            <a:r>
              <a:rPr lang="sv-SE" dirty="0"/>
              <a:t>Sammanfattning och utvärdering av dagen</a:t>
            </a:r>
          </a:p>
        </p:txBody>
      </p:sp>
      <p:sp>
        <p:nvSpPr>
          <p:cNvPr id="3" name="Platshållare för innehåll 2">
            <a:extLst>
              <a:ext uri="{FF2B5EF4-FFF2-40B4-BE49-F238E27FC236}">
                <a16:creationId xmlns:a16="http://schemas.microsoft.com/office/drawing/2014/main" id="{0F3C000F-BB86-24B4-CED9-A5448D6C7EBB}"/>
              </a:ext>
            </a:extLst>
          </p:cNvPr>
          <p:cNvSpPr>
            <a:spLocks noGrp="1"/>
          </p:cNvSpPr>
          <p:nvPr>
            <p:ph idx="1"/>
          </p:nvPr>
        </p:nvSpPr>
        <p:spPr>
          <a:xfrm>
            <a:off x="1009438" y="2430819"/>
            <a:ext cx="4990671" cy="2633359"/>
          </a:xfrm>
        </p:spPr>
        <p:txBody>
          <a:bodyPr>
            <a:normAutofit/>
          </a:bodyPr>
          <a:lstStyle/>
          <a:p>
            <a:pPr marL="0" indent="0">
              <a:buNone/>
            </a:pPr>
            <a:r>
              <a:rPr lang="sv-SE" sz="2800" dirty="0"/>
              <a:t>Vad tar du med dig från dagens utbildning?</a:t>
            </a:r>
          </a:p>
        </p:txBody>
      </p:sp>
      <p:pic>
        <p:nvPicPr>
          <p:cNvPr id="4" name="Bild 3">
            <a:extLst>
              <a:ext uri="{FF2B5EF4-FFF2-40B4-BE49-F238E27FC236}">
                <a16:creationId xmlns:a16="http://schemas.microsoft.com/office/drawing/2014/main" id="{C9D7FB28-AD43-2840-3330-A7D0B80714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2469" y="6246482"/>
            <a:ext cx="1586501" cy="492777"/>
          </a:xfrm>
          <a:prstGeom prst="rect">
            <a:avLst/>
          </a:prstGeom>
        </p:spPr>
      </p:pic>
      <p:pic>
        <p:nvPicPr>
          <p:cNvPr id="6" name="Bildobjekt 5" descr="En bild som visar text, klocka&#10;&#10;Automatiskt genererad beskrivning">
            <a:extLst>
              <a:ext uri="{FF2B5EF4-FFF2-40B4-BE49-F238E27FC236}">
                <a16:creationId xmlns:a16="http://schemas.microsoft.com/office/drawing/2014/main" id="{EF1AB1C4-158D-8092-6284-F60DDB04F0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8333" y="1925794"/>
            <a:ext cx="3700892" cy="3643407"/>
          </a:xfrm>
          <a:prstGeom prst="rect">
            <a:avLst/>
          </a:prstGeom>
        </p:spPr>
      </p:pic>
    </p:spTree>
    <p:extLst>
      <p:ext uri="{BB962C8B-B14F-4D97-AF65-F5344CB8AC3E}">
        <p14:creationId xmlns:p14="http://schemas.microsoft.com/office/powerpoint/2010/main" val="26378061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9B75632-09E8-4011-34D2-9256AE04CBA8}"/>
              </a:ext>
            </a:extLst>
          </p:cNvPr>
          <p:cNvSpPr>
            <a:spLocks noGrp="1"/>
          </p:cNvSpPr>
          <p:nvPr>
            <p:ph type="title"/>
          </p:nvPr>
        </p:nvSpPr>
        <p:spPr/>
        <p:txBody>
          <a:bodyPr/>
          <a:lstStyle/>
          <a:p>
            <a:r>
              <a:rPr lang="sv-SE" dirty="0"/>
              <a:t>Utvärdering</a:t>
            </a:r>
          </a:p>
        </p:txBody>
      </p:sp>
      <p:sp>
        <p:nvSpPr>
          <p:cNvPr id="3" name="Platshållare för innehåll 2">
            <a:extLst>
              <a:ext uri="{FF2B5EF4-FFF2-40B4-BE49-F238E27FC236}">
                <a16:creationId xmlns:a16="http://schemas.microsoft.com/office/drawing/2014/main" id="{CE6E4C69-68A2-7BB3-0366-A27140B5765C}"/>
              </a:ext>
            </a:extLst>
          </p:cNvPr>
          <p:cNvSpPr>
            <a:spLocks noGrp="1"/>
          </p:cNvSpPr>
          <p:nvPr>
            <p:ph idx="1"/>
          </p:nvPr>
        </p:nvSpPr>
        <p:spPr/>
        <p:txBody>
          <a:bodyPr/>
          <a:lstStyle/>
          <a:p>
            <a:endParaRPr lang="sv-SE" dirty="0"/>
          </a:p>
          <a:p>
            <a:r>
              <a:rPr lang="sv-SE" dirty="0"/>
              <a:t>Utvärdering av hela utbildningen</a:t>
            </a:r>
          </a:p>
        </p:txBody>
      </p:sp>
      <p:pic>
        <p:nvPicPr>
          <p:cNvPr id="4" name="Bild 3">
            <a:extLst>
              <a:ext uri="{FF2B5EF4-FFF2-40B4-BE49-F238E27FC236}">
                <a16:creationId xmlns:a16="http://schemas.microsoft.com/office/drawing/2014/main" id="{97C8BA67-0233-189C-919A-158A6B1CC4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2469" y="6246482"/>
            <a:ext cx="1586501" cy="492777"/>
          </a:xfrm>
          <a:prstGeom prst="rect">
            <a:avLst/>
          </a:prstGeom>
        </p:spPr>
      </p:pic>
    </p:spTree>
    <p:extLst>
      <p:ext uri="{BB962C8B-B14F-4D97-AF65-F5344CB8AC3E}">
        <p14:creationId xmlns:p14="http://schemas.microsoft.com/office/powerpoint/2010/main" val="568603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86CD8F-763E-E456-1137-060C51A2BD5F}"/>
              </a:ext>
            </a:extLst>
          </p:cNvPr>
          <p:cNvSpPr>
            <a:spLocks noGrp="1"/>
          </p:cNvSpPr>
          <p:nvPr>
            <p:ph type="title"/>
          </p:nvPr>
        </p:nvSpPr>
        <p:spPr/>
        <p:txBody>
          <a:bodyPr/>
          <a:lstStyle/>
          <a:p>
            <a:r>
              <a:rPr lang="sv-SE" dirty="0"/>
              <a:t>När förskolan inte är en trygg plats för barnet</a:t>
            </a:r>
          </a:p>
        </p:txBody>
      </p:sp>
      <p:sp>
        <p:nvSpPr>
          <p:cNvPr id="3" name="Platshållare för innehåll 2">
            <a:extLst>
              <a:ext uri="{FF2B5EF4-FFF2-40B4-BE49-F238E27FC236}">
                <a16:creationId xmlns:a16="http://schemas.microsoft.com/office/drawing/2014/main" id="{7F0E1814-9142-5AFC-5EDF-5ED9E0F09FB0}"/>
              </a:ext>
            </a:extLst>
          </p:cNvPr>
          <p:cNvSpPr>
            <a:spLocks noGrp="1"/>
          </p:cNvSpPr>
          <p:nvPr>
            <p:ph idx="1"/>
          </p:nvPr>
        </p:nvSpPr>
        <p:spPr>
          <a:xfrm>
            <a:off x="838200" y="1825626"/>
            <a:ext cx="7247562" cy="4254337"/>
          </a:xfrm>
        </p:spPr>
        <p:txBody>
          <a:bodyPr>
            <a:normAutofit/>
          </a:bodyPr>
          <a:lstStyle/>
          <a:p>
            <a:endParaRPr lang="sv-SE" sz="2000" kern="100" dirty="0">
              <a:ea typeface="Aptos" panose="020B0004020202020204" pitchFamily="34" charset="0"/>
              <a:cs typeface="Times New Roman" panose="02020603050405020304" pitchFamily="18" charset="0"/>
            </a:endParaRPr>
          </a:p>
          <a:p>
            <a:endParaRPr lang="sv-SE" sz="2000" kern="100" dirty="0">
              <a:ea typeface="Aptos" panose="020B0004020202020204" pitchFamily="34" charset="0"/>
              <a:cs typeface="Times New Roman" panose="02020603050405020304" pitchFamily="18" charset="0"/>
            </a:endParaRPr>
          </a:p>
          <a:p>
            <a:r>
              <a:rPr lang="sv-SE" sz="2000" kern="100" dirty="0">
                <a:ea typeface="Aptos" panose="020B0004020202020204" pitchFamily="34" charset="0"/>
                <a:cs typeface="Times New Roman" panose="02020603050405020304" pitchFamily="18" charset="0"/>
              </a:rPr>
              <a:t>Det kan få konsekvenser för barn om </a:t>
            </a:r>
            <a:r>
              <a:rPr lang="sv-SE" sz="2000" kern="100" dirty="0">
                <a:effectLst/>
                <a:ea typeface="Aptos" panose="020B0004020202020204" pitchFamily="34" charset="0"/>
                <a:cs typeface="Times New Roman" panose="02020603050405020304" pitchFamily="18" charset="0"/>
              </a:rPr>
              <a:t>förskolepersonal på olika sätt brister i sin professionella yrkesroll</a:t>
            </a:r>
            <a:r>
              <a:rPr lang="sv-SE" sz="2000" kern="100" dirty="0">
                <a:ea typeface="Aptos" panose="020B0004020202020204" pitchFamily="34" charset="0"/>
                <a:cs typeface="Times New Roman" panose="02020603050405020304" pitchFamily="18" charset="0"/>
              </a:rPr>
              <a:t> – o</a:t>
            </a:r>
            <a:r>
              <a:rPr lang="sv-SE" sz="2000" kern="100" dirty="0">
                <a:effectLst/>
                <a:ea typeface="Aptos" panose="020B0004020202020204" pitchFamily="34" charset="0"/>
                <a:cs typeface="Times New Roman" panose="02020603050405020304" pitchFamily="18" charset="0"/>
              </a:rPr>
              <a:t>avsett om det gäller omsorg </a:t>
            </a:r>
            <a:r>
              <a:rPr lang="sv-SE" sz="2000" kern="100" dirty="0">
                <a:ea typeface="Aptos" panose="020B0004020202020204" pitchFamily="34" charset="0"/>
                <a:cs typeface="Times New Roman" panose="02020603050405020304" pitchFamily="18" charset="0"/>
              </a:rPr>
              <a:t>eller</a:t>
            </a:r>
            <a:r>
              <a:rPr lang="sv-SE" sz="2000" kern="100" dirty="0">
                <a:effectLst/>
                <a:ea typeface="Aptos" panose="020B0004020202020204" pitchFamily="34" charset="0"/>
                <a:cs typeface="Times New Roman" panose="02020603050405020304" pitchFamily="18" charset="0"/>
              </a:rPr>
              <a:t> bemötande</a:t>
            </a:r>
            <a:r>
              <a:rPr lang="sv-SE" sz="2000" kern="100" dirty="0">
                <a:ea typeface="Aptos" panose="020B0004020202020204" pitchFamily="34" charset="0"/>
                <a:cs typeface="Times New Roman" panose="02020603050405020304" pitchFamily="18" charset="0"/>
              </a:rPr>
              <a:t>. </a:t>
            </a:r>
          </a:p>
          <a:p>
            <a:pPr marL="0" indent="0">
              <a:buNone/>
            </a:pPr>
            <a:endParaRPr lang="sv-SE" sz="2000" kern="100" dirty="0">
              <a:effectLst/>
              <a:ea typeface="Aptos" panose="020B0004020202020204" pitchFamily="34" charset="0"/>
              <a:cs typeface="Times New Roman" panose="02020603050405020304" pitchFamily="18" charset="0"/>
            </a:endParaRPr>
          </a:p>
          <a:p>
            <a:r>
              <a:rPr lang="sv-SE" sz="2000" b="0" i="0" dirty="0">
                <a:solidFill>
                  <a:srgbClr val="080D28"/>
                </a:solidFill>
                <a:effectLst/>
              </a:rPr>
              <a:t>Konsekvenserna - fysiska, psykiska och emotionella sår hos barnet - kan bli detsamma som vid utsatthet</a:t>
            </a:r>
            <a:r>
              <a:rPr lang="sv-SE" sz="2000" dirty="0">
                <a:solidFill>
                  <a:srgbClr val="080D28"/>
                </a:solidFill>
              </a:rPr>
              <a:t> av närstående inom familjen. </a:t>
            </a:r>
            <a:r>
              <a:rPr lang="sv-SE" sz="2000" b="0" i="0" dirty="0">
                <a:solidFill>
                  <a:srgbClr val="080D28"/>
                </a:solidFill>
                <a:effectLst/>
              </a:rPr>
              <a:t> </a:t>
            </a:r>
            <a:endParaRPr lang="sv-SE" dirty="0"/>
          </a:p>
        </p:txBody>
      </p:sp>
      <p:pic>
        <p:nvPicPr>
          <p:cNvPr id="4" name="Bild 3">
            <a:extLst>
              <a:ext uri="{FF2B5EF4-FFF2-40B4-BE49-F238E27FC236}">
                <a16:creationId xmlns:a16="http://schemas.microsoft.com/office/drawing/2014/main" id="{9048E0F2-CF36-BE70-CDFF-10010CEDDB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2469" y="6246482"/>
            <a:ext cx="1586501" cy="492777"/>
          </a:xfrm>
          <a:prstGeom prst="rect">
            <a:avLst/>
          </a:prstGeom>
        </p:spPr>
      </p:pic>
      <p:pic>
        <p:nvPicPr>
          <p:cNvPr id="8" name="Bildobjekt 7">
            <a:extLst>
              <a:ext uri="{FF2B5EF4-FFF2-40B4-BE49-F238E27FC236}">
                <a16:creationId xmlns:a16="http://schemas.microsoft.com/office/drawing/2014/main" id="{4346F9ED-0D9B-F85A-B326-BD4BAA991C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2558" y="1458930"/>
            <a:ext cx="2463344" cy="3600720"/>
          </a:xfrm>
          <a:prstGeom prst="rect">
            <a:avLst/>
          </a:prstGeom>
        </p:spPr>
      </p:pic>
    </p:spTree>
    <p:extLst>
      <p:ext uri="{BB962C8B-B14F-4D97-AF65-F5344CB8AC3E}">
        <p14:creationId xmlns:p14="http://schemas.microsoft.com/office/powerpoint/2010/main" val="11807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E90385F-66AF-2098-8DA0-460929D1F9F5}"/>
              </a:ext>
            </a:extLst>
          </p:cNvPr>
          <p:cNvSpPr>
            <a:spLocks noGrp="1"/>
          </p:cNvSpPr>
          <p:nvPr>
            <p:ph type="title"/>
          </p:nvPr>
        </p:nvSpPr>
        <p:spPr>
          <a:xfrm>
            <a:off x="838200" y="778037"/>
            <a:ext cx="10515600" cy="1325563"/>
          </a:xfrm>
        </p:spPr>
        <p:txBody>
          <a:bodyPr/>
          <a:lstStyle/>
          <a:p>
            <a:r>
              <a:rPr lang="sv-SE" dirty="0"/>
              <a:t>Fakta om när barn blir utsatta för våld, kränkningar och mobbning på förskolan</a:t>
            </a:r>
          </a:p>
        </p:txBody>
      </p:sp>
      <p:sp>
        <p:nvSpPr>
          <p:cNvPr id="3" name="Platshållare för innehåll 2">
            <a:extLst>
              <a:ext uri="{FF2B5EF4-FFF2-40B4-BE49-F238E27FC236}">
                <a16:creationId xmlns:a16="http://schemas.microsoft.com/office/drawing/2014/main" id="{82F4D54B-CCDC-C120-0D9E-3B30754A0954}"/>
              </a:ext>
            </a:extLst>
          </p:cNvPr>
          <p:cNvSpPr>
            <a:spLocks noGrp="1"/>
          </p:cNvSpPr>
          <p:nvPr>
            <p:ph idx="1"/>
          </p:nvPr>
        </p:nvSpPr>
        <p:spPr>
          <a:xfrm>
            <a:off x="838200" y="2627312"/>
            <a:ext cx="4870714" cy="2334431"/>
          </a:xfrm>
        </p:spPr>
        <p:txBody>
          <a:bodyPr>
            <a:normAutofit lnSpcReduction="10000"/>
          </a:bodyPr>
          <a:lstStyle/>
          <a:p>
            <a:pPr algn="l" fontAlgn="base">
              <a:buFont typeface="Arial" panose="020B0604020202020204" pitchFamily="34" charset="0"/>
              <a:buChar char="•"/>
            </a:pPr>
            <a:r>
              <a:rPr lang="sv-SE" sz="2000" i="0" dirty="0">
                <a:solidFill>
                  <a:srgbClr val="080D28"/>
                </a:solidFill>
                <a:effectLst/>
              </a:rPr>
              <a:t>Ett faktablad ”När barn blir utsatta för våld, kränkningar och mobbning på förskolan” </a:t>
            </a:r>
          </a:p>
          <a:p>
            <a:pPr marL="0" indent="0" algn="l" fontAlgn="base">
              <a:buNone/>
            </a:pPr>
            <a:endParaRPr lang="sv-SE" sz="2000" i="0" dirty="0">
              <a:solidFill>
                <a:srgbClr val="080D28"/>
              </a:solidFill>
              <a:effectLst/>
            </a:endParaRPr>
          </a:p>
          <a:p>
            <a:pPr algn="l" fontAlgn="base">
              <a:buFont typeface="Arial" panose="020B0604020202020204" pitchFamily="34" charset="0"/>
              <a:buChar char="•"/>
            </a:pPr>
            <a:r>
              <a:rPr lang="sv-SE" sz="2000" i="0" dirty="0">
                <a:solidFill>
                  <a:srgbClr val="080D28"/>
                </a:solidFill>
                <a:effectLst/>
              </a:rPr>
              <a:t>Inläst faktablad ”När barn blir utsatta för våld, kränkningar och mobbning på förskolan”(mp3)</a:t>
            </a:r>
          </a:p>
        </p:txBody>
      </p:sp>
      <p:pic>
        <p:nvPicPr>
          <p:cNvPr id="4" name="Bild 3">
            <a:extLst>
              <a:ext uri="{FF2B5EF4-FFF2-40B4-BE49-F238E27FC236}">
                <a16:creationId xmlns:a16="http://schemas.microsoft.com/office/drawing/2014/main" id="{57BB1C59-0CCE-B800-D9AC-F78537A64D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2469" y="6246482"/>
            <a:ext cx="1586501" cy="492777"/>
          </a:xfrm>
          <a:prstGeom prst="rect">
            <a:avLst/>
          </a:prstGeom>
        </p:spPr>
      </p:pic>
      <p:pic>
        <p:nvPicPr>
          <p:cNvPr id="6" name="Bildobjekt 5" descr="En bild som visar text&#10;&#10;Automatiskt genererad beskrivning">
            <a:extLst>
              <a:ext uri="{FF2B5EF4-FFF2-40B4-BE49-F238E27FC236}">
                <a16:creationId xmlns:a16="http://schemas.microsoft.com/office/drawing/2014/main" id="{C7B29A0E-1028-B8CC-EBD3-05BBC01355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3088" y="1932897"/>
            <a:ext cx="4870714" cy="4005080"/>
          </a:xfrm>
          <a:prstGeom prst="rect">
            <a:avLst/>
          </a:prstGeom>
        </p:spPr>
      </p:pic>
    </p:spTree>
    <p:extLst>
      <p:ext uri="{BB962C8B-B14F-4D97-AF65-F5344CB8AC3E}">
        <p14:creationId xmlns:p14="http://schemas.microsoft.com/office/powerpoint/2010/main" val="524930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1BD92C4-1446-FCB9-D80E-F9A8B1E44CAE}"/>
              </a:ext>
            </a:extLst>
          </p:cNvPr>
          <p:cNvSpPr>
            <a:spLocks noGrp="1"/>
          </p:cNvSpPr>
          <p:nvPr>
            <p:ph type="title"/>
          </p:nvPr>
        </p:nvSpPr>
        <p:spPr>
          <a:xfrm>
            <a:off x="714374" y="259397"/>
            <a:ext cx="10515600" cy="1325563"/>
          </a:xfrm>
        </p:spPr>
        <p:txBody>
          <a:bodyPr anchor="ctr">
            <a:normAutofit/>
          </a:bodyPr>
          <a:lstStyle/>
          <a:p>
            <a:r>
              <a:rPr lang="sv-SE" dirty="0"/>
              <a:t>Förskolans värdegrund</a:t>
            </a:r>
          </a:p>
        </p:txBody>
      </p:sp>
      <p:sp>
        <p:nvSpPr>
          <p:cNvPr id="10" name="Platshållare för innehåll 9">
            <a:extLst>
              <a:ext uri="{FF2B5EF4-FFF2-40B4-BE49-F238E27FC236}">
                <a16:creationId xmlns:a16="http://schemas.microsoft.com/office/drawing/2014/main" id="{690CBAF1-C5BD-BEF3-7AD8-5423A9CB0A77}"/>
              </a:ext>
            </a:extLst>
          </p:cNvPr>
          <p:cNvSpPr>
            <a:spLocks noGrp="1"/>
          </p:cNvSpPr>
          <p:nvPr>
            <p:ph sz="half" idx="2"/>
          </p:nvPr>
        </p:nvSpPr>
        <p:spPr>
          <a:xfrm>
            <a:off x="576775" y="1419226"/>
            <a:ext cx="6480517" cy="4430589"/>
          </a:xfrm>
        </p:spPr>
        <p:txBody>
          <a:bodyPr>
            <a:normAutofit fontScale="25000" lnSpcReduction="20000"/>
          </a:bodyPr>
          <a:lstStyle/>
          <a:p>
            <a:pPr marL="0" indent="0" algn="l" fontAlgn="base">
              <a:lnSpc>
                <a:spcPct val="170000"/>
              </a:lnSpc>
              <a:buNone/>
            </a:pPr>
            <a:r>
              <a:rPr lang="sv-SE" sz="6200" b="0" i="0" dirty="0">
                <a:solidFill>
                  <a:srgbClr val="262626"/>
                </a:solidFill>
                <a:effectLst/>
              </a:rPr>
              <a:t>”Var och en som verkar inom förskolan ska främja aktning för människolivets okränkbarhet, individens frihet och integritet, alla människors lika värde, jämställdhet mellan kvinnor och män, flickor och pojkar, samt solidaritet mellan människor. Inget barn ska i förskolan bli utsatt för </a:t>
            </a:r>
            <a:r>
              <a:rPr lang="sv-SE" sz="6200" b="0" i="0" dirty="0">
                <a:solidFill>
                  <a:srgbClr val="FF0000"/>
                </a:solidFill>
                <a:effectLst/>
              </a:rPr>
              <a:t>diskriminering</a:t>
            </a:r>
            <a:r>
              <a:rPr lang="sv-SE" sz="6200" b="0" i="0" dirty="0">
                <a:solidFill>
                  <a:srgbClr val="262626"/>
                </a:solidFill>
                <a:effectLst/>
              </a:rPr>
              <a:t> på grund av kön, könsöverskridande identitet eller uttryck, etnisk tillhörighet, religion eller annan trosuppfattning, funktionsnedsättning, sexuell läggning eller ålder, hos barnet eller någon som barnet har anknytning till, eller för annan </a:t>
            </a:r>
            <a:r>
              <a:rPr lang="sv-SE" sz="6200" b="0" i="0" dirty="0">
                <a:solidFill>
                  <a:srgbClr val="FF0000"/>
                </a:solidFill>
                <a:effectLst/>
              </a:rPr>
              <a:t>kränkande behandling</a:t>
            </a:r>
            <a:r>
              <a:rPr lang="sv-SE" sz="6200" b="0" i="0" dirty="0">
                <a:solidFill>
                  <a:srgbClr val="262626"/>
                </a:solidFill>
                <a:effectLst/>
              </a:rPr>
              <a:t>. Alla sådana tendenser ska aktivt motverkas.”</a:t>
            </a:r>
          </a:p>
          <a:p>
            <a:pPr marL="0" indent="0">
              <a:buNone/>
            </a:pPr>
            <a:r>
              <a:rPr lang="sv-SE" sz="4200" dirty="0">
                <a:effectLst/>
                <a:latin typeface="Calibri" panose="020F0502020204030204" pitchFamily="34" charset="0"/>
                <a:ea typeface="Aptos" panose="020B0004020202020204" pitchFamily="34" charset="0"/>
              </a:rPr>
              <a:t> </a:t>
            </a:r>
          </a:p>
          <a:p>
            <a:pPr marL="0" indent="0">
              <a:buNone/>
            </a:pPr>
            <a:endParaRPr lang="sv-SE" sz="1000" dirty="0"/>
          </a:p>
          <a:p>
            <a:pPr marL="0" indent="0">
              <a:buNone/>
            </a:pPr>
            <a:endParaRPr lang="sv-SE" sz="1000" dirty="0"/>
          </a:p>
          <a:p>
            <a:pPr marL="0" indent="0">
              <a:buNone/>
            </a:pPr>
            <a:endParaRPr lang="sv-SE" sz="1000" dirty="0"/>
          </a:p>
          <a:p>
            <a:pPr marL="0" indent="0">
              <a:buNone/>
            </a:pPr>
            <a:endParaRPr lang="sv-SE" sz="2500" dirty="0"/>
          </a:p>
        </p:txBody>
      </p:sp>
      <p:pic>
        <p:nvPicPr>
          <p:cNvPr id="11" name="Bildobjekt 10">
            <a:extLst>
              <a:ext uri="{FF2B5EF4-FFF2-40B4-BE49-F238E27FC236}">
                <a16:creationId xmlns:a16="http://schemas.microsoft.com/office/drawing/2014/main" id="{002B297D-F2A7-CA73-F841-2D37F97869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6028" y="1006868"/>
            <a:ext cx="2927045" cy="4579658"/>
          </a:xfrm>
          <a:prstGeom prst="rect">
            <a:avLst/>
          </a:prstGeom>
        </p:spPr>
      </p:pic>
      <p:pic>
        <p:nvPicPr>
          <p:cNvPr id="3" name="Bild 2">
            <a:extLst>
              <a:ext uri="{FF2B5EF4-FFF2-40B4-BE49-F238E27FC236}">
                <a16:creationId xmlns:a16="http://schemas.microsoft.com/office/drawing/2014/main" id="{F8B0FBB5-6FE9-E625-AE05-24E9AC5C07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22469" y="6246482"/>
            <a:ext cx="1586501" cy="492777"/>
          </a:xfrm>
          <a:prstGeom prst="rect">
            <a:avLst/>
          </a:prstGeom>
        </p:spPr>
      </p:pic>
      <p:sp>
        <p:nvSpPr>
          <p:cNvPr id="5" name="textruta 4">
            <a:extLst>
              <a:ext uri="{FF2B5EF4-FFF2-40B4-BE49-F238E27FC236}">
                <a16:creationId xmlns:a16="http://schemas.microsoft.com/office/drawing/2014/main" id="{6534C6D6-BF35-3735-45EC-990D6FE96F8A}"/>
              </a:ext>
            </a:extLst>
          </p:cNvPr>
          <p:cNvSpPr txBox="1"/>
          <p:nvPr/>
        </p:nvSpPr>
        <p:spPr>
          <a:xfrm>
            <a:off x="4076571" y="5586526"/>
            <a:ext cx="6098344" cy="361446"/>
          </a:xfrm>
          <a:prstGeom prst="rect">
            <a:avLst/>
          </a:prstGeom>
          <a:noFill/>
        </p:spPr>
        <p:txBody>
          <a:bodyPr wrap="square">
            <a:spAutoFit/>
          </a:bodyPr>
          <a:lstStyle/>
          <a:p>
            <a:pPr marL="0" indent="0">
              <a:lnSpc>
                <a:spcPct val="120000"/>
              </a:lnSpc>
              <a:buNone/>
            </a:pPr>
            <a:r>
              <a:rPr lang="sv-SE" sz="1600" dirty="0"/>
              <a:t>(Läroplan (</a:t>
            </a:r>
            <a:r>
              <a:rPr lang="sv-SE" sz="1600" dirty="0" err="1"/>
              <a:t>Lpfö</a:t>
            </a:r>
            <a:r>
              <a:rPr lang="sv-SE" sz="1600" dirty="0"/>
              <a:t> 18) för förskolan, s. 5)</a:t>
            </a:r>
          </a:p>
        </p:txBody>
      </p:sp>
    </p:spTree>
    <p:extLst>
      <p:ext uri="{BB962C8B-B14F-4D97-AF65-F5344CB8AC3E}">
        <p14:creationId xmlns:p14="http://schemas.microsoft.com/office/powerpoint/2010/main" val="528407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9B8E705-B5EC-0736-B2CA-7AC71FADB78F}"/>
              </a:ext>
            </a:extLst>
          </p:cNvPr>
          <p:cNvSpPr>
            <a:spLocks noGrp="1"/>
          </p:cNvSpPr>
          <p:nvPr>
            <p:ph type="title"/>
          </p:nvPr>
        </p:nvSpPr>
        <p:spPr/>
        <p:txBody>
          <a:bodyPr>
            <a:normAutofit fontScale="90000"/>
          </a:bodyPr>
          <a:lstStyle/>
          <a:p>
            <a:br>
              <a:rPr lang="sv-SE" dirty="0"/>
            </a:br>
            <a:r>
              <a:rPr lang="sv-SE" sz="4000" dirty="0"/>
              <a:t>Skollagen och förskolans läroplan (</a:t>
            </a:r>
            <a:r>
              <a:rPr lang="sv-SE" sz="4000" dirty="0" err="1"/>
              <a:t>Lpfö</a:t>
            </a:r>
            <a:r>
              <a:rPr lang="sv-SE" sz="4000" dirty="0"/>
              <a:t> 18) </a:t>
            </a:r>
            <a:br>
              <a:rPr lang="sv-SE" sz="4400" dirty="0"/>
            </a:br>
            <a:endParaRPr lang="sv-SE" dirty="0"/>
          </a:p>
        </p:txBody>
      </p:sp>
      <p:sp>
        <p:nvSpPr>
          <p:cNvPr id="3" name="Platshållare för innehåll 2">
            <a:extLst>
              <a:ext uri="{FF2B5EF4-FFF2-40B4-BE49-F238E27FC236}">
                <a16:creationId xmlns:a16="http://schemas.microsoft.com/office/drawing/2014/main" id="{13160CF4-394A-8EDE-CA6A-D04AD010BD20}"/>
              </a:ext>
            </a:extLst>
          </p:cNvPr>
          <p:cNvSpPr>
            <a:spLocks noGrp="1"/>
          </p:cNvSpPr>
          <p:nvPr>
            <p:ph idx="1"/>
          </p:nvPr>
        </p:nvSpPr>
        <p:spPr>
          <a:xfrm>
            <a:off x="838200" y="1825626"/>
            <a:ext cx="10515600" cy="3885857"/>
          </a:xfrm>
        </p:spPr>
        <p:txBody>
          <a:bodyPr/>
          <a:lstStyle/>
          <a:p>
            <a:pPr marL="0" indent="0">
              <a:buNone/>
            </a:pPr>
            <a:r>
              <a:rPr lang="sv-SE" dirty="0"/>
              <a:t>I förskolans styrdokument används diskriminering och kränkande behandling när ett barn utsätts av personal eller ett annat barn för en handling eller situation som kan uppfattas gå emot förskolans värdegrund.</a:t>
            </a:r>
          </a:p>
          <a:p>
            <a:pPr marL="0" indent="0">
              <a:buNone/>
            </a:pPr>
            <a:endParaRPr lang="sv-SE" b="1" dirty="0"/>
          </a:p>
          <a:p>
            <a:pPr marL="0" indent="0">
              <a:buNone/>
            </a:pPr>
            <a:r>
              <a:rPr lang="sv-SE" b="0" i="0" dirty="0">
                <a:solidFill>
                  <a:srgbClr val="262626"/>
                </a:solidFill>
                <a:effectLst/>
              </a:rPr>
              <a:t>Skollagens definition av kränkande behandling är ”ett uppträdande som utan att vara diskriminering enligt diskrimineringslagen </a:t>
            </a:r>
            <a:r>
              <a:rPr lang="sv-SE" b="0" i="0" dirty="0">
                <a:solidFill>
                  <a:srgbClr val="FF0000"/>
                </a:solidFill>
                <a:effectLst/>
              </a:rPr>
              <a:t>kränker ett barns eller en elevs värdighet”. </a:t>
            </a:r>
            <a:r>
              <a:rPr lang="sv-SE" sz="1800" b="0" i="0" dirty="0">
                <a:solidFill>
                  <a:srgbClr val="FF0000"/>
                </a:solidFill>
                <a:effectLst/>
                <a:latin typeface="source sans pro" panose="020B0503030403020204" pitchFamily="34" charset="0"/>
              </a:rPr>
              <a:t>(</a:t>
            </a:r>
            <a:r>
              <a:rPr lang="sv-SE" sz="1800" b="0" i="1" dirty="0">
                <a:solidFill>
                  <a:srgbClr val="FF0000"/>
                </a:solidFill>
                <a:effectLst/>
                <a:latin typeface="source sans pro" panose="020B0503030403020204" pitchFamily="34" charset="0"/>
              </a:rPr>
              <a:t>6 kapitlet 3 § skollagen.)</a:t>
            </a:r>
            <a:endParaRPr lang="sv-SE" sz="1800" b="1" dirty="0">
              <a:solidFill>
                <a:srgbClr val="FF0000"/>
              </a:solidFill>
            </a:endParaRPr>
          </a:p>
        </p:txBody>
      </p:sp>
      <p:pic>
        <p:nvPicPr>
          <p:cNvPr id="4" name="Bild 3">
            <a:extLst>
              <a:ext uri="{FF2B5EF4-FFF2-40B4-BE49-F238E27FC236}">
                <a16:creationId xmlns:a16="http://schemas.microsoft.com/office/drawing/2014/main" id="{9BDEF6DE-F9BE-DB3E-BDDB-15F34AA562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2469" y="6246482"/>
            <a:ext cx="1586501" cy="492777"/>
          </a:xfrm>
          <a:prstGeom prst="rect">
            <a:avLst/>
          </a:prstGeom>
        </p:spPr>
      </p:pic>
    </p:spTree>
    <p:extLst>
      <p:ext uri="{BB962C8B-B14F-4D97-AF65-F5344CB8AC3E}">
        <p14:creationId xmlns:p14="http://schemas.microsoft.com/office/powerpoint/2010/main" val="4047263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631FCB1-71D5-BAB7-08C9-2112E87AC983}"/>
              </a:ext>
            </a:extLst>
          </p:cNvPr>
          <p:cNvSpPr>
            <a:spLocks noGrp="1"/>
          </p:cNvSpPr>
          <p:nvPr>
            <p:ph type="title"/>
          </p:nvPr>
        </p:nvSpPr>
        <p:spPr>
          <a:xfrm>
            <a:off x="838200" y="118741"/>
            <a:ext cx="10515600" cy="1229413"/>
          </a:xfrm>
        </p:spPr>
        <p:txBody>
          <a:bodyPr>
            <a:noAutofit/>
          </a:bodyPr>
          <a:lstStyle/>
          <a:p>
            <a:r>
              <a:rPr lang="sv-SE" sz="3600" i="0" dirty="0">
                <a:solidFill>
                  <a:srgbClr val="080D28"/>
                </a:solidFill>
                <a:effectLst/>
              </a:rPr>
              <a:t>Diskriminering i förskolan</a:t>
            </a:r>
            <a:endParaRPr lang="sv-SE" sz="3600" dirty="0"/>
          </a:p>
        </p:txBody>
      </p:sp>
      <p:sp>
        <p:nvSpPr>
          <p:cNvPr id="3" name="Platshållare för innehåll 2">
            <a:extLst>
              <a:ext uri="{FF2B5EF4-FFF2-40B4-BE49-F238E27FC236}">
                <a16:creationId xmlns:a16="http://schemas.microsoft.com/office/drawing/2014/main" id="{89B47BC1-5FF8-519C-309E-21BAE02DA6AE}"/>
              </a:ext>
            </a:extLst>
          </p:cNvPr>
          <p:cNvSpPr>
            <a:spLocks noGrp="1"/>
          </p:cNvSpPr>
          <p:nvPr>
            <p:ph idx="1"/>
          </p:nvPr>
        </p:nvSpPr>
        <p:spPr>
          <a:xfrm>
            <a:off x="838200" y="1097155"/>
            <a:ext cx="10515600" cy="5181299"/>
          </a:xfrm>
        </p:spPr>
        <p:txBody>
          <a:bodyPr>
            <a:normAutofit/>
          </a:bodyPr>
          <a:lstStyle/>
          <a:p>
            <a:pPr marL="0" indent="0" algn="l">
              <a:buNone/>
            </a:pPr>
            <a:endParaRPr lang="sv-SE" sz="2000" b="0" i="0" dirty="0">
              <a:solidFill>
                <a:srgbClr val="444444"/>
              </a:solidFill>
              <a:effectLst/>
            </a:endParaRPr>
          </a:p>
          <a:p>
            <a:pPr marL="0" indent="0" algn="l">
              <a:buNone/>
            </a:pPr>
            <a:r>
              <a:rPr lang="sv-SE" sz="2000" b="1" i="0" dirty="0">
                <a:effectLst/>
              </a:rPr>
              <a:t>Diskriminering i förskolan </a:t>
            </a:r>
            <a:r>
              <a:rPr lang="sv-SE" sz="2000" b="0" i="0" dirty="0">
                <a:solidFill>
                  <a:srgbClr val="444444"/>
                </a:solidFill>
                <a:effectLst/>
              </a:rPr>
              <a:t>är när ett barn behandlas orättvist eller kränks utifrån någon av de sju diskrimineringsgrunderna:</a:t>
            </a:r>
          </a:p>
          <a:p>
            <a:pPr algn="l">
              <a:buFont typeface="Arial" panose="020B0604020202020204" pitchFamily="34" charset="0"/>
              <a:buChar char="•"/>
            </a:pPr>
            <a:r>
              <a:rPr lang="sv-SE" sz="2000" b="0" i="0" dirty="0">
                <a:solidFill>
                  <a:srgbClr val="444444"/>
                </a:solidFill>
                <a:effectLst/>
              </a:rPr>
              <a:t>kön</a:t>
            </a:r>
          </a:p>
          <a:p>
            <a:pPr algn="l">
              <a:buFont typeface="Arial" panose="020B0604020202020204" pitchFamily="34" charset="0"/>
              <a:buChar char="•"/>
            </a:pPr>
            <a:r>
              <a:rPr lang="sv-SE" sz="2000" b="0" i="0" dirty="0">
                <a:solidFill>
                  <a:srgbClr val="444444"/>
                </a:solidFill>
                <a:effectLst/>
              </a:rPr>
              <a:t>könsöverskridande identitet eller uttryck</a:t>
            </a:r>
          </a:p>
          <a:p>
            <a:pPr algn="l">
              <a:buFont typeface="Arial" panose="020B0604020202020204" pitchFamily="34" charset="0"/>
              <a:buChar char="•"/>
            </a:pPr>
            <a:r>
              <a:rPr lang="sv-SE" sz="2000" b="0" i="0" dirty="0">
                <a:solidFill>
                  <a:srgbClr val="444444"/>
                </a:solidFill>
                <a:effectLst/>
              </a:rPr>
              <a:t>etnisk tillhörighet</a:t>
            </a:r>
          </a:p>
          <a:p>
            <a:pPr algn="l">
              <a:buFont typeface="Arial" panose="020B0604020202020204" pitchFamily="34" charset="0"/>
              <a:buChar char="•"/>
            </a:pPr>
            <a:r>
              <a:rPr lang="sv-SE" sz="2000" b="0" i="0" dirty="0">
                <a:solidFill>
                  <a:srgbClr val="444444"/>
                </a:solidFill>
                <a:effectLst/>
              </a:rPr>
              <a:t>religion eller annan trosuppfattning</a:t>
            </a:r>
          </a:p>
          <a:p>
            <a:pPr algn="l">
              <a:buFont typeface="Arial" panose="020B0604020202020204" pitchFamily="34" charset="0"/>
              <a:buChar char="•"/>
            </a:pPr>
            <a:r>
              <a:rPr lang="sv-SE" sz="2000" b="0" i="0" dirty="0">
                <a:solidFill>
                  <a:srgbClr val="444444"/>
                </a:solidFill>
                <a:effectLst/>
              </a:rPr>
              <a:t>funktionsnedsättning</a:t>
            </a:r>
          </a:p>
          <a:p>
            <a:pPr algn="l">
              <a:buFont typeface="Arial" panose="020B0604020202020204" pitchFamily="34" charset="0"/>
              <a:buChar char="•"/>
            </a:pPr>
            <a:r>
              <a:rPr lang="sv-SE" sz="2000" b="0" i="0" dirty="0">
                <a:solidFill>
                  <a:srgbClr val="444444"/>
                </a:solidFill>
                <a:effectLst/>
              </a:rPr>
              <a:t>sexuell läggning</a:t>
            </a:r>
          </a:p>
          <a:p>
            <a:pPr algn="l">
              <a:buFont typeface="Arial" panose="020B0604020202020204" pitchFamily="34" charset="0"/>
              <a:buChar char="•"/>
            </a:pPr>
            <a:r>
              <a:rPr lang="sv-SE" sz="2000" b="0" i="0" dirty="0">
                <a:solidFill>
                  <a:srgbClr val="444444"/>
                </a:solidFill>
                <a:effectLst/>
              </a:rPr>
              <a:t>ålder.   </a:t>
            </a:r>
          </a:p>
          <a:p>
            <a:pPr marL="0" indent="0" algn="l">
              <a:buNone/>
            </a:pPr>
            <a:endParaRPr lang="sv-SE" sz="2000" b="0" i="0" dirty="0">
              <a:solidFill>
                <a:srgbClr val="444444"/>
              </a:solidFill>
              <a:effectLst/>
            </a:endParaRPr>
          </a:p>
          <a:p>
            <a:pPr marL="0" indent="0" fontAlgn="base">
              <a:buNone/>
            </a:pPr>
            <a:endParaRPr lang="sv-SE" dirty="0">
              <a:solidFill>
                <a:srgbClr val="080D28"/>
              </a:solidFill>
              <a:effectLst/>
              <a:ea typeface="Times New Roman" panose="02020603050405020304" pitchFamily="18" charset="0"/>
            </a:endParaRPr>
          </a:p>
        </p:txBody>
      </p:sp>
      <p:pic>
        <p:nvPicPr>
          <p:cNvPr id="4" name="Bild 3">
            <a:extLst>
              <a:ext uri="{FF2B5EF4-FFF2-40B4-BE49-F238E27FC236}">
                <a16:creationId xmlns:a16="http://schemas.microsoft.com/office/drawing/2014/main" id="{0C7B9CBE-CC0F-B1CB-3E02-F9BABBA6A1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2469" y="6246482"/>
            <a:ext cx="1586501" cy="492777"/>
          </a:xfrm>
          <a:prstGeom prst="rect">
            <a:avLst/>
          </a:prstGeom>
        </p:spPr>
      </p:pic>
      <p:sp>
        <p:nvSpPr>
          <p:cNvPr id="6" name="textruta 5">
            <a:extLst>
              <a:ext uri="{FF2B5EF4-FFF2-40B4-BE49-F238E27FC236}">
                <a16:creationId xmlns:a16="http://schemas.microsoft.com/office/drawing/2014/main" id="{32CD3B6C-23A5-6908-A5B0-4DB5FCA1FE3C}"/>
              </a:ext>
            </a:extLst>
          </p:cNvPr>
          <p:cNvSpPr txBox="1"/>
          <p:nvPr/>
        </p:nvSpPr>
        <p:spPr>
          <a:xfrm>
            <a:off x="5514109" y="5322608"/>
            <a:ext cx="6677891" cy="523220"/>
          </a:xfrm>
          <a:prstGeom prst="rect">
            <a:avLst/>
          </a:prstGeom>
          <a:noFill/>
        </p:spPr>
        <p:txBody>
          <a:bodyPr wrap="square">
            <a:spAutoFit/>
          </a:bodyPr>
          <a:lstStyle/>
          <a:p>
            <a:pPr marL="0" indent="0" algn="l">
              <a:buNone/>
            </a:pPr>
            <a:r>
              <a:rPr lang="sv-SE" sz="1400" b="0" i="0" dirty="0">
                <a:solidFill>
                  <a:srgbClr val="444444"/>
                </a:solidFill>
                <a:effectLst/>
                <a:latin typeface="Arial" panose="020B0604020202020204" pitchFamily="34" charset="0"/>
                <a:hlinkClick r:id="rId5"/>
              </a:rPr>
              <a:t>https://www.skolverket.se/regler-och-ansvar/ansvar-i-skolfragor/krankande-behandling-mobbning-och-diskriminering</a:t>
            </a:r>
            <a:r>
              <a:rPr lang="sv-SE" sz="1400" b="0" i="0" dirty="0">
                <a:solidFill>
                  <a:srgbClr val="444444"/>
                </a:solidFill>
                <a:effectLst/>
                <a:latin typeface="Arial" panose="020B0604020202020204" pitchFamily="34" charset="0"/>
              </a:rPr>
              <a:t> </a:t>
            </a:r>
          </a:p>
        </p:txBody>
      </p:sp>
    </p:spTree>
    <p:extLst>
      <p:ext uri="{BB962C8B-B14F-4D97-AF65-F5344CB8AC3E}">
        <p14:creationId xmlns:p14="http://schemas.microsoft.com/office/powerpoint/2010/main" val="2146085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384B53-C306-7221-61DE-638E4A5CE5E4}"/>
              </a:ext>
            </a:extLst>
          </p:cNvPr>
          <p:cNvSpPr>
            <a:spLocks noGrp="1"/>
          </p:cNvSpPr>
          <p:nvPr>
            <p:ph type="title"/>
          </p:nvPr>
        </p:nvSpPr>
        <p:spPr>
          <a:xfrm>
            <a:off x="702319" y="182945"/>
            <a:ext cx="10304585" cy="1190184"/>
          </a:xfrm>
        </p:spPr>
        <p:txBody>
          <a:bodyPr>
            <a:normAutofit/>
          </a:bodyPr>
          <a:lstStyle/>
          <a:p>
            <a:r>
              <a:rPr lang="sv-SE" sz="3600" dirty="0"/>
              <a:t>Kränkande behandling</a:t>
            </a:r>
          </a:p>
        </p:txBody>
      </p:sp>
      <p:sp>
        <p:nvSpPr>
          <p:cNvPr id="3" name="Platshållare för innehåll 2">
            <a:extLst>
              <a:ext uri="{FF2B5EF4-FFF2-40B4-BE49-F238E27FC236}">
                <a16:creationId xmlns:a16="http://schemas.microsoft.com/office/drawing/2014/main" id="{76E092A1-B3ED-0FF0-72F8-5FB2361E998D}"/>
              </a:ext>
            </a:extLst>
          </p:cNvPr>
          <p:cNvSpPr>
            <a:spLocks noGrp="1"/>
          </p:cNvSpPr>
          <p:nvPr>
            <p:ph idx="1"/>
          </p:nvPr>
        </p:nvSpPr>
        <p:spPr>
          <a:xfrm>
            <a:off x="838200" y="1291531"/>
            <a:ext cx="10515600" cy="4254337"/>
          </a:xfrm>
        </p:spPr>
        <p:txBody>
          <a:bodyPr>
            <a:normAutofit fontScale="85000" lnSpcReduction="10000"/>
          </a:bodyPr>
          <a:lstStyle/>
          <a:p>
            <a:pPr marL="0" indent="0">
              <a:lnSpc>
                <a:spcPct val="120000"/>
              </a:lnSpc>
              <a:buNone/>
            </a:pPr>
            <a:r>
              <a:rPr lang="sv-SE" dirty="0">
                <a:solidFill>
                  <a:srgbClr val="262626"/>
                </a:solidFill>
              </a:rPr>
              <a:t>K</a:t>
            </a:r>
            <a:r>
              <a:rPr lang="sv-SE" b="0" i="0" dirty="0">
                <a:solidFill>
                  <a:srgbClr val="262626"/>
                </a:solidFill>
                <a:effectLst/>
              </a:rPr>
              <a:t>ränkande behandling är ”ett uppträdande som utan att vara diskriminering enligt diskrimineringslagen kränker ett barns eller en elevs värdighet”. </a:t>
            </a:r>
            <a:r>
              <a:rPr lang="sv-SE" b="0" i="0" dirty="0">
                <a:solidFill>
                  <a:srgbClr val="262626"/>
                </a:solidFill>
                <a:effectLst/>
                <a:latin typeface="source sans pro" panose="020B0503030403020204" pitchFamily="34" charset="0"/>
              </a:rPr>
              <a:t>(</a:t>
            </a:r>
            <a:r>
              <a:rPr lang="sv-SE" b="0" i="1" dirty="0">
                <a:solidFill>
                  <a:srgbClr val="262626"/>
                </a:solidFill>
                <a:effectLst/>
                <a:latin typeface="source sans pro" panose="020B0503030403020204" pitchFamily="34" charset="0"/>
              </a:rPr>
              <a:t>6 kapitlet 3 § skollagen.)</a:t>
            </a:r>
          </a:p>
          <a:p>
            <a:pPr marL="0" indent="0">
              <a:buNone/>
            </a:pPr>
            <a:endParaRPr lang="sv-SE" b="1" dirty="0"/>
          </a:p>
          <a:p>
            <a:pPr marL="0" indent="0">
              <a:buNone/>
            </a:pPr>
            <a:r>
              <a:rPr lang="sv-SE" dirty="0"/>
              <a:t>Kränkande behandling kan</a:t>
            </a:r>
          </a:p>
          <a:p>
            <a:r>
              <a:rPr lang="sv-SE" b="0" i="0" dirty="0">
                <a:effectLst/>
              </a:rPr>
              <a:t>utföras av en eller flera personer (personal eller andra barn)</a:t>
            </a:r>
          </a:p>
          <a:p>
            <a:r>
              <a:rPr lang="sv-SE" b="0" i="0" dirty="0">
                <a:solidFill>
                  <a:srgbClr val="262626"/>
                </a:solidFill>
                <a:effectLst/>
              </a:rPr>
              <a:t>riktas mot en eller flera personer. </a:t>
            </a:r>
          </a:p>
          <a:p>
            <a:pPr marL="0" indent="0">
              <a:buNone/>
            </a:pPr>
            <a:endParaRPr lang="sv-SE" b="0" i="0" dirty="0">
              <a:solidFill>
                <a:srgbClr val="262626"/>
              </a:solidFill>
              <a:effectLst/>
            </a:endParaRPr>
          </a:p>
          <a:p>
            <a:pPr marL="0" indent="0">
              <a:buNone/>
            </a:pPr>
            <a:r>
              <a:rPr lang="sv-SE" b="0" i="0" dirty="0">
                <a:solidFill>
                  <a:srgbClr val="262626"/>
                </a:solidFill>
                <a:effectLst/>
              </a:rPr>
              <a:t>Kränkningarna kan </a:t>
            </a:r>
          </a:p>
          <a:p>
            <a:r>
              <a:rPr lang="sv-SE" b="0" i="0" dirty="0">
                <a:effectLst/>
              </a:rPr>
              <a:t>äga rum vid enstaka tillfällen</a:t>
            </a:r>
          </a:p>
          <a:p>
            <a:r>
              <a:rPr lang="sv-SE" b="0" i="0" dirty="0">
                <a:effectLst/>
              </a:rPr>
              <a:t>vara systematiska och återkommande</a:t>
            </a:r>
            <a:r>
              <a:rPr lang="sv-SE" b="0" i="0" dirty="0">
                <a:effectLst/>
                <a:latin typeface="source sans pro" panose="020B0503030403020204" pitchFamily="34" charset="0"/>
              </a:rPr>
              <a:t>. </a:t>
            </a:r>
          </a:p>
        </p:txBody>
      </p:sp>
      <p:pic>
        <p:nvPicPr>
          <p:cNvPr id="4" name="Bild 3">
            <a:extLst>
              <a:ext uri="{FF2B5EF4-FFF2-40B4-BE49-F238E27FC236}">
                <a16:creationId xmlns:a16="http://schemas.microsoft.com/office/drawing/2014/main" id="{C4833244-C4A3-3408-9EFF-8E61D2C30F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2469" y="6246482"/>
            <a:ext cx="1586501" cy="492777"/>
          </a:xfrm>
          <a:prstGeom prst="rect">
            <a:avLst/>
          </a:prstGeom>
        </p:spPr>
      </p:pic>
      <p:sp>
        <p:nvSpPr>
          <p:cNvPr id="6" name="textruta 5">
            <a:extLst>
              <a:ext uri="{FF2B5EF4-FFF2-40B4-BE49-F238E27FC236}">
                <a16:creationId xmlns:a16="http://schemas.microsoft.com/office/drawing/2014/main" id="{CE0F6A4F-BF19-DA8E-6B89-4D39D7A4482B}"/>
              </a:ext>
            </a:extLst>
          </p:cNvPr>
          <p:cNvSpPr txBox="1"/>
          <p:nvPr/>
        </p:nvSpPr>
        <p:spPr>
          <a:xfrm>
            <a:off x="5112326" y="5545868"/>
            <a:ext cx="7273636" cy="523220"/>
          </a:xfrm>
          <a:prstGeom prst="rect">
            <a:avLst/>
          </a:prstGeom>
          <a:noFill/>
        </p:spPr>
        <p:txBody>
          <a:bodyPr wrap="square">
            <a:spAutoFit/>
          </a:bodyPr>
          <a:lstStyle/>
          <a:p>
            <a:pPr marL="0" indent="0">
              <a:buNone/>
            </a:pPr>
            <a:r>
              <a:rPr lang="sv-SE" sz="1400" b="0" i="0" dirty="0">
                <a:solidFill>
                  <a:srgbClr val="262626"/>
                </a:solidFill>
                <a:effectLst/>
                <a:latin typeface="source sans pro" panose="020B0503030403020204" pitchFamily="34" charset="0"/>
                <a:hlinkClick r:id="rId5"/>
              </a:rPr>
              <a:t>https://www.skolverket.se/regler-och-ansvar/ansvar-i-skolfragor/krankande-behandling-mobbning-och-diskriminering</a:t>
            </a:r>
            <a:r>
              <a:rPr lang="sv-SE" sz="1400" b="0" i="0" dirty="0">
                <a:solidFill>
                  <a:srgbClr val="262626"/>
                </a:solidFill>
                <a:effectLst/>
                <a:latin typeface="source sans pro" panose="020B0503030403020204" pitchFamily="34" charset="0"/>
              </a:rPr>
              <a:t> </a:t>
            </a:r>
          </a:p>
        </p:txBody>
      </p:sp>
    </p:spTree>
    <p:extLst>
      <p:ext uri="{BB962C8B-B14F-4D97-AF65-F5344CB8AC3E}">
        <p14:creationId xmlns:p14="http://schemas.microsoft.com/office/powerpoint/2010/main" val="684638381"/>
      </p:ext>
    </p:extLst>
  </p:cSld>
  <p:clrMapOvr>
    <a:masterClrMapping/>
  </p:clrMapOvr>
</p:sld>
</file>

<file path=ppt/theme/theme1.xml><?xml version="1.0" encoding="utf-8"?>
<a:theme xmlns:a="http://schemas.openxmlformats.org/drawingml/2006/main" name="LiU - VIT">
  <a:themeElements>
    <a:clrScheme name="LiU-BLÅ">
      <a:dk1>
        <a:srgbClr val="000000"/>
      </a:dk1>
      <a:lt1>
        <a:srgbClr val="FFFFFF"/>
      </a:lt1>
      <a:dk2>
        <a:srgbClr val="00B9E7"/>
      </a:dk2>
      <a:lt2>
        <a:srgbClr val="FFFFFF"/>
      </a:lt2>
      <a:accent1>
        <a:srgbClr val="17C7D2"/>
      </a:accent1>
      <a:accent2>
        <a:srgbClr val="00CFB5"/>
      </a:accent2>
      <a:accent3>
        <a:srgbClr val="FF6442"/>
      </a:accent3>
      <a:accent4>
        <a:srgbClr val="8981D3"/>
      </a:accent4>
      <a:accent5>
        <a:srgbClr val="FDEF5D"/>
      </a:accent5>
      <a:accent6>
        <a:srgbClr val="6A7E91"/>
      </a:accent6>
      <a:hlink>
        <a:srgbClr val="0000FF"/>
      </a:hlink>
      <a:folHlink>
        <a:srgbClr val="800080"/>
      </a:folHlink>
    </a:clrScheme>
    <a:fontScheme name="LiU">
      <a:majorFont>
        <a:latin typeface="KorolevLiU Medium"/>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U-BLÅ">
      <a:srgbClr val="00B9E7"/>
    </a:custClr>
    <a:custClr name="LiU-TURKOS">
      <a:srgbClr val="17C7D2"/>
    </a:custClr>
    <a:custClr name="LiU-GRÖN">
      <a:srgbClr val="00CFB5"/>
    </a:custClr>
    <a:custClr name="LiU-">
      <a:srgbClr val="FFFFFF"/>
    </a:custClr>
    <a:custClr name="LiU-ORANGE">
      <a:srgbClr val="FF6442"/>
    </a:custClr>
    <a:custClr name="LiU-LILA">
      <a:srgbClr val="8981D3"/>
    </a:custClr>
    <a:custClr name="LiU-GUL">
      <a:srgbClr val="FDEF5D"/>
    </a:custClr>
    <a:custClr name="LiU-GRÅ">
      <a:srgbClr val="6A7E91"/>
    </a:custClr>
    <a:custClr name="LiU-">
      <a:srgbClr val="FFFFFF"/>
    </a:custClr>
    <a:custClr name="LiU-">
      <a:srgbClr val="FFFFFF"/>
    </a:custClr>
    <a:custClr name="LiU-BLÅ 50%">
      <a:srgbClr val="80DCF3"/>
    </a:custClr>
    <a:custClr name="LiU-TURKOS 50%">
      <a:srgbClr val="8BE3E9"/>
    </a:custClr>
    <a:custClr name="LiU-GRÖN 50%">
      <a:srgbClr val="80E7DA"/>
    </a:custClr>
    <a:custClr name="LiU-">
      <a:srgbClr val="FFFFFF"/>
    </a:custClr>
    <a:custClr name="LiU-ORANGE 50%">
      <a:srgbClr val="FFB2A1"/>
    </a:custClr>
    <a:custClr name="LiU-LILA 50%">
      <a:srgbClr val="C4C0E9"/>
    </a:custClr>
    <a:custClr name="LiU-GUL 50%">
      <a:srgbClr val="FEF7AE"/>
    </a:custClr>
    <a:custClr name="LiU-GRÅ 50%">
      <a:srgbClr val="B5BFC8"/>
    </a:custClr>
    <a:custClr name="LiU-">
      <a:srgbClr val="FFFFFF"/>
    </a:custClr>
    <a:custClr name="LiU-">
      <a:srgbClr val="FFFFFF"/>
    </a:custClr>
    <a:custClr name="LiU-BLÅ 30%">
      <a:srgbClr val="B3EAF8"/>
    </a:custClr>
    <a:custClr name="LiU-TURKOS 30%">
      <a:srgbClr val="B9EEF2"/>
    </a:custClr>
    <a:custClr name="LiU-GRÖN 30%">
      <a:srgbClr val="B3F1E9"/>
    </a:custClr>
    <a:custClr name="LiU-">
      <a:srgbClr val="FFFFFF"/>
    </a:custClr>
    <a:custClr name="LiU-ORANGE 30%">
      <a:srgbClr val="FFD1C6"/>
    </a:custClr>
    <a:custClr name="LiU-LILA 30%">
      <a:srgbClr val="DCD9F2"/>
    </a:custClr>
    <a:custClr name="LiU-">
      <a:srgbClr val="FFFFFF"/>
    </a:custClr>
    <a:custClr name="LiU-GRÅ 30%">
      <a:srgbClr val="D2D8DE"/>
    </a:custClr>
    <a:custClr name="LiU-">
      <a:srgbClr val="FFFFFF"/>
    </a:custClr>
    <a:custClr name="LiU-">
      <a:srgbClr val="FFFFFF"/>
    </a:custClr>
  </a:custClrLst>
  <a:extLst>
    <a:ext uri="{05A4C25C-085E-4340-85A3-A5531E510DB2}">
      <thm15:themeFamily xmlns:thm15="http://schemas.microsoft.com/office/thememl/2012/main" name="Presentationsmaterial" id="{592FDF17-8FF0-9441-95EF-75A7AE8F2107}" vid="{B9E8D609-257B-A04A-8B2D-7778A7774881}"/>
    </a:ext>
  </a:extLst>
</a:theme>
</file>

<file path=ppt/theme/theme2.xml><?xml version="1.0" encoding="utf-8"?>
<a:theme xmlns:a="http://schemas.openxmlformats.org/drawingml/2006/main" name="LiU - SVART">
  <a:themeElements>
    <a:clrScheme name="LiU-BLÅ">
      <a:dk1>
        <a:srgbClr val="000000"/>
      </a:dk1>
      <a:lt1>
        <a:srgbClr val="FFFFFF"/>
      </a:lt1>
      <a:dk2>
        <a:srgbClr val="00B9E7"/>
      </a:dk2>
      <a:lt2>
        <a:srgbClr val="FFFFFF"/>
      </a:lt2>
      <a:accent1>
        <a:srgbClr val="17C7D2"/>
      </a:accent1>
      <a:accent2>
        <a:srgbClr val="00CFB5"/>
      </a:accent2>
      <a:accent3>
        <a:srgbClr val="FF6442"/>
      </a:accent3>
      <a:accent4>
        <a:srgbClr val="8981D3"/>
      </a:accent4>
      <a:accent5>
        <a:srgbClr val="FDEF5D"/>
      </a:accent5>
      <a:accent6>
        <a:srgbClr val="6A7E91"/>
      </a:accent6>
      <a:hlink>
        <a:srgbClr val="0000FF"/>
      </a:hlink>
      <a:folHlink>
        <a:srgbClr val="800080"/>
      </a:folHlink>
    </a:clrScheme>
    <a:fontScheme name="LiU">
      <a:majorFont>
        <a:latin typeface="KorolevLiU Medium"/>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U-BLÅ">
      <a:srgbClr val="00B9E7"/>
    </a:custClr>
    <a:custClr name="LiU-TURKOS">
      <a:srgbClr val="17C7D2"/>
    </a:custClr>
    <a:custClr name="LiU-GRÖN">
      <a:srgbClr val="00CFB5"/>
    </a:custClr>
    <a:custClr name="LiU-">
      <a:srgbClr val="FFFFFF"/>
    </a:custClr>
    <a:custClr name="LiU-ORANGE">
      <a:srgbClr val="FF6442"/>
    </a:custClr>
    <a:custClr name="LiU-LILA">
      <a:srgbClr val="8981D3"/>
    </a:custClr>
    <a:custClr name="LiU-GUL">
      <a:srgbClr val="FDEF5D"/>
    </a:custClr>
    <a:custClr name="LiU-GRÅ">
      <a:srgbClr val="6A7E91"/>
    </a:custClr>
    <a:custClr name="LiU-">
      <a:srgbClr val="FFFFFF"/>
    </a:custClr>
    <a:custClr name="LiU-">
      <a:srgbClr val="FFFFFF"/>
    </a:custClr>
    <a:custClr name="LiU-BLÅ 50%">
      <a:srgbClr val="80DCF3"/>
    </a:custClr>
    <a:custClr name="LiU-TURKOS 50%">
      <a:srgbClr val="8BE3E9"/>
    </a:custClr>
    <a:custClr name="LiU-GRÖN 50%">
      <a:srgbClr val="80E7DA"/>
    </a:custClr>
    <a:custClr name="LiU-">
      <a:srgbClr val="FFFFFF"/>
    </a:custClr>
    <a:custClr name="LiU-ORANGE 50%">
      <a:srgbClr val="FFB2A1"/>
    </a:custClr>
    <a:custClr name="LiU-LILA 50%">
      <a:srgbClr val="C4C0E9"/>
    </a:custClr>
    <a:custClr name="LiU-GUL 50%">
      <a:srgbClr val="FEF7AE"/>
    </a:custClr>
    <a:custClr name="LiU-GRÅ 50%">
      <a:srgbClr val="B5BFC8"/>
    </a:custClr>
    <a:custClr name="LiU-">
      <a:srgbClr val="FFFFFF"/>
    </a:custClr>
    <a:custClr name="LiU-">
      <a:srgbClr val="FFFFFF"/>
    </a:custClr>
    <a:custClr name="LiU-BLÅ 30%">
      <a:srgbClr val="B3EAF8"/>
    </a:custClr>
    <a:custClr name="LiU-TURKOS 30%">
      <a:srgbClr val="B9EEF2"/>
    </a:custClr>
    <a:custClr name="LiU-GRÖN 30%">
      <a:srgbClr val="B3F1E9"/>
    </a:custClr>
    <a:custClr name="LiU-">
      <a:srgbClr val="FFFFFF"/>
    </a:custClr>
    <a:custClr name="LiU-ORANGE 30%">
      <a:srgbClr val="FFD1C6"/>
    </a:custClr>
    <a:custClr name="LiU-LILA 30%">
      <a:srgbClr val="DCD9F2"/>
    </a:custClr>
    <a:custClr name="LiU-">
      <a:srgbClr val="FFFFFF"/>
    </a:custClr>
    <a:custClr name="LiU-GRÅ 30%">
      <a:srgbClr val="D2D8DE"/>
    </a:custClr>
    <a:custClr name="LiU-">
      <a:srgbClr val="FFFFFF"/>
    </a:custClr>
    <a:custClr name="LiU-">
      <a:srgbClr val="FFFFFF"/>
    </a:custClr>
  </a:custClrLst>
  <a:extLst>
    <a:ext uri="{05A4C25C-085E-4340-85A3-A5531E510DB2}">
      <thm15:themeFamily xmlns:thm15="http://schemas.microsoft.com/office/thememl/2012/main" name="Presentationsmaterial" id="{592FDF17-8FF0-9441-95EF-75A7AE8F2107}" vid="{E9183E31-2E28-E843-81D2-82B2A73DB9C6}"/>
    </a:ext>
  </a:extLst>
</a:theme>
</file>

<file path=ppt/theme/theme3.xml><?xml version="1.0" encoding="utf-8"?>
<a:theme xmlns:a="http://schemas.openxmlformats.org/drawingml/2006/main" name="LiU - ljusturkos">
  <a:themeElements>
    <a:clrScheme name="LiU-BLÅ">
      <a:dk1>
        <a:srgbClr val="000000"/>
      </a:dk1>
      <a:lt1>
        <a:srgbClr val="FFFFFF"/>
      </a:lt1>
      <a:dk2>
        <a:srgbClr val="00B9E7"/>
      </a:dk2>
      <a:lt2>
        <a:srgbClr val="FFFFFF"/>
      </a:lt2>
      <a:accent1>
        <a:srgbClr val="17C7D2"/>
      </a:accent1>
      <a:accent2>
        <a:srgbClr val="00CFB5"/>
      </a:accent2>
      <a:accent3>
        <a:srgbClr val="FF6442"/>
      </a:accent3>
      <a:accent4>
        <a:srgbClr val="8981D3"/>
      </a:accent4>
      <a:accent5>
        <a:srgbClr val="FDEF5D"/>
      </a:accent5>
      <a:accent6>
        <a:srgbClr val="6A7E91"/>
      </a:accent6>
      <a:hlink>
        <a:srgbClr val="0000FF"/>
      </a:hlink>
      <a:folHlink>
        <a:srgbClr val="800080"/>
      </a:folHlink>
    </a:clrScheme>
    <a:fontScheme name="LiU">
      <a:majorFont>
        <a:latin typeface="KorolevLiU Medium"/>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U-BLÅ">
      <a:srgbClr val="00B9E7"/>
    </a:custClr>
    <a:custClr name="LiU-TURKOS">
      <a:srgbClr val="17C7D2"/>
    </a:custClr>
    <a:custClr name="LiU-GRÖN">
      <a:srgbClr val="00CFB5"/>
    </a:custClr>
    <a:custClr name="LiU-">
      <a:srgbClr val="FFFFFF"/>
    </a:custClr>
    <a:custClr name="LiU-ORANGE">
      <a:srgbClr val="FF6442"/>
    </a:custClr>
    <a:custClr name="LiU-LILA">
      <a:srgbClr val="8981D3"/>
    </a:custClr>
    <a:custClr name="LiU-GUL">
      <a:srgbClr val="FDEF5D"/>
    </a:custClr>
    <a:custClr name="LiU-GRÅ">
      <a:srgbClr val="6A7E91"/>
    </a:custClr>
    <a:custClr name="LiU-">
      <a:srgbClr val="FFFFFF"/>
    </a:custClr>
    <a:custClr name="LiU-">
      <a:srgbClr val="FFFFFF"/>
    </a:custClr>
    <a:custClr name="LiU-BLÅ 50%">
      <a:srgbClr val="80DCF3"/>
    </a:custClr>
    <a:custClr name="LiU-TURKOS 50%">
      <a:srgbClr val="8BE3E9"/>
    </a:custClr>
    <a:custClr name="LiU-GRÖN 50%">
      <a:srgbClr val="80E7DA"/>
    </a:custClr>
    <a:custClr name="LiU-">
      <a:srgbClr val="FFFFFF"/>
    </a:custClr>
    <a:custClr name="LiU-ORANGE 50%">
      <a:srgbClr val="FFB2A1"/>
    </a:custClr>
    <a:custClr name="LiU-LILA 50%">
      <a:srgbClr val="C4C0E9"/>
    </a:custClr>
    <a:custClr name="LiU-GUL 50%">
      <a:srgbClr val="FEF7AE"/>
    </a:custClr>
    <a:custClr name="LiU-GRÅ 50%">
      <a:srgbClr val="B5BFC8"/>
    </a:custClr>
    <a:custClr name="LiU-">
      <a:srgbClr val="FFFFFF"/>
    </a:custClr>
    <a:custClr name="LiU-">
      <a:srgbClr val="FFFFFF"/>
    </a:custClr>
    <a:custClr name="LiU-BLÅ 30%">
      <a:srgbClr val="B3EAF8"/>
    </a:custClr>
    <a:custClr name="LiU-TURKOS 30%">
      <a:srgbClr val="B9EEF2"/>
    </a:custClr>
    <a:custClr name="LiU-GRÖN 30%">
      <a:srgbClr val="B3F1E9"/>
    </a:custClr>
    <a:custClr name="LiU-">
      <a:srgbClr val="FFFFFF"/>
    </a:custClr>
    <a:custClr name="LiU-ORANGE 30%">
      <a:srgbClr val="FFD1C6"/>
    </a:custClr>
    <a:custClr name="LiU-LILA 30%">
      <a:srgbClr val="DCD9F2"/>
    </a:custClr>
    <a:custClr name="LiU-">
      <a:srgbClr val="FFFFFF"/>
    </a:custClr>
    <a:custClr name="LiU-GRÅ 30%">
      <a:srgbClr val="D2D8DE"/>
    </a:custClr>
    <a:custClr name="LiU-">
      <a:srgbClr val="FFFFFF"/>
    </a:custClr>
    <a:custClr name="LiU-">
      <a:srgbClr val="FFFFFF"/>
    </a:custClr>
  </a:custClrLst>
  <a:extLst>
    <a:ext uri="{05A4C25C-085E-4340-85A3-A5531E510DB2}">
      <thm15:themeFamily xmlns:thm15="http://schemas.microsoft.com/office/thememl/2012/main" name="Presentationsmaterial" id="{592FDF17-8FF0-9441-95EF-75A7AE8F2107}" vid="{99FFB4F6-DBD0-674D-A242-99A12D2EB75B}"/>
    </a:ext>
  </a:extLst>
</a:theme>
</file>

<file path=ppt/theme/theme4.xml><?xml version="1.0" encoding="utf-8"?>
<a:theme xmlns:a="http://schemas.openxmlformats.org/drawingml/2006/main" name="Vita sido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U - Svenska - Presentationsmaterial Widescreen Korolev" id="{73ECD0CD-8871-C948-B88C-817D809DEC94}" vid="{1227C4E2-1B24-8745-BCE2-066CF4BC804B}"/>
    </a:ext>
  </a:extLst>
</a:theme>
</file>

<file path=ppt/theme/theme5.xml><?xml version="1.0" encoding="utf-8"?>
<a:theme xmlns:a="http://schemas.openxmlformats.org/drawingml/2006/main" name="Vita sido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U - Svenska - Presentationsmaterial" id="{5CF06D43-247C-AC42-9CAA-DF7F33DEE89C}" vid="{B2B74FC8-E48A-8C43-9A2C-37C2C4E6ECD6}"/>
    </a:ext>
  </a:extLst>
</a:theme>
</file>

<file path=ppt/theme/theme6.xml><?xml version="1.0" encoding="utf-8"?>
<a:theme xmlns:a="http://schemas.openxmlformats.org/drawingml/2006/main" name="Start och slu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U - Svenska - Presentationsmaterial Widescreen Korolev" id="{73ECD0CD-8871-C948-B88C-817D809DEC94}" vid="{74690A68-1E71-A340-8219-71F0A54A9E9B}"/>
    </a:ext>
  </a:extLst>
</a:theme>
</file>

<file path=ppt/theme/theme7.xml><?xml version="1.0" encoding="utf-8"?>
<a:theme xmlns:a="http://schemas.openxmlformats.org/drawingml/2006/main" name="LiU - VIT">
  <a:themeElements>
    <a:clrScheme name="LiU-BLÅ">
      <a:dk1>
        <a:srgbClr val="000000"/>
      </a:dk1>
      <a:lt1>
        <a:srgbClr val="FFFFFF"/>
      </a:lt1>
      <a:dk2>
        <a:srgbClr val="00B9E7"/>
      </a:dk2>
      <a:lt2>
        <a:srgbClr val="FFFFFF"/>
      </a:lt2>
      <a:accent1>
        <a:srgbClr val="17C7D2"/>
      </a:accent1>
      <a:accent2>
        <a:srgbClr val="00CFB5"/>
      </a:accent2>
      <a:accent3>
        <a:srgbClr val="FF6442"/>
      </a:accent3>
      <a:accent4>
        <a:srgbClr val="8981D3"/>
      </a:accent4>
      <a:accent5>
        <a:srgbClr val="FDEF5D"/>
      </a:accent5>
      <a:accent6>
        <a:srgbClr val="6A7E91"/>
      </a:accent6>
      <a:hlink>
        <a:srgbClr val="0000FF"/>
      </a:hlink>
      <a:folHlink>
        <a:srgbClr val="800080"/>
      </a:folHlink>
    </a:clrScheme>
    <a:fontScheme name="LiU">
      <a:majorFont>
        <a:latin typeface="KorolevLiU Medium"/>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U-BLÅ">
      <a:srgbClr val="00B9E7"/>
    </a:custClr>
    <a:custClr name="LiU-TURKOS">
      <a:srgbClr val="17C7D2"/>
    </a:custClr>
    <a:custClr name="LiU-GRÖN">
      <a:srgbClr val="00CFB5"/>
    </a:custClr>
    <a:custClr name="LiU-">
      <a:srgbClr val="FFFFFF"/>
    </a:custClr>
    <a:custClr name="LiU-ORANGE">
      <a:srgbClr val="FF6442"/>
    </a:custClr>
    <a:custClr name="LiU-LILA">
      <a:srgbClr val="8981D3"/>
    </a:custClr>
    <a:custClr name="LiU-GUL">
      <a:srgbClr val="FDEF5D"/>
    </a:custClr>
    <a:custClr name="LiU-GRÅ">
      <a:srgbClr val="6A7E91"/>
    </a:custClr>
    <a:custClr name="LiU-">
      <a:srgbClr val="FFFFFF"/>
    </a:custClr>
    <a:custClr name="LiU-">
      <a:srgbClr val="FFFFFF"/>
    </a:custClr>
    <a:custClr name="LiU-BLÅ 50%">
      <a:srgbClr val="80DCF3"/>
    </a:custClr>
    <a:custClr name="LiU-TURKOS 50%">
      <a:srgbClr val="8BE3E9"/>
    </a:custClr>
    <a:custClr name="LiU-GRÖN 50%">
      <a:srgbClr val="80E7DA"/>
    </a:custClr>
    <a:custClr name="LiU-">
      <a:srgbClr val="FFFFFF"/>
    </a:custClr>
    <a:custClr name="LiU-ORANGE 50%">
      <a:srgbClr val="FFB2A1"/>
    </a:custClr>
    <a:custClr name="LiU-LILA 50%">
      <a:srgbClr val="C4C0E9"/>
    </a:custClr>
    <a:custClr name="LiU-GUL 50%">
      <a:srgbClr val="FEF7AE"/>
    </a:custClr>
    <a:custClr name="LiU-GRÅ 50%">
      <a:srgbClr val="B5BFC8"/>
    </a:custClr>
    <a:custClr name="LiU-">
      <a:srgbClr val="FFFFFF"/>
    </a:custClr>
    <a:custClr name="LiU-">
      <a:srgbClr val="FFFFFF"/>
    </a:custClr>
    <a:custClr name="LiU-BLÅ 30%">
      <a:srgbClr val="B3EAF8"/>
    </a:custClr>
    <a:custClr name="LiU-TURKOS 30%">
      <a:srgbClr val="B9EEF2"/>
    </a:custClr>
    <a:custClr name="LiU-GRÖN 30%">
      <a:srgbClr val="B3F1E9"/>
    </a:custClr>
    <a:custClr name="LiU-">
      <a:srgbClr val="FFFFFF"/>
    </a:custClr>
    <a:custClr name="LiU-ORANGE 30%">
      <a:srgbClr val="FFD1C6"/>
    </a:custClr>
    <a:custClr name="LiU-LILA 30%">
      <a:srgbClr val="DCD9F2"/>
    </a:custClr>
    <a:custClr name="LiU-">
      <a:srgbClr val="FFFFFF"/>
    </a:custClr>
    <a:custClr name="LiU-GRÅ 30%">
      <a:srgbClr val="D2D8DE"/>
    </a:custClr>
    <a:custClr name="LiU-">
      <a:srgbClr val="FFFFFF"/>
    </a:custClr>
    <a:custClr name="LiU-">
      <a:srgbClr val="FFFFFF"/>
    </a:custClr>
  </a:custClrLst>
  <a:extLst>
    <a:ext uri="{05A4C25C-085E-4340-85A3-A5531E510DB2}">
      <thm15:themeFamily xmlns:thm15="http://schemas.microsoft.com/office/thememl/2012/main" name="Presentationsmaterial" id="{592FDF17-8FF0-9441-95EF-75A7AE8F2107}" vid="{B9E8D609-257B-A04A-8B2D-7778A7774881}"/>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9113fb2-0b0e-4f78-95c2-89735a83ba7f">
      <Terms xmlns="http://schemas.microsoft.com/office/infopath/2007/PartnerControls"/>
    </lcf76f155ced4ddcb4097134ff3c332f>
    <TaxCatchAll xmlns="7af3cda9-cc2f-4215-a64e-9d39f51f8c2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D7B5E5DC0B24EC45AFF55F2DF72373E0" ma:contentTypeVersion="17" ma:contentTypeDescription="Skapa ett nytt dokument." ma:contentTypeScope="" ma:versionID="5798cc66569817cb683b36e4ed02ab25">
  <xsd:schema xmlns:xsd="http://www.w3.org/2001/XMLSchema" xmlns:xs="http://www.w3.org/2001/XMLSchema" xmlns:p="http://schemas.microsoft.com/office/2006/metadata/properties" xmlns:ns2="79113fb2-0b0e-4f78-95c2-89735a83ba7f" xmlns:ns3="7af3cda9-cc2f-4215-a64e-9d39f51f8c25" targetNamespace="http://schemas.microsoft.com/office/2006/metadata/properties" ma:root="true" ma:fieldsID="600fd064fe151bf1b9b4f15868516a4e" ns2:_="" ns3:_="">
    <xsd:import namespace="79113fb2-0b0e-4f78-95c2-89735a83ba7f"/>
    <xsd:import namespace="7af3cda9-cc2f-4215-a64e-9d39f51f8c2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113fb2-0b0e-4f78-95c2-89735a83ba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dmarkeringar" ma:readOnly="false" ma:fieldId="{5cf76f15-5ced-4ddc-b409-7134ff3c332f}" ma:taxonomyMulti="true" ma:sspId="ed76771c-b149-4300-b171-851bd61e0dc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af3cda9-cc2f-4215-a64e-9d39f51f8c25" elementFormDefault="qualified">
    <xsd:import namespace="http://schemas.microsoft.com/office/2006/documentManagement/types"/>
    <xsd:import namespace="http://schemas.microsoft.com/office/infopath/2007/PartnerControls"/>
    <xsd:element name="SharedWithUsers" ma:index="1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at med information" ma:internalName="SharedWithDetails" ma:readOnly="true">
      <xsd:simpleType>
        <xsd:restriction base="dms:Note">
          <xsd:maxLength value="255"/>
        </xsd:restriction>
      </xsd:simpleType>
    </xsd:element>
    <xsd:element name="TaxCatchAll" ma:index="22" nillable="true" ma:displayName="Taxonomy Catch All Column" ma:hidden="true" ma:list="{e5587e91-5b24-4402-a3bf-4cfb93e5666f}" ma:internalName="TaxCatchAll" ma:showField="CatchAllData" ma:web="7af3cda9-cc2f-4215-a64e-9d39f51f8c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58BF02-2FD4-48FE-839B-4585173BA8BF}">
  <ds:schemaRefs>
    <ds:schemaRef ds:uri="http://schemas.microsoft.com/office/infopath/2007/PartnerControls"/>
    <ds:schemaRef ds:uri="http://www.w3.org/XML/1998/namespace"/>
    <ds:schemaRef ds:uri="http://purl.org/dc/terms/"/>
    <ds:schemaRef ds:uri="http://schemas.microsoft.com/office/2006/metadata/properties"/>
    <ds:schemaRef ds:uri="http://purl.org/dc/dcmitype/"/>
    <ds:schemaRef ds:uri="http://purl.org/dc/elements/1.1/"/>
    <ds:schemaRef ds:uri="http://schemas.microsoft.com/office/2006/documentManagement/types"/>
    <ds:schemaRef ds:uri="f6351e9a-ea34-4ad9-b922-25ec9d06a7c5"/>
    <ds:schemaRef ds:uri="http://schemas.openxmlformats.org/package/2006/metadata/core-properties"/>
    <ds:schemaRef ds:uri="484986f3-affb-4909-aac7-6cbe78376350"/>
    <ds:schemaRef ds:uri="79113fb2-0b0e-4f78-95c2-89735a83ba7f"/>
    <ds:schemaRef ds:uri="7af3cda9-cc2f-4215-a64e-9d39f51f8c25"/>
  </ds:schemaRefs>
</ds:datastoreItem>
</file>

<file path=customXml/itemProps2.xml><?xml version="1.0" encoding="utf-8"?>
<ds:datastoreItem xmlns:ds="http://schemas.openxmlformats.org/officeDocument/2006/customXml" ds:itemID="{B2BFF829-E5A0-42FB-9E50-C998CA553B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113fb2-0b0e-4f78-95c2-89735a83ba7f"/>
    <ds:schemaRef ds:uri="7af3cda9-cc2f-4215-a64e-9d39f51f8c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9494F70-4955-4DB6-BD54-74471D0903E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Presentationsmaterial</Template>
  <TotalTime>7392</TotalTime>
  <Words>4046</Words>
  <Application>Microsoft Office PowerPoint</Application>
  <PresentationFormat>Bredbild</PresentationFormat>
  <Paragraphs>391</Paragraphs>
  <Slides>31</Slides>
  <Notes>31</Notes>
  <HiddenSlides>0</HiddenSlides>
  <MMClips>2</MMClips>
  <ScaleCrop>false</ScaleCrop>
  <HeadingPairs>
    <vt:vector size="6" baseType="variant">
      <vt:variant>
        <vt:lpstr>Använt teckensnitt</vt:lpstr>
      </vt:variant>
      <vt:variant>
        <vt:i4>12</vt:i4>
      </vt:variant>
      <vt:variant>
        <vt:lpstr>Tema</vt:lpstr>
      </vt:variant>
      <vt:variant>
        <vt:i4>7</vt:i4>
      </vt:variant>
      <vt:variant>
        <vt:lpstr>Bildrubriker</vt:lpstr>
      </vt:variant>
      <vt:variant>
        <vt:i4>31</vt:i4>
      </vt:variant>
    </vt:vector>
  </HeadingPairs>
  <TitlesOfParts>
    <vt:vector size="50" baseType="lpstr">
      <vt:lpstr>Aptos</vt:lpstr>
      <vt:lpstr>Arial</vt:lpstr>
      <vt:lpstr>Calibri</vt:lpstr>
      <vt:lpstr>Calibri Light</vt:lpstr>
      <vt:lpstr>Courier New</vt:lpstr>
      <vt:lpstr>Garamond</vt:lpstr>
      <vt:lpstr>Georgia</vt:lpstr>
      <vt:lpstr>KorolevLiU Medium</vt:lpstr>
      <vt:lpstr>Nitida Text Plus</vt:lpstr>
      <vt:lpstr>source sans pro</vt:lpstr>
      <vt:lpstr>Symbol</vt:lpstr>
      <vt:lpstr>Wingdings</vt:lpstr>
      <vt:lpstr>LiU - VIT</vt:lpstr>
      <vt:lpstr>LiU - SVART</vt:lpstr>
      <vt:lpstr>LiU - ljusturkos</vt:lpstr>
      <vt:lpstr>Vita sidor</vt:lpstr>
      <vt:lpstr>Vita sidor</vt:lpstr>
      <vt:lpstr>Start och slut</vt:lpstr>
      <vt:lpstr>LiU - VIT</vt:lpstr>
      <vt:lpstr>Fördjupningstema: När barn far illa, kränkningar och mobbning på förskolan</vt:lpstr>
      <vt:lpstr>            Vad ska vi göra idag?          </vt:lpstr>
      <vt:lpstr> I fördjupningen kommer du och dina kollegor att få lära er mer om </vt:lpstr>
      <vt:lpstr>När förskolan inte är en trygg plats för barnet</vt:lpstr>
      <vt:lpstr>Fakta om när barn blir utsatta för våld, kränkningar och mobbning på förskolan</vt:lpstr>
      <vt:lpstr>Förskolans värdegrund</vt:lpstr>
      <vt:lpstr> Skollagen och förskolans läroplan (Lpfö 18)  </vt:lpstr>
      <vt:lpstr>Diskriminering i förskolan</vt:lpstr>
      <vt:lpstr>Kränkande behandling</vt:lpstr>
      <vt:lpstr> </vt:lpstr>
      <vt:lpstr>En kränkning kan vara synlig och handfast eller dold och subtil  </vt:lpstr>
      <vt:lpstr>Trakasserier och sexuella trakasserier</vt:lpstr>
      <vt:lpstr>Sexuella övergrepp på förskolan påverkar många personer och hela verksamheten</vt:lpstr>
      <vt:lpstr>PowerPoint-presentation</vt:lpstr>
      <vt:lpstr> Olika sätt att upptäcka sexuella övergrepp mot ett eller flera barn på förskolan </vt:lpstr>
      <vt:lpstr>Tecken på sexuella övergrepp på förskolan</vt:lpstr>
      <vt:lpstr>Berätta alltid om du får reda på misstankar om sexuella övergrepp</vt:lpstr>
      <vt:lpstr>Registerkontroll – ett sätt att förebygga våld</vt:lpstr>
      <vt:lpstr>PowerPoint-presentation</vt:lpstr>
      <vt:lpstr>Konflikt, kränkning eller mobbning?</vt:lpstr>
      <vt:lpstr>Mobbning</vt:lpstr>
      <vt:lpstr>Förekommer mobbning på förskolan?</vt:lpstr>
      <vt:lpstr>Barn som utsätter andra barn för sexuella övergrepp</vt:lpstr>
      <vt:lpstr>Detta kan vara tecken på en oroande utveckling av sexuella beteenden hos ett barn </vt:lpstr>
      <vt:lpstr>Ett målinriktat, systematiskt och långsiktigt förebyggande arbete </vt:lpstr>
      <vt:lpstr> ”Det råder en tystnadskultur när en medarbetare är mer lojal mot sina kollegor än det utsatta barnet” (pedagog i Haninge kommun) </vt:lpstr>
      <vt:lpstr>Ett förebyggande värdegrundsarbete motverkar tystnadskulturer </vt:lpstr>
      <vt:lpstr>Att göra en plan mot kränkande behandling</vt:lpstr>
      <vt:lpstr>Filmen om Mika och Sara</vt:lpstr>
      <vt:lpstr>Sammanfattning och utvärdering av dagen</vt:lpstr>
      <vt:lpstr>Utvärdering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Välkomna till re-lansering av Basprogram om våld mot barn och unga!</dc:title>
  <dc:creator>Sofia Lindgren</dc:creator>
  <cp:lastModifiedBy>Eva Bökman</cp:lastModifiedBy>
  <cp:revision>36</cp:revision>
  <dcterms:created xsi:type="dcterms:W3CDTF">2022-09-27T12:16:30Z</dcterms:created>
  <dcterms:modified xsi:type="dcterms:W3CDTF">2026-03-12T14:58:06Z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0x010100D7B5E5DC0B24EC45AFF55F2DF72373E0</vt:lpwstr>
  </property>
  <property fmtid="{D5CDD505-2E9C-101B-9397-08002B2CF9AE}" pid="3" name="MediaServiceImageTags">
    <vt:lpwstr/>
  </property>
</Properties>
</file>