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30" r:id="rId5"/>
    <p:sldMasterId id="2147483843" r:id="rId6"/>
    <p:sldMasterId id="2147483731" r:id="rId7"/>
    <p:sldMasterId id="2147483719" r:id="rId8"/>
    <p:sldMasterId id="2147483729" r:id="rId9"/>
    <p:sldMasterId id="2147483864" r:id="rId10"/>
  </p:sldMasterIdLst>
  <p:notesMasterIdLst>
    <p:notesMasterId r:id="rId31"/>
  </p:notesMasterIdLst>
  <p:handoutMasterIdLst>
    <p:handoutMasterId r:id="rId32"/>
  </p:handoutMasterIdLst>
  <p:sldIdLst>
    <p:sldId id="256" r:id="rId11"/>
    <p:sldId id="308" r:id="rId12"/>
    <p:sldId id="309" r:id="rId13"/>
    <p:sldId id="359" r:id="rId14"/>
    <p:sldId id="360" r:id="rId15"/>
    <p:sldId id="361" r:id="rId16"/>
    <p:sldId id="362" r:id="rId17"/>
    <p:sldId id="373" r:id="rId18"/>
    <p:sldId id="369" r:id="rId19"/>
    <p:sldId id="364" r:id="rId20"/>
    <p:sldId id="368" r:id="rId21"/>
    <p:sldId id="372" r:id="rId22"/>
    <p:sldId id="375" r:id="rId23"/>
    <p:sldId id="370" r:id="rId24"/>
    <p:sldId id="358" r:id="rId25"/>
    <p:sldId id="376" r:id="rId26"/>
    <p:sldId id="378" r:id="rId27"/>
    <p:sldId id="379" r:id="rId28"/>
    <p:sldId id="380" r:id="rId29"/>
    <p:sldId id="306"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Välkommen" id="{922630E1-5094-4B7C-BF65-81BEFB62F53F}">
          <p14:sldIdLst>
            <p14:sldId id="256"/>
            <p14:sldId id="308"/>
            <p14:sldId id="309"/>
            <p14:sldId id="359"/>
            <p14:sldId id="360"/>
            <p14:sldId id="361"/>
            <p14:sldId id="362"/>
            <p14:sldId id="373"/>
            <p14:sldId id="369"/>
            <p14:sldId id="364"/>
            <p14:sldId id="368"/>
            <p14:sldId id="372"/>
            <p14:sldId id="375"/>
            <p14:sldId id="370"/>
            <p14:sldId id="358"/>
            <p14:sldId id="376"/>
            <p14:sldId id="378"/>
            <p14:sldId id="379"/>
            <p14:sldId id="380"/>
            <p14:sldId id="30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BF231B-13AD-F206-60A1-CA45A2C72B32}" name="Ann-Charlotte Münger" initials="AM" userId="S::annmu17@liu.se::2cdf004b-741a-443b-b4bd-23275a60fed0" providerId="AD"/>
  <p188:author id="{CE831361-B16F-EDE1-E835-C8F276429700}" name="Elin Segerstedt" initials="ES" userId="S::elin.segerstedt@sprakkonsulterna.se::075b2758-5560-4c1f-8f04-f0cef040f1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9" autoAdjust="0"/>
    <p:restoredTop sz="91378" autoAdjust="0"/>
  </p:normalViewPr>
  <p:slideViewPr>
    <p:cSldViewPr snapToGrid="0" showGuides="1">
      <p:cViewPr varScale="1">
        <p:scale>
          <a:sx n="111" d="100"/>
          <a:sy n="111" d="100"/>
        </p:scale>
        <p:origin x="1205"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71" d="100"/>
          <a:sy n="171" d="100"/>
        </p:scale>
        <p:origin x="534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Bökman" userId="eba5d21a-64e7-4055-be95-ad21c9671766" providerId="ADAL" clId="{2DFA2052-7309-48AA-BA7A-D950405DF2BD}"/>
    <pc:docChg chg="custSel modSld modMainMaster">
      <pc:chgData name="Eva Bökman" userId="eba5d21a-64e7-4055-be95-ad21c9671766" providerId="ADAL" clId="{2DFA2052-7309-48AA-BA7A-D950405DF2BD}" dt="2026-01-24T16:20:35.136" v="230" actId="20577"/>
      <pc:docMkLst>
        <pc:docMk/>
      </pc:docMkLst>
      <pc:sldChg chg="addSp modSp mod modNotesTx">
        <pc:chgData name="Eva Bökman" userId="eba5d21a-64e7-4055-be95-ad21c9671766" providerId="ADAL" clId="{2DFA2052-7309-48AA-BA7A-D950405DF2BD}" dt="2026-01-08T14:50:02.408" v="148" actId="58"/>
        <pc:sldMkLst>
          <pc:docMk/>
          <pc:sldMk cId="2441409162" sldId="256"/>
        </pc:sldMkLst>
        <pc:picChg chg="add mod">
          <ac:chgData name="Eva Bökman" userId="eba5d21a-64e7-4055-be95-ad21c9671766" providerId="ADAL" clId="{2DFA2052-7309-48AA-BA7A-D950405DF2BD}" dt="2026-01-08T14:49:50.403" v="147" actId="1076"/>
          <ac:picMkLst>
            <pc:docMk/>
            <pc:sldMk cId="2441409162" sldId="256"/>
            <ac:picMk id="4" creationId="{6E5E3E5C-1271-1C29-97EF-7B037278CF7C}"/>
          </ac:picMkLst>
        </pc:picChg>
      </pc:sldChg>
      <pc:sldChg chg="modSp mod">
        <pc:chgData name="Eva Bökman" userId="eba5d21a-64e7-4055-be95-ad21c9671766" providerId="ADAL" clId="{2DFA2052-7309-48AA-BA7A-D950405DF2BD}" dt="2026-01-24T16:16:46.044" v="216" actId="948"/>
        <pc:sldMkLst>
          <pc:docMk/>
          <pc:sldMk cId="3358969465" sldId="309"/>
        </pc:sldMkLst>
        <pc:spChg chg="mod">
          <ac:chgData name="Eva Bökman" userId="eba5d21a-64e7-4055-be95-ad21c9671766" providerId="ADAL" clId="{2DFA2052-7309-48AA-BA7A-D950405DF2BD}" dt="2026-01-24T16:16:21.283" v="214" actId="20577"/>
          <ac:spMkLst>
            <pc:docMk/>
            <pc:sldMk cId="3358969465" sldId="309"/>
            <ac:spMk id="2" creationId="{87B4A16A-F050-B108-A055-A38830059ABF}"/>
          </ac:spMkLst>
        </pc:spChg>
        <pc:spChg chg="mod">
          <ac:chgData name="Eva Bökman" userId="eba5d21a-64e7-4055-be95-ad21c9671766" providerId="ADAL" clId="{2DFA2052-7309-48AA-BA7A-D950405DF2BD}" dt="2026-01-24T16:16:46.044" v="216" actId="948"/>
          <ac:spMkLst>
            <pc:docMk/>
            <pc:sldMk cId="3358969465" sldId="309"/>
            <ac:spMk id="3" creationId="{FC8E31BD-E0F2-3A96-D78F-1704ACC0978F}"/>
          </ac:spMkLst>
        </pc:spChg>
      </pc:sldChg>
      <pc:sldChg chg="modSp mod">
        <pc:chgData name="Eva Bökman" userId="eba5d21a-64e7-4055-be95-ad21c9671766" providerId="ADAL" clId="{2DFA2052-7309-48AA-BA7A-D950405DF2BD}" dt="2026-01-24T16:19:52.440" v="225" actId="20577"/>
        <pc:sldMkLst>
          <pc:docMk/>
          <pc:sldMk cId="2038899309" sldId="358"/>
        </pc:sldMkLst>
        <pc:spChg chg="mod">
          <ac:chgData name="Eva Bökman" userId="eba5d21a-64e7-4055-be95-ad21c9671766" providerId="ADAL" clId="{2DFA2052-7309-48AA-BA7A-D950405DF2BD}" dt="2026-01-24T16:19:52.440" v="225" actId="20577"/>
          <ac:spMkLst>
            <pc:docMk/>
            <pc:sldMk cId="2038899309" sldId="358"/>
            <ac:spMk id="3" creationId="{9DF584AD-3030-E641-66D9-9A6FF2290F75}"/>
          </ac:spMkLst>
        </pc:spChg>
      </pc:sldChg>
      <pc:sldChg chg="modSp mod">
        <pc:chgData name="Eva Bökman" userId="eba5d21a-64e7-4055-be95-ad21c9671766" providerId="ADAL" clId="{2DFA2052-7309-48AA-BA7A-D950405DF2BD}" dt="2026-01-24T16:18:14.840" v="218" actId="20577"/>
        <pc:sldMkLst>
          <pc:docMk/>
          <pc:sldMk cId="1046732301" sldId="364"/>
        </pc:sldMkLst>
        <pc:spChg chg="mod">
          <ac:chgData name="Eva Bökman" userId="eba5d21a-64e7-4055-be95-ad21c9671766" providerId="ADAL" clId="{2DFA2052-7309-48AA-BA7A-D950405DF2BD}" dt="2026-01-24T16:18:14.840" v="218" actId="20577"/>
          <ac:spMkLst>
            <pc:docMk/>
            <pc:sldMk cId="1046732301" sldId="364"/>
            <ac:spMk id="3" creationId="{702484AD-163C-B149-454E-34E869B80E32}"/>
          </ac:spMkLst>
        </pc:spChg>
      </pc:sldChg>
      <pc:sldChg chg="addSp delSp modSp mod">
        <pc:chgData name="Eva Bökman" userId="eba5d21a-64e7-4055-be95-ad21c9671766" providerId="ADAL" clId="{2DFA2052-7309-48AA-BA7A-D950405DF2BD}" dt="2026-01-08T15:30:53.991" v="196" actId="1076"/>
        <pc:sldMkLst>
          <pc:docMk/>
          <pc:sldMk cId="1012948182" sldId="368"/>
        </pc:sldMkLst>
        <pc:picChg chg="add mod">
          <ac:chgData name="Eva Bökman" userId="eba5d21a-64e7-4055-be95-ad21c9671766" providerId="ADAL" clId="{2DFA2052-7309-48AA-BA7A-D950405DF2BD}" dt="2026-01-08T15:30:53.991" v="196" actId="1076"/>
          <ac:picMkLst>
            <pc:docMk/>
            <pc:sldMk cId="1012948182" sldId="368"/>
            <ac:picMk id="5" creationId="{CA08A13B-E1D3-031D-9E9D-5A0862EF99F9}"/>
          </ac:picMkLst>
        </pc:picChg>
      </pc:sldChg>
      <pc:sldChg chg="modSp mod">
        <pc:chgData name="Eva Bökman" userId="eba5d21a-64e7-4055-be95-ad21c9671766" providerId="ADAL" clId="{2DFA2052-7309-48AA-BA7A-D950405DF2BD}" dt="2026-01-24T16:18:04.178" v="217" actId="108"/>
        <pc:sldMkLst>
          <pc:docMk/>
          <pc:sldMk cId="1401303091" sldId="369"/>
        </pc:sldMkLst>
        <pc:spChg chg="mod">
          <ac:chgData name="Eva Bökman" userId="eba5d21a-64e7-4055-be95-ad21c9671766" providerId="ADAL" clId="{2DFA2052-7309-48AA-BA7A-D950405DF2BD}" dt="2026-01-24T16:18:04.178" v="217" actId="108"/>
          <ac:spMkLst>
            <pc:docMk/>
            <pc:sldMk cId="1401303091" sldId="369"/>
            <ac:spMk id="2" creationId="{BDFFDBA7-60AD-B417-EFD7-CB1EBBF7DE99}"/>
          </ac:spMkLst>
        </pc:spChg>
      </pc:sldChg>
      <pc:sldChg chg="modSp mod">
        <pc:chgData name="Eva Bökman" userId="eba5d21a-64e7-4055-be95-ad21c9671766" providerId="ADAL" clId="{2DFA2052-7309-48AA-BA7A-D950405DF2BD}" dt="2026-01-24T16:18:57.669" v="223" actId="113"/>
        <pc:sldMkLst>
          <pc:docMk/>
          <pc:sldMk cId="1375791356" sldId="372"/>
        </pc:sldMkLst>
        <pc:spChg chg="mod">
          <ac:chgData name="Eva Bökman" userId="eba5d21a-64e7-4055-be95-ad21c9671766" providerId="ADAL" clId="{2DFA2052-7309-48AA-BA7A-D950405DF2BD}" dt="2026-01-24T16:18:50.934" v="222" actId="27636"/>
          <ac:spMkLst>
            <pc:docMk/>
            <pc:sldMk cId="1375791356" sldId="372"/>
            <ac:spMk id="3" creationId="{749A42B6-3BCD-0BAE-6953-E7F3E91F8F08}"/>
          </ac:spMkLst>
        </pc:spChg>
        <pc:spChg chg="mod">
          <ac:chgData name="Eva Bökman" userId="eba5d21a-64e7-4055-be95-ad21c9671766" providerId="ADAL" clId="{2DFA2052-7309-48AA-BA7A-D950405DF2BD}" dt="2026-01-24T16:18:57.669" v="223" actId="113"/>
          <ac:spMkLst>
            <pc:docMk/>
            <pc:sldMk cId="1375791356" sldId="372"/>
            <ac:spMk id="4" creationId="{4D10F2CA-E31C-B606-4F91-6A377FD6F292}"/>
          </ac:spMkLst>
        </pc:spChg>
      </pc:sldChg>
      <pc:sldChg chg="modSp mod">
        <pc:chgData name="Eva Bökman" userId="eba5d21a-64e7-4055-be95-ad21c9671766" providerId="ADAL" clId="{2DFA2052-7309-48AA-BA7A-D950405DF2BD}" dt="2026-01-24T16:19:21.309" v="224" actId="6549"/>
        <pc:sldMkLst>
          <pc:docMk/>
          <pc:sldMk cId="2252500692" sldId="375"/>
        </pc:sldMkLst>
        <pc:spChg chg="mod">
          <ac:chgData name="Eva Bökman" userId="eba5d21a-64e7-4055-be95-ad21c9671766" providerId="ADAL" clId="{2DFA2052-7309-48AA-BA7A-D950405DF2BD}" dt="2026-01-24T16:19:21.309" v="224" actId="6549"/>
          <ac:spMkLst>
            <pc:docMk/>
            <pc:sldMk cId="2252500692" sldId="375"/>
            <ac:spMk id="3" creationId="{CBA2DF3C-ECC9-DFC8-F637-0823FFE0717E}"/>
          </ac:spMkLst>
        </pc:spChg>
      </pc:sldChg>
      <pc:sldChg chg="modSp mod">
        <pc:chgData name="Eva Bökman" userId="eba5d21a-64e7-4055-be95-ad21c9671766" providerId="ADAL" clId="{2DFA2052-7309-48AA-BA7A-D950405DF2BD}" dt="2026-01-24T16:20:19.327" v="226" actId="6549"/>
        <pc:sldMkLst>
          <pc:docMk/>
          <pc:sldMk cId="3262252457" sldId="379"/>
        </pc:sldMkLst>
        <pc:spChg chg="mod">
          <ac:chgData name="Eva Bökman" userId="eba5d21a-64e7-4055-be95-ad21c9671766" providerId="ADAL" clId="{2DFA2052-7309-48AA-BA7A-D950405DF2BD}" dt="2026-01-24T16:20:19.327" v="226" actId="6549"/>
          <ac:spMkLst>
            <pc:docMk/>
            <pc:sldMk cId="3262252457" sldId="379"/>
            <ac:spMk id="3" creationId="{2CAB3BB7-B709-EE3E-9C12-B35B7C8407A8}"/>
          </ac:spMkLst>
        </pc:spChg>
      </pc:sldChg>
      <pc:sldChg chg="modSp mod">
        <pc:chgData name="Eva Bökman" userId="eba5d21a-64e7-4055-be95-ad21c9671766" providerId="ADAL" clId="{2DFA2052-7309-48AA-BA7A-D950405DF2BD}" dt="2026-01-24T16:20:35.136" v="230" actId="20577"/>
        <pc:sldMkLst>
          <pc:docMk/>
          <pc:sldMk cId="2432921355" sldId="380"/>
        </pc:sldMkLst>
        <pc:spChg chg="mod">
          <ac:chgData name="Eva Bökman" userId="eba5d21a-64e7-4055-be95-ad21c9671766" providerId="ADAL" clId="{2DFA2052-7309-48AA-BA7A-D950405DF2BD}" dt="2026-01-24T16:20:35.136" v="230" actId="20577"/>
          <ac:spMkLst>
            <pc:docMk/>
            <pc:sldMk cId="2432921355" sldId="380"/>
            <ac:spMk id="3" creationId="{173D36BA-2CD4-8743-8368-CD190C76673C}"/>
          </ac:spMkLst>
        </pc:spChg>
      </pc:sldChg>
      <pc:sldMasterChg chg="modSldLayout">
        <pc:chgData name="Eva Bökman" userId="eba5d21a-64e7-4055-be95-ad21c9671766" providerId="ADAL" clId="{2DFA2052-7309-48AA-BA7A-D950405DF2BD}" dt="2026-01-08T14:54:56.916" v="162"/>
        <pc:sldMasterMkLst>
          <pc:docMk/>
          <pc:sldMasterMk cId="4173241017" sldId="2147483817"/>
        </pc:sldMasterMkLst>
        <pc:sldLayoutChg chg="addSp modSp mod">
          <pc:chgData name="Eva Bökman" userId="eba5d21a-64e7-4055-be95-ad21c9671766" providerId="ADAL" clId="{2DFA2052-7309-48AA-BA7A-D950405DF2BD}" dt="2026-01-08T14:53:16.624" v="156" actId="1076"/>
          <pc:sldLayoutMkLst>
            <pc:docMk/>
            <pc:sldMasterMk cId="4173241017" sldId="2147483817"/>
            <pc:sldLayoutMk cId="2590897481" sldId="2147483821"/>
          </pc:sldLayoutMkLst>
          <pc:picChg chg="add mod">
            <ac:chgData name="Eva Bökman" userId="eba5d21a-64e7-4055-be95-ad21c9671766" providerId="ADAL" clId="{2DFA2052-7309-48AA-BA7A-D950405DF2BD}" dt="2026-01-08T14:53:16.624" v="156" actId="1076"/>
            <ac:picMkLst>
              <pc:docMk/>
              <pc:sldMasterMk cId="4173241017" sldId="2147483817"/>
              <pc:sldLayoutMk cId="2590897481" sldId="2147483821"/>
              <ac:picMk id="10" creationId="{20AE9046-83F3-433F-A213-611F4B5CB0AD}"/>
            </ac:picMkLst>
          </pc:picChg>
        </pc:sldLayoutChg>
        <pc:sldLayoutChg chg="addSp modSp">
          <pc:chgData name="Eva Bökman" userId="eba5d21a-64e7-4055-be95-ad21c9671766" providerId="ADAL" clId="{2DFA2052-7309-48AA-BA7A-D950405DF2BD}" dt="2026-01-08T14:54:32.583" v="157"/>
          <pc:sldLayoutMkLst>
            <pc:docMk/>
            <pc:sldMasterMk cId="4173241017" sldId="2147483817"/>
            <pc:sldLayoutMk cId="3810009044" sldId="2147483822"/>
          </pc:sldLayoutMkLst>
          <pc:picChg chg="add mod">
            <ac:chgData name="Eva Bökman" userId="eba5d21a-64e7-4055-be95-ad21c9671766" providerId="ADAL" clId="{2DFA2052-7309-48AA-BA7A-D950405DF2BD}" dt="2026-01-08T14:54:32.583" v="157"/>
            <ac:picMkLst>
              <pc:docMk/>
              <pc:sldMasterMk cId="4173241017" sldId="2147483817"/>
              <pc:sldLayoutMk cId="3810009044" sldId="2147483822"/>
              <ac:picMk id="8" creationId="{AF3A0CA2-43A7-F69C-C98B-244E8B3C5BDC}"/>
            </ac:picMkLst>
          </pc:picChg>
        </pc:sldLayoutChg>
        <pc:sldLayoutChg chg="addSp modSp">
          <pc:chgData name="Eva Bökman" userId="eba5d21a-64e7-4055-be95-ad21c9671766" providerId="ADAL" clId="{2DFA2052-7309-48AA-BA7A-D950405DF2BD}" dt="2026-01-08T14:54:38.404" v="158"/>
          <pc:sldLayoutMkLst>
            <pc:docMk/>
            <pc:sldMasterMk cId="4173241017" sldId="2147483817"/>
            <pc:sldLayoutMk cId="546256501" sldId="2147483823"/>
          </pc:sldLayoutMkLst>
          <pc:picChg chg="add mod">
            <ac:chgData name="Eva Bökman" userId="eba5d21a-64e7-4055-be95-ad21c9671766" providerId="ADAL" clId="{2DFA2052-7309-48AA-BA7A-D950405DF2BD}" dt="2026-01-08T14:54:38.404" v="158"/>
            <ac:picMkLst>
              <pc:docMk/>
              <pc:sldMasterMk cId="4173241017" sldId="2147483817"/>
              <pc:sldLayoutMk cId="546256501" sldId="2147483823"/>
              <ac:picMk id="10" creationId="{6CE1F5F8-8548-FB74-EA84-59D5FDF0625F}"/>
            </ac:picMkLst>
          </pc:picChg>
        </pc:sldLayoutChg>
        <pc:sldLayoutChg chg="addSp modSp">
          <pc:chgData name="Eva Bökman" userId="eba5d21a-64e7-4055-be95-ad21c9671766" providerId="ADAL" clId="{2DFA2052-7309-48AA-BA7A-D950405DF2BD}" dt="2026-01-08T14:54:41.659" v="159"/>
          <pc:sldLayoutMkLst>
            <pc:docMk/>
            <pc:sldMasterMk cId="4173241017" sldId="2147483817"/>
            <pc:sldLayoutMk cId="2198443542" sldId="2147483824"/>
          </pc:sldLayoutMkLst>
          <pc:picChg chg="add mod">
            <ac:chgData name="Eva Bökman" userId="eba5d21a-64e7-4055-be95-ad21c9671766" providerId="ADAL" clId="{2DFA2052-7309-48AA-BA7A-D950405DF2BD}" dt="2026-01-08T14:54:41.659" v="159"/>
            <ac:picMkLst>
              <pc:docMk/>
              <pc:sldMasterMk cId="4173241017" sldId="2147483817"/>
              <pc:sldLayoutMk cId="2198443542" sldId="2147483824"/>
              <ac:picMk id="6" creationId="{3EA87FA6-47B7-1431-7519-713FCAA407AE}"/>
            </ac:picMkLst>
          </pc:picChg>
        </pc:sldLayoutChg>
        <pc:sldLayoutChg chg="addSp modSp">
          <pc:chgData name="Eva Bökman" userId="eba5d21a-64e7-4055-be95-ad21c9671766" providerId="ADAL" clId="{2DFA2052-7309-48AA-BA7A-D950405DF2BD}" dt="2026-01-08T14:54:46.511" v="160"/>
          <pc:sldLayoutMkLst>
            <pc:docMk/>
            <pc:sldMasterMk cId="4173241017" sldId="2147483817"/>
            <pc:sldLayoutMk cId="2453934607" sldId="2147483825"/>
          </pc:sldLayoutMkLst>
          <pc:picChg chg="add mod">
            <ac:chgData name="Eva Bökman" userId="eba5d21a-64e7-4055-be95-ad21c9671766" providerId="ADAL" clId="{2DFA2052-7309-48AA-BA7A-D950405DF2BD}" dt="2026-01-08T14:54:46.511" v="160"/>
            <ac:picMkLst>
              <pc:docMk/>
              <pc:sldMasterMk cId="4173241017" sldId="2147483817"/>
              <pc:sldLayoutMk cId="2453934607" sldId="2147483825"/>
              <ac:picMk id="5" creationId="{1F974742-3AA1-002B-DE00-F0279F5D1773}"/>
            </ac:picMkLst>
          </pc:picChg>
        </pc:sldLayoutChg>
        <pc:sldLayoutChg chg="addSp modSp">
          <pc:chgData name="Eva Bökman" userId="eba5d21a-64e7-4055-be95-ad21c9671766" providerId="ADAL" clId="{2DFA2052-7309-48AA-BA7A-D950405DF2BD}" dt="2026-01-08T14:54:49.055" v="161"/>
          <pc:sldLayoutMkLst>
            <pc:docMk/>
            <pc:sldMasterMk cId="4173241017" sldId="2147483817"/>
            <pc:sldLayoutMk cId="420427924" sldId="2147483826"/>
          </pc:sldLayoutMkLst>
          <pc:picChg chg="add mod">
            <ac:chgData name="Eva Bökman" userId="eba5d21a-64e7-4055-be95-ad21c9671766" providerId="ADAL" clId="{2DFA2052-7309-48AA-BA7A-D950405DF2BD}" dt="2026-01-08T14:54:49.055" v="161"/>
            <ac:picMkLst>
              <pc:docMk/>
              <pc:sldMasterMk cId="4173241017" sldId="2147483817"/>
              <pc:sldLayoutMk cId="420427924" sldId="2147483826"/>
              <ac:picMk id="8" creationId="{7A487136-67BF-8BB7-7D60-CF3FCF575B57}"/>
            </ac:picMkLst>
          </pc:picChg>
        </pc:sldLayoutChg>
        <pc:sldLayoutChg chg="addSp modSp">
          <pc:chgData name="Eva Bökman" userId="eba5d21a-64e7-4055-be95-ad21c9671766" providerId="ADAL" clId="{2DFA2052-7309-48AA-BA7A-D950405DF2BD}" dt="2026-01-08T14:54:56.916" v="162"/>
          <pc:sldLayoutMkLst>
            <pc:docMk/>
            <pc:sldMasterMk cId="4173241017" sldId="2147483817"/>
            <pc:sldLayoutMk cId="1376477213" sldId="2147483827"/>
          </pc:sldLayoutMkLst>
          <pc:picChg chg="add mod">
            <ac:chgData name="Eva Bökman" userId="eba5d21a-64e7-4055-be95-ad21c9671766" providerId="ADAL" clId="{2DFA2052-7309-48AA-BA7A-D950405DF2BD}" dt="2026-01-08T14:54:56.916" v="162"/>
            <ac:picMkLst>
              <pc:docMk/>
              <pc:sldMasterMk cId="4173241017" sldId="2147483817"/>
              <pc:sldLayoutMk cId="1376477213" sldId="2147483827"/>
              <ac:picMk id="10" creationId="{D23F70B3-050F-19AF-BFCB-726CE67DA64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2026-01-24</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v-SE" baseline="-25000" dirty="0"/>
          </a:p>
        </p:txBody>
      </p:sp>
      <p:sp>
        <p:nvSpPr>
          <p:cNvPr id="4" name="Slide Number Placeholder 3"/>
          <p:cNvSpPr>
            <a:spLocks noGrp="1"/>
          </p:cNvSpPr>
          <p:nvPr>
            <p:ph type="sldNum" sz="quarter" idx="5"/>
          </p:nvPr>
        </p:nvSpPr>
        <p:spPr/>
        <p:txBody>
          <a:bodyPr/>
          <a:lstStyle/>
          <a:p>
            <a:fld id="{CDA9542A-FB14-4843-A197-824CFEAE5CFD}" type="slidenum">
              <a:rPr lang="sv-SE" smtClean="0"/>
              <a:t>1</a:t>
            </a:fld>
            <a:endParaRPr lang="sv-SE"/>
          </a:p>
        </p:txBody>
      </p:sp>
    </p:spTree>
    <p:extLst>
      <p:ext uri="{BB962C8B-B14F-4D97-AF65-F5344CB8AC3E}">
        <p14:creationId xmlns:p14="http://schemas.microsoft.com/office/powerpoint/2010/main" val="11383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Skolverket har sammanfattat förskolans förebyggande arbetet att motverka HRV i fem punkter. </a:t>
            </a:r>
          </a:p>
          <a:p>
            <a:r>
              <a:rPr lang="sv-SE" dirty="0"/>
              <a:t>Det kan vara bra att visa och diskutera dessa med gruppen. </a:t>
            </a:r>
          </a:p>
          <a:p>
            <a:r>
              <a:rPr lang="sv-SE" dirty="0"/>
              <a:t>Frågeställningar att diskutera kan vara: vad innebär dessa fem punkter och hur kan de bli konkreta och tillämpas i verksamheten.</a:t>
            </a:r>
          </a:p>
          <a:p>
            <a:r>
              <a:rPr lang="sv-SE" dirty="0"/>
              <a:t>Punkt tre kan kopplas till övningen om förhållningssätt men också till scenariot om </a:t>
            </a:r>
            <a:r>
              <a:rPr lang="sv-SE" dirty="0" err="1"/>
              <a:t>Lillu</a:t>
            </a:r>
            <a:r>
              <a:rPr lang="sv-SE" dirty="0"/>
              <a:t>, </a:t>
            </a:r>
            <a:r>
              <a:rPr lang="sv-SE" dirty="0" err="1"/>
              <a:t>Jenna</a:t>
            </a:r>
            <a:r>
              <a:rPr lang="sv-SE" dirty="0"/>
              <a:t> och </a:t>
            </a:r>
            <a:r>
              <a:rPr lang="sv-SE" dirty="0" err="1"/>
              <a:t>casper</a:t>
            </a:r>
            <a:r>
              <a:rPr lang="sv-SE"/>
              <a:t>.</a:t>
            </a:r>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13</a:t>
            </a:fld>
            <a:endParaRPr lang="sv-SE" dirty="0"/>
          </a:p>
        </p:txBody>
      </p:sp>
    </p:spTree>
    <p:extLst>
      <p:ext uri="{BB962C8B-B14F-4D97-AF65-F5344CB8AC3E}">
        <p14:creationId xmlns:p14="http://schemas.microsoft.com/office/powerpoint/2010/main" val="157285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en övning som är kopplad till vårdnadshavare och krav på hedersnormer. Se nästa bild.</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14</a:t>
            </a:fld>
            <a:endParaRPr lang="sv-SE" dirty="0"/>
          </a:p>
        </p:txBody>
      </p:sp>
    </p:spTree>
    <p:extLst>
      <p:ext uri="{BB962C8B-B14F-4D97-AF65-F5344CB8AC3E}">
        <p14:creationId xmlns:p14="http://schemas.microsoft.com/office/powerpoint/2010/main" val="4189012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Instruktioner och kunskapsunderlag att dela ut till deltagarna finner du i mappen Övningsmaterial.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Var noga med när du presenterar övningen att inte skuldbelägga pedagogerna. Deltagare kan känna att de gjort fel när läser om de olika förhållningssätten.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Det är viktigt eftersom orsaken till agerandet kan handla om brist på kunskap och stöd om hedersnormer och bemötandet av vårdnadshavare.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Scenariot med Lilly, </a:t>
            </a:r>
            <a:r>
              <a:rPr lang="sv-SE" sz="1200" kern="1200" dirty="0" err="1">
                <a:solidFill>
                  <a:schemeClr val="tx1"/>
                </a:solidFill>
                <a:effectLst/>
                <a:latin typeface="Georgia" panose="02040502050405020303" pitchFamily="18" charset="0"/>
                <a:ea typeface="+mn-ea"/>
                <a:cs typeface="+mn-cs"/>
              </a:rPr>
              <a:t>Jenna</a:t>
            </a:r>
            <a:r>
              <a:rPr lang="sv-SE" sz="1200" kern="1200" dirty="0">
                <a:solidFill>
                  <a:schemeClr val="tx1"/>
                </a:solidFill>
                <a:effectLst/>
                <a:latin typeface="Georgia" panose="02040502050405020303" pitchFamily="18" charset="0"/>
                <a:ea typeface="+mn-ea"/>
                <a:cs typeface="+mn-cs"/>
              </a:rPr>
              <a:t> och Casper kan användas för att träna i bemötande. Här finns både diskussionsfrågor och rollspel att utgå ifrån.</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15</a:t>
            </a:fld>
            <a:endParaRPr lang="sv-SE" dirty="0"/>
          </a:p>
        </p:txBody>
      </p:sp>
    </p:spTree>
    <p:extLst>
      <p:ext uri="{BB962C8B-B14F-4D97-AF65-F5344CB8AC3E}">
        <p14:creationId xmlns:p14="http://schemas.microsoft.com/office/powerpoint/2010/main" val="270818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Fundera på hur du vill arbeta med ämnena könsstympning och bortförande av barn.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Om du vill att kan du lägga in dem i ett eget moment eller låta dem ingå i övningen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a:t>
            </a:r>
            <a:r>
              <a:rPr lang="sv-SE" sz="1200" b="0" kern="1200" dirty="0">
                <a:solidFill>
                  <a:schemeClr val="tx1"/>
                </a:solidFill>
                <a:effectLst/>
                <a:latin typeface="Georgia" panose="02040502050405020303" pitchFamily="18" charset="0"/>
                <a:ea typeface="+mn-ea"/>
                <a:cs typeface="+mn-cs"/>
              </a:rPr>
              <a:t>Pedagogers kunskaper och erfarenheter av att upptäcka barn som utsätts för hedersrelaterat våld och förtryck” som är kopplat till övningsmaterialet ”</a:t>
            </a:r>
            <a:r>
              <a:rPr lang="sv-SE" i="0" dirty="0"/>
              <a:t>Lista över signaler och symptom”.</a:t>
            </a:r>
            <a:endParaRPr lang="sv-SE" sz="1200" b="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dirty="0"/>
          </a:p>
          <a:p>
            <a:endParaRPr lang="sv-SE" i="0"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16</a:t>
            </a:fld>
            <a:endParaRPr lang="sv-SE" dirty="0"/>
          </a:p>
        </p:txBody>
      </p:sp>
    </p:spTree>
    <p:extLst>
      <p:ext uri="{BB962C8B-B14F-4D97-AF65-F5344CB8AC3E}">
        <p14:creationId xmlns:p14="http://schemas.microsoft.com/office/powerpoint/2010/main" val="1441588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19</a:t>
            </a:fld>
            <a:endParaRPr lang="sv-SE" dirty="0"/>
          </a:p>
        </p:txBody>
      </p:sp>
    </p:spTree>
    <p:extLst>
      <p:ext uri="{BB962C8B-B14F-4D97-AF65-F5344CB8AC3E}">
        <p14:creationId xmlns:p14="http://schemas.microsoft.com/office/powerpoint/2010/main" val="3600674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olika sätt att avsluta dagen.</a:t>
            </a:r>
          </a:p>
          <a:p>
            <a:r>
              <a:rPr lang="sv-SE" dirty="0"/>
              <a:t>Fundera på om det ska ske muntligt eller skriftligt, om du vill ha svar på någon särskilt fråga eller om det är deltagarna som själva styr vad de vill ta upp.</a:t>
            </a:r>
          </a:p>
          <a:p>
            <a:endParaRPr lang="sv-SE" dirty="0"/>
          </a:p>
          <a:p>
            <a:endParaRPr lang="sv-SE" dirty="0"/>
          </a:p>
          <a:p>
            <a:r>
              <a:rPr lang="sv-SE" dirty="0"/>
              <a:t>1. Ett bra sätt är att ställa frågan vad vi tar med oss från dagens utbildning. Det går att ytterligare precisera genom att be deltagarna formulera vad som varit bra och vad som kan utvecklas till nästa gång. </a:t>
            </a:r>
          </a:p>
          <a:p>
            <a:r>
              <a:rPr lang="sv-SE" dirty="0"/>
              <a:t>2. Det kan också vara bra att lyfta om det finns frågor och funderingar som väcktes under träffen och som inte blev besvarade. Dessa kan kanske tas upp vid nästa tillfälle.</a:t>
            </a:r>
          </a:p>
          <a:p>
            <a:endParaRPr lang="sv-SE" dirty="0"/>
          </a:p>
          <a:p>
            <a:endParaRPr lang="sv-SE" dirty="0"/>
          </a:p>
          <a:p>
            <a:r>
              <a:rPr lang="sv-SE" dirty="0"/>
              <a:t>Om det här utbildningens sista dag kan det också vara bra att fundera på om och hur du vill utvärdera hela utbildningen. Se vidare i utvärderingsmappen hur du kan göra.</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20</a:t>
            </a:fld>
            <a:endParaRPr lang="sv-SE" dirty="0"/>
          </a:p>
        </p:txBody>
      </p:sp>
    </p:spTree>
    <p:extLst>
      <p:ext uri="{BB962C8B-B14F-4D97-AF65-F5344CB8AC3E}">
        <p14:creationId xmlns:p14="http://schemas.microsoft.com/office/powerpoint/2010/main" val="329630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Presentera upplägg av temat. Hur mycket du inledningsvis vill säga om varje moment är upp till dig. </a:t>
            </a:r>
          </a:p>
          <a:p>
            <a:endParaRPr lang="sv-SE" dirty="0"/>
          </a:p>
          <a:p>
            <a:r>
              <a:rPr lang="sv-SE" dirty="0"/>
              <a:t>Under </a:t>
            </a:r>
            <a:r>
              <a:rPr lang="sv-SE" b="1" dirty="0"/>
              <a:t>punkt 2</a:t>
            </a:r>
            <a:r>
              <a:rPr lang="sv-SE" dirty="0"/>
              <a:t> kan du välja om vill följa upp hela eller delar av faktabladet beroende på vad du ser som viktigt och hur mycket tid ni har. Det finns också ytterligare faktablad som specifikt tar upp bortförande av barn, könsstympning och hur förskolan kan arbeta förebyggande för att motverka hedersförtryck. </a:t>
            </a:r>
          </a:p>
          <a:p>
            <a:endParaRPr lang="sv-SE" dirty="0"/>
          </a:p>
          <a:p>
            <a:pPr lvl="0"/>
            <a:r>
              <a:rPr lang="sv-SE" b="1" dirty="0"/>
              <a:t>Punkt 3</a:t>
            </a:r>
            <a:r>
              <a:rPr lang="sv-SE" dirty="0"/>
              <a:t>. Här finns det två olika övningar att välja mellan: </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Övning 1: Pedagogers erfarenheter av att tolka och förstå signaler och symtom vid hedersrelaterat våld och förtryck</a:t>
            </a:r>
          </a:p>
          <a:p>
            <a:pPr marL="171450" lvl="0" indent="-171450">
              <a:buFont typeface="Arial" panose="020B0604020202020204" pitchFamily="34" charset="0"/>
              <a:buChar char="•"/>
            </a:pPr>
            <a:r>
              <a:rPr lang="sv-SE" sz="1200" kern="1200" dirty="0">
                <a:solidFill>
                  <a:schemeClr val="tx1"/>
                </a:solidFill>
                <a:effectLst/>
                <a:latin typeface="Georgia" panose="02040502050405020303" pitchFamily="18" charset="0"/>
                <a:ea typeface="+mn-ea"/>
                <a:cs typeface="+mn-cs"/>
              </a:rPr>
              <a:t>Övning 2 om förhållningsätt att bemöta vårdnadshavare</a:t>
            </a:r>
          </a:p>
          <a:p>
            <a:endParaRPr lang="sv-SE" dirty="0"/>
          </a:p>
          <a:p>
            <a:endParaRPr lang="sv-SE" dirty="0"/>
          </a:p>
          <a:p>
            <a:r>
              <a:rPr lang="sv-SE" dirty="0"/>
              <a:t>När det gäller </a:t>
            </a:r>
            <a:r>
              <a:rPr lang="sv-SE" b="1" dirty="0"/>
              <a:t>punkt fyra </a:t>
            </a:r>
            <a:r>
              <a:rPr lang="sv-SE" dirty="0"/>
              <a:t>kan du välja ett av scenarierna eller båda två beroende hur mycket tid du har till förfogande.  </a:t>
            </a:r>
          </a:p>
          <a:p>
            <a:r>
              <a:rPr lang="sv-SE" dirty="0"/>
              <a:t>De tar upp olika ämnen: Filmen om Sara handlar om när förskolepersonal upprätthåller hedersnormer på förskolan. Det andra scenariot, om Lilly, Casper och </a:t>
            </a:r>
            <a:r>
              <a:rPr lang="sv-SE" dirty="0" err="1"/>
              <a:t>Jenna</a:t>
            </a:r>
            <a:r>
              <a:rPr lang="sv-SE" dirty="0"/>
              <a:t>, tar upp ämnen som hur hedersnormer kan komma till uttryck på förskolan genom Caspers agerande. Scenariot handlar också om mötet mellan en pedagog och barnens vårdnadshavare där pappan ställer krav som inte är förenliga med förskolans värdegrund.</a:t>
            </a:r>
          </a:p>
          <a:p>
            <a:endParaRPr lang="sv-SE" dirty="0"/>
          </a:p>
          <a:p>
            <a:r>
              <a:rPr lang="sv-SE" b="1" dirty="0"/>
              <a:t>Punkt 6. </a:t>
            </a:r>
            <a:r>
              <a:rPr lang="sv-SE" dirty="0" err="1"/>
              <a:t>Ev</a:t>
            </a:r>
            <a:r>
              <a:rPr lang="sv-SE" dirty="0"/>
              <a:t> utvärdera hela utbildningen om det är sista tillfället. </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2</a:t>
            </a:fld>
            <a:endParaRPr lang="sv-SE" dirty="0"/>
          </a:p>
        </p:txBody>
      </p:sp>
    </p:spTree>
    <p:extLst>
      <p:ext uri="{BB962C8B-B14F-4D97-AF65-F5344CB8AC3E}">
        <p14:creationId xmlns:p14="http://schemas.microsoft.com/office/powerpoint/2010/main" val="230241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3</a:t>
            </a:fld>
            <a:endParaRPr lang="sv-SE" dirty="0"/>
          </a:p>
        </p:txBody>
      </p:sp>
    </p:spTree>
    <p:extLst>
      <p:ext uri="{BB962C8B-B14F-4D97-AF65-F5344CB8AC3E}">
        <p14:creationId xmlns:p14="http://schemas.microsoft.com/office/powerpoint/2010/main" val="22000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mycket du vill arbeta med värdegrunden kopplat till hedersrelaterat våld och förtryck bestämmer du själv. Men det kan vara bra att ha värdegrunden som utgångspunkt för att därifrån lyfta motsattsförhållande mellan förskolans värdegrund, skollag och läroplan och hedersrelaterat våld och förtryck. </a:t>
            </a:r>
          </a:p>
          <a:p>
            <a:endParaRPr lang="sv-SE" dirty="0"/>
          </a:p>
          <a:p>
            <a:r>
              <a:rPr lang="sv-SE" dirty="0"/>
              <a:t>Du kan läsa mer om detta på Skolverkets hemsida:</a:t>
            </a:r>
          </a:p>
          <a:p>
            <a:r>
              <a:rPr lang="sv-SE" sz="1200" b="0" i="0" kern="1200" dirty="0">
                <a:solidFill>
                  <a:schemeClr val="tx1"/>
                </a:solidFill>
                <a:effectLst/>
                <a:latin typeface="Georgia" panose="02040502050405020303" pitchFamily="18" charset="0"/>
                <a:ea typeface="+mn-ea"/>
                <a:cs typeface="+mn-cs"/>
              </a:rPr>
              <a:t>”Det förebyggande arbetet behöver ta sin utgångspunkt i ett barnrätts- och jämställdhetsperspektiv. </a:t>
            </a:r>
          </a:p>
          <a:p>
            <a:pPr fontAlgn="base"/>
            <a:r>
              <a:rPr lang="sv-SE" sz="1200" b="0" i="0" kern="1200" dirty="0">
                <a:solidFill>
                  <a:schemeClr val="tx1"/>
                </a:solidFill>
                <a:effectLst/>
                <a:latin typeface="Georgia" panose="02040502050405020303" pitchFamily="18" charset="0"/>
                <a:ea typeface="+mn-ea"/>
                <a:cs typeface="+mn-cs"/>
              </a:rPr>
              <a:t>I förskolan ska barn bland annat få kännedom om sina rättigheter, få möjlighet att utveckla sin identitet, sin kroppsliga och personliga integritet och sin självständighet.</a:t>
            </a:r>
          </a:p>
          <a:p>
            <a:pPr fontAlgn="base"/>
            <a:r>
              <a:rPr lang="sv-SE" sz="1200" b="0" i="0" kern="1200" dirty="0">
                <a:solidFill>
                  <a:schemeClr val="tx1"/>
                </a:solidFill>
                <a:effectLst/>
                <a:latin typeface="Georgia" panose="02040502050405020303" pitchFamily="18" charset="0"/>
                <a:ea typeface="+mn-ea"/>
                <a:cs typeface="+mn-cs"/>
              </a:rPr>
              <a:t>Förskolan ska också arbeta aktivt för att främja alla barns rättigheter och möjligheter. </a:t>
            </a:r>
          </a:p>
          <a:p>
            <a:pPr fontAlgn="base"/>
            <a:r>
              <a:rPr lang="sv-SE" sz="1200" b="0" i="0" kern="1200" dirty="0">
                <a:solidFill>
                  <a:schemeClr val="tx1"/>
                </a:solidFill>
                <a:effectLst/>
                <a:latin typeface="Georgia" panose="02040502050405020303" pitchFamily="18" charset="0"/>
                <a:ea typeface="+mn-ea"/>
                <a:cs typeface="+mn-cs"/>
              </a:rPr>
              <a:t>Ett aktivt arbete med barnkonventionen kan ge barn kunskaper om sina rättigheter. Detta kan främja att barnen känner sig trygga att uttrycka sig och fria att leka med vem de vill.”</a:t>
            </a:r>
          </a:p>
          <a:p>
            <a:pPr fontAlgn="base"/>
            <a:endParaRPr lang="sv-SE" sz="1200" b="0" i="0" kern="1200" dirty="0">
              <a:solidFill>
                <a:schemeClr val="tx1"/>
              </a:solidFill>
              <a:effectLst/>
              <a:latin typeface="Georgia" panose="02040502050405020303" pitchFamily="18" charset="0"/>
              <a:ea typeface="+mn-ea"/>
              <a:cs typeface="+mn-cs"/>
            </a:endParaRPr>
          </a:p>
        </p:txBody>
      </p:sp>
      <p:sp>
        <p:nvSpPr>
          <p:cNvPr id="4" name="Platshållare för bildnummer 3"/>
          <p:cNvSpPr>
            <a:spLocks noGrp="1"/>
          </p:cNvSpPr>
          <p:nvPr>
            <p:ph type="sldNum" sz="quarter" idx="5"/>
          </p:nvPr>
        </p:nvSpPr>
        <p:spPr/>
        <p:txBody>
          <a:bodyPr/>
          <a:lstStyle/>
          <a:p>
            <a:fld id="{CDA9542A-FB14-4843-A197-824CFEAE5CFD}" type="slidenum">
              <a:rPr lang="sv-SE" smtClean="0"/>
              <a:pPr/>
              <a:t>5</a:t>
            </a:fld>
            <a:endParaRPr lang="sv-SE" dirty="0"/>
          </a:p>
        </p:txBody>
      </p:sp>
    </p:spTree>
    <p:extLst>
      <p:ext uri="{BB962C8B-B14F-4D97-AF65-F5344CB8AC3E}">
        <p14:creationId xmlns:p14="http://schemas.microsoft.com/office/powerpoint/2010/main" val="23704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a:t>
            </a:r>
            <a:r>
              <a:rPr lang="sv-SE" dirty="0" err="1"/>
              <a:t>Barnafrids</a:t>
            </a:r>
            <a:r>
              <a:rPr lang="sv-SE" dirty="0"/>
              <a:t> Basprogram våld mot barn och unga, kapitel 8 finns mer att läsa om hedersrelaterat våld och förtryck. Där hittar du också material från andra myndigheter och forskning.</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81275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8</a:t>
            </a:fld>
            <a:endParaRPr lang="sv-SE" dirty="0"/>
          </a:p>
        </p:txBody>
      </p:sp>
    </p:spTree>
    <p:extLst>
      <p:ext uri="{BB962C8B-B14F-4D97-AF65-F5344CB8AC3E}">
        <p14:creationId xmlns:p14="http://schemas.microsoft.com/office/powerpoint/2010/main" val="344917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viktigt att vara tydlig med att konsekvenserna vid hedersförtryck kan vara lika allvarliga som vid andra former av barnmisshandel. </a:t>
            </a:r>
          </a:p>
          <a:p>
            <a:r>
              <a:rPr lang="sv-SE" dirty="0"/>
              <a:t>Återkoppla gärna till tidigare kunskapsinhämtning om konsekvenser att bli utsatt för våld under barndomen</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9</a:t>
            </a:fld>
            <a:endParaRPr lang="sv-SE" dirty="0"/>
          </a:p>
        </p:txBody>
      </p:sp>
    </p:spTree>
    <p:extLst>
      <p:ext uri="{BB962C8B-B14F-4D97-AF65-F5344CB8AC3E}">
        <p14:creationId xmlns:p14="http://schemas.microsoft.com/office/powerpoint/2010/main" val="138498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Den här modellen visar hur friheten och livsutrymmet ändras beroende på om ett barn lever med eller utan hedersnormer. Ett barn som lever i en familj </a:t>
            </a:r>
            <a:r>
              <a:rPr lang="sv-SE" sz="1200" b="1" kern="1200" dirty="0">
                <a:solidFill>
                  <a:schemeClr val="tx1"/>
                </a:solidFill>
                <a:effectLst/>
                <a:latin typeface="Georgia" panose="02040502050405020303" pitchFamily="18" charset="0"/>
                <a:ea typeface="+mn-ea"/>
                <a:cs typeface="+mn-cs"/>
              </a:rPr>
              <a:t>utan</a:t>
            </a:r>
            <a:r>
              <a:rPr lang="sv-SE" sz="1200" kern="1200" dirty="0">
                <a:solidFill>
                  <a:schemeClr val="tx1"/>
                </a:solidFill>
                <a:effectLst/>
                <a:latin typeface="Georgia" panose="02040502050405020303" pitchFamily="18" charset="0"/>
                <a:ea typeface="+mn-ea"/>
                <a:cs typeface="+mn-cs"/>
              </a:rPr>
              <a:t> hedersnormer har en frihet som gradvis ökar med stigande ålder, till skillnad från ett barn som lever i en familj </a:t>
            </a:r>
            <a:r>
              <a:rPr lang="sv-SE" sz="1200" b="1" kern="1200" dirty="0">
                <a:solidFill>
                  <a:schemeClr val="tx1"/>
                </a:solidFill>
                <a:effectLst/>
                <a:latin typeface="Georgia" panose="02040502050405020303" pitchFamily="18" charset="0"/>
                <a:ea typeface="+mn-ea"/>
                <a:cs typeface="+mn-cs"/>
              </a:rPr>
              <a:t>med</a:t>
            </a:r>
            <a:r>
              <a:rPr lang="sv-SE" sz="1200" kern="1200" dirty="0">
                <a:solidFill>
                  <a:schemeClr val="tx1"/>
                </a:solidFill>
                <a:effectLst/>
                <a:latin typeface="Georgia" panose="02040502050405020303" pitchFamily="18" charset="0"/>
                <a:ea typeface="+mn-ea"/>
                <a:cs typeface="+mn-cs"/>
              </a:rPr>
              <a:t> hedersnormer. Det här är ett synsätt som har förändrats och med ny kunskap om hur hedersrelaterat våld och förtryck så vet vi att även yngre barn drabbas.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Modellen ska därför inte användas som faktaunderlag utan som ett pedagogiskt verktyg för problematisera den tidigare bilden av att yngre barn inte drabbas.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Den kan också ligga till grund för en diskussion om hur ett hedersförtryck mot små barn kan se ut.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Utgå gärna från ett kontinuum från subtila signaler till grovt våld och mord där gruppen kan diskutera och placera in olika former av förtryck på en skala. </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11</a:t>
            </a:fld>
            <a:endParaRPr lang="sv-SE" dirty="0"/>
          </a:p>
        </p:txBody>
      </p:sp>
    </p:spTree>
    <p:extLst>
      <p:ext uri="{BB962C8B-B14F-4D97-AF65-F5344CB8AC3E}">
        <p14:creationId xmlns:p14="http://schemas.microsoft.com/office/powerpoint/2010/main" val="257791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olika sätt att upptäcka hedersrelaterat våld och förtryck i förskolan. </a:t>
            </a:r>
          </a:p>
          <a:p>
            <a:endParaRPr lang="sv-SE" dirty="0"/>
          </a:p>
          <a:p>
            <a:r>
              <a:rPr lang="sv-SE" dirty="0"/>
              <a:t>Det kan utgå från: </a:t>
            </a:r>
          </a:p>
          <a:p>
            <a:pPr marL="171450" indent="-171450">
              <a:buFont typeface="Arial" panose="020B0604020202020204" pitchFamily="34" charset="0"/>
              <a:buChar char="•"/>
            </a:pPr>
            <a:r>
              <a:rPr lang="sv-SE" dirty="0"/>
              <a:t>barnet själv och dennes handlingar eller beteende.</a:t>
            </a:r>
          </a:p>
          <a:p>
            <a:pPr marL="171450" indent="-171450">
              <a:buFont typeface="Arial" panose="020B0604020202020204" pitchFamily="34" charset="0"/>
              <a:buChar char="•"/>
            </a:pPr>
            <a:r>
              <a:rPr lang="sv-SE" dirty="0"/>
              <a:t>vårdnadshavarens förhållningsätt, beteende eller krav på förskolan</a:t>
            </a:r>
          </a:p>
          <a:p>
            <a:pPr marL="171450" indent="-171450">
              <a:buFont typeface="Arial" panose="020B0604020202020204" pitchFamily="34" charset="0"/>
              <a:buChar char="•"/>
            </a:pPr>
            <a:r>
              <a:rPr lang="sv-SE" dirty="0"/>
              <a:t>pedagoger som på olika sätt upprätthåller hedersnormer i förskolan.</a:t>
            </a:r>
          </a:p>
          <a:p>
            <a:pPr marL="171450" indent="-171450">
              <a:buFont typeface="Arial" panose="020B0604020202020204" pitchFamily="34" charset="0"/>
              <a:buChar cha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Utgå gärna från kursmaterialet ”</a:t>
            </a:r>
            <a:r>
              <a:rPr lang="sv-SE" i="0" dirty="0"/>
              <a:t>Lista över signaler och symptom”</a:t>
            </a:r>
            <a:r>
              <a:rPr lang="sv-SE" i="1" dirty="0"/>
              <a:t>. </a:t>
            </a:r>
            <a:r>
              <a:rPr lang="sv-SE" i="0" dirty="0"/>
              <a:t>Det finns också en övning som är kopplad till detta: ”</a:t>
            </a:r>
            <a:r>
              <a:rPr lang="sv-SE" sz="1200" b="0" kern="1200" dirty="0">
                <a:solidFill>
                  <a:schemeClr val="tx1"/>
                </a:solidFill>
                <a:effectLst/>
                <a:latin typeface="Georgia" panose="02040502050405020303" pitchFamily="18" charset="0"/>
                <a:ea typeface="+mn-ea"/>
                <a:cs typeface="+mn-cs"/>
              </a:rPr>
              <a:t>Pedagogers kunskaper och erfarenheter av att upptäcka barn som utsätts för hedersrelaterat våld och förtryck” </a:t>
            </a:r>
          </a:p>
          <a:p>
            <a:pPr marL="0" indent="0">
              <a:buFont typeface="Arial" panose="020B0604020202020204" pitchFamily="34" charset="0"/>
              <a:buNone/>
            </a:pPr>
            <a:endParaRPr lang="sv-SE" i="1"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12</a:t>
            </a:fld>
            <a:endParaRPr lang="sv-SE" dirty="0"/>
          </a:p>
        </p:txBody>
      </p:sp>
    </p:spTree>
    <p:extLst>
      <p:ext uri="{BB962C8B-B14F-4D97-AF65-F5344CB8AC3E}">
        <p14:creationId xmlns:p14="http://schemas.microsoft.com/office/powerpoint/2010/main" val="2226986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1" name="Picture 10" descr="Logotype">
            <a:extLst>
              <a:ext uri="{FF2B5EF4-FFF2-40B4-BE49-F238E27FC236}">
                <a16:creationId xmlns:a16="http://schemas.microsoft.com/office/drawing/2014/main" id="{2A675161-3D60-4934-8CDF-0E3D4A8D3D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för att lägga till en bild</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lnSpc>
                <a:spcPct val="100000"/>
              </a:lnSpc>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F12634F6-C518-8447-9BCD-875F25BBAC2E}" type="datetime1">
              <a:rPr lang="sv-SE" smtClean="0"/>
              <a:t>2026-01-24</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C1102840-461E-4176-9749-A28A0655AF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3" name="Bildobjekt 12" descr="En bild som visar Grafik, Teckensnitt, grafisk design, logotyp&#10;&#10;AI-genererat innehåll kan vara felaktigt.">
            <a:extLst>
              <a:ext uri="{FF2B5EF4-FFF2-40B4-BE49-F238E27FC236}">
                <a16:creationId xmlns:a16="http://schemas.microsoft.com/office/drawing/2014/main" id="{B83F56EA-3EC6-94BD-0593-E481D8C773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8802" y="6261094"/>
            <a:ext cx="1000125" cy="414052"/>
          </a:xfrm>
          <a:prstGeom prst="rect">
            <a:avLst/>
          </a:prstGeom>
        </p:spPr>
      </p:pic>
      <p:pic>
        <p:nvPicPr>
          <p:cNvPr id="10" name="Bildobjekt 9" descr="En bild som visar svart, mörker&#10;&#10;AI-genererat innehåll kan vara felaktigt.">
            <a:extLst>
              <a:ext uri="{FF2B5EF4-FFF2-40B4-BE49-F238E27FC236}">
                <a16:creationId xmlns:a16="http://schemas.microsoft.com/office/drawing/2014/main" id="{D23F70B3-050F-19AF-BFCB-726CE67DA6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5729" y="6079962"/>
            <a:ext cx="2647584" cy="936000"/>
          </a:xfrm>
          <a:prstGeom prst="rect">
            <a:avLst/>
          </a:prstGeom>
        </p:spPr>
      </p:pic>
    </p:spTree>
    <p:extLst>
      <p:ext uri="{BB962C8B-B14F-4D97-AF65-F5344CB8AC3E}">
        <p14:creationId xmlns:p14="http://schemas.microsoft.com/office/powerpoint/2010/main" val="137647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sv-SE"/>
              <a:t>Klicka här för att ändra mall för rubrikformat</a:t>
            </a:r>
            <a:endParaRPr lang="sv-SE" dirty="0"/>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2517F516-837E-3C40-BC80-453250E5C1D6}" type="datetime1">
              <a:rPr lang="sv-SE" smtClean="0"/>
              <a:t>2026-01-24</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3770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sv-SE"/>
              <a:t>Klicka här för att ändra mall för rubrikformat</a:t>
            </a:r>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EE4A903A-F2D3-A242-8BFD-1882D26C2CAA}" type="datetime1">
              <a:rPr lang="sv-SE" smtClean="0"/>
              <a:t>2026-01-24</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66613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descr="Logotype">
            <a:extLst>
              <a:ext uri="{FF2B5EF4-FFF2-40B4-BE49-F238E27FC236}">
                <a16:creationId xmlns:a16="http://schemas.microsoft.com/office/drawing/2014/main" id="{44593C68-7ABA-4D9B-BC13-C4AC7ACB96CD}"/>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22133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descr="Logotype">
            <a:extLst>
              <a:ext uri="{FF2B5EF4-FFF2-40B4-BE49-F238E27FC236}">
                <a16:creationId xmlns:a16="http://schemas.microsoft.com/office/drawing/2014/main" id="{AD5F49A3-8486-4AE6-8EA6-90C3CC568910}"/>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92549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CF6A1DFB-0456-1647-A9DA-AC5AC7141480}" type="datetime1">
              <a:rPr lang="sv-SE" smtClean="0"/>
              <a:t>2026-01-24</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descr="Logotype">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795546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p:txBody>
          <a:bodyPr/>
          <a:lstStyle/>
          <a:p>
            <a:fld id="{D61E71BB-7E11-974E-B331-A81C1B951ED1}" type="datetime1">
              <a:rPr lang="sv-SE" smtClean="0"/>
              <a:t>2026-01-24</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0" name="Picture 19" descr="Logotype">
            <a:extLst>
              <a:ext uri="{FF2B5EF4-FFF2-40B4-BE49-F238E27FC236}">
                <a16:creationId xmlns:a16="http://schemas.microsoft.com/office/drawing/2014/main" id="{38E76754-54E4-4E46-A42B-165CB1D0435C}"/>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39967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en-US"/>
              <a:t>Click to edit Master title style</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1C2139C5-6D95-7B42-B953-E447C2220618}" type="datetime1">
              <a:rPr lang="sv-SE" smtClean="0"/>
              <a:t>2026-01-24</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371491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en-US"/>
              <a:t>Click to edit Master title style</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8152E9C4-8BB0-5848-80E3-106F27861D6E}" type="datetime1">
              <a:rPr lang="sv-SE" smtClean="0"/>
              <a:t>2026-01-24</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Logotype">
            <a:extLst>
              <a:ext uri="{FF2B5EF4-FFF2-40B4-BE49-F238E27FC236}">
                <a16:creationId xmlns:a16="http://schemas.microsoft.com/office/drawing/2014/main" id="{16070C61-E474-42D9-94A1-967A6D1BE7DD}"/>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82974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C119211D-D45C-1748-B9A3-D5D5122E1A17}" type="datetime1">
              <a:rPr lang="sv-SE" smtClean="0"/>
              <a:t>2026-01-24</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descr="Logotype">
            <a:extLst>
              <a:ext uri="{FF2B5EF4-FFF2-40B4-BE49-F238E27FC236}">
                <a16:creationId xmlns:a16="http://schemas.microsoft.com/office/drawing/2014/main" id="{981D80BE-49D3-48FC-AC64-622528B8A17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1526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descr="Logotype">
            <a:extLst>
              <a:ext uri="{FF2B5EF4-FFF2-40B4-BE49-F238E27FC236}">
                <a16:creationId xmlns:a16="http://schemas.microsoft.com/office/drawing/2014/main" id="{C28FFEF4-4F3A-41C8-A52E-4FD1787D5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F92191C1-42F7-1D49-8884-3D151B5139AD}" type="datetime1">
              <a:rPr lang="sv-SE" smtClean="0"/>
              <a:t>2026-01-24</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2EB1136A-B5C1-474E-856C-5B6E55AECAA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83967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A736DE25-28B2-DD41-99A9-386491C2F972}" type="datetime1">
              <a:rPr lang="sv-SE" smtClean="0"/>
              <a:t>2026-01-24</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7" name="Picture 26" descr="Logotype">
            <a:extLst>
              <a:ext uri="{FF2B5EF4-FFF2-40B4-BE49-F238E27FC236}">
                <a16:creationId xmlns:a16="http://schemas.microsoft.com/office/drawing/2014/main" id="{D90BB542-B2DE-4722-88B8-0ED2E3A963B7}"/>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434136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055F61A1-D836-E14B-A8FA-9F21E2AA0307}" type="datetime1">
              <a:rPr lang="sv-SE" smtClean="0"/>
              <a:t>2026-01-24</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C1102840-461E-4176-9749-A28A0655AFC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45886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10154282-0178-9D46-95AA-14CA75AE5FE2}" type="datetime1">
              <a:rPr lang="sv-SE" smtClean="0"/>
              <a:t>2026-01-24</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4289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074DE773-1B1A-9B47-80F7-6CA3F611AC48}" type="datetime1">
              <a:rPr lang="sv-SE" smtClean="0"/>
              <a:t>2026-01-24</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222127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solidFill>
                  <a:schemeClr val="bg1"/>
                </a:solidFill>
              </a:defRPr>
            </a:lvl1pPr>
          </a:lstStyle>
          <a:p>
            <a:r>
              <a:rPr lang="en-US" dirty="0"/>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descr="Logotype">
            <a:extLst>
              <a:ext uri="{FF2B5EF4-FFF2-40B4-BE49-F238E27FC236}">
                <a16:creationId xmlns:a16="http://schemas.microsoft.com/office/drawing/2014/main" id="{34C1FC9A-6C84-107E-0F26-9E68CB57F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solidFill>
                  <a:schemeClr val="bg1"/>
                </a:solidFill>
              </a:defRPr>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descr="Logotype">
            <a:extLst>
              <a:ext uri="{FF2B5EF4-FFF2-40B4-BE49-F238E27FC236}">
                <a16:creationId xmlns:a16="http://schemas.microsoft.com/office/drawing/2014/main" id="{8674C3A8-D7CB-602F-3EB9-B06964A97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solidFill>
                  <a:schemeClr val="bg1"/>
                </a:solidFill>
              </a:defRPr>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lvl1pPr>
              <a:defRPr>
                <a:solidFill>
                  <a:schemeClr val="bg1"/>
                </a:solidFill>
              </a:defRPr>
            </a:lvl1pPr>
          </a:lstStyle>
          <a:p>
            <a:fld id="{DCCF291D-8549-BC44-8F4B-AC830741645B}" type="datetime1">
              <a:rPr lang="sv-SE" smtClean="0"/>
              <a:pPr/>
              <a:t>2026-01-24</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lvl1pPr>
              <a:defRPr>
                <a:solidFill>
                  <a:schemeClr val="bg1"/>
                </a:solidFill>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lvl1pPr>
              <a:defRPr>
                <a:solidFill>
                  <a:schemeClr val="bg1"/>
                </a:solidFill>
              </a:defRPr>
            </a:lvl1pPr>
          </a:lstStyle>
          <a:p>
            <a:fld id="{1D05C8B6-EC5E-42D9-8D75-1E05D6428564}" type="slidenum">
              <a:rPr lang="sv-SE" smtClean="0"/>
              <a:pPr/>
              <a:t>‹#›</a:t>
            </a:fld>
            <a:endParaRPr lang="sv-SE"/>
          </a:p>
        </p:txBody>
      </p:sp>
      <p:pic>
        <p:nvPicPr>
          <p:cNvPr id="10" name="Picture 9" descr="Logotype">
            <a:extLst>
              <a:ext uri="{FF2B5EF4-FFF2-40B4-BE49-F238E27FC236}">
                <a16:creationId xmlns:a16="http://schemas.microsoft.com/office/drawing/2014/main" id="{3AC6F900-E366-65E7-DE08-C99A4EC5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389762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text vit">
    <p:spTree>
      <p:nvGrpSpPr>
        <p:cNvPr id="1" name=""/>
        <p:cNvGrpSpPr/>
        <p:nvPr/>
      </p:nvGrpSpPr>
      <p:grpSpPr>
        <a:xfrm>
          <a:off x="0" y="0"/>
          <a:ext cx="0" cy="0"/>
          <a:chOff x="0" y="0"/>
          <a:chExt cx="0" cy="0"/>
        </a:xfrm>
      </p:grpSpPr>
      <p:sp>
        <p:nvSpPr>
          <p:cNvPr id="4" name="Rubrik 3"/>
          <p:cNvSpPr>
            <a:spLocks noGrp="1"/>
          </p:cNvSpPr>
          <p:nvPr>
            <p:ph type="title"/>
          </p:nvPr>
        </p:nvSpPr>
        <p:spPr>
          <a:xfrm>
            <a:off x="874714" y="999228"/>
            <a:ext cx="10853647" cy="831131"/>
          </a:xfrm>
          <a:prstGeom prst="rect">
            <a:avLst/>
          </a:prstGeom>
        </p:spPr>
        <p:txBody>
          <a:bodyPr vert="horz">
            <a:normAutofit/>
          </a:bodyPr>
          <a:lstStyle>
            <a:lvl1pPr algn="l">
              <a:defRPr sz="2700" b="0" i="0">
                <a:latin typeface="KorolevLiU Medium" charset="0"/>
                <a:ea typeface="KorolevLiU Medium" charset="0"/>
                <a:cs typeface="KorolevLiU Medium" charset="0"/>
              </a:defRPr>
            </a:lvl1pPr>
          </a:lstStyle>
          <a:p>
            <a:r>
              <a:rPr lang="en-US"/>
              <a:t>Click to edit Master title style</a:t>
            </a:r>
            <a:endParaRPr lang="sv-SE" dirty="0"/>
          </a:p>
        </p:txBody>
      </p:sp>
      <p:sp>
        <p:nvSpPr>
          <p:cNvPr id="20" name="Platshållare för text 2"/>
          <p:cNvSpPr>
            <a:spLocks noGrp="1"/>
          </p:cNvSpPr>
          <p:nvPr>
            <p:ph type="body" sz="quarter" idx="13"/>
          </p:nvPr>
        </p:nvSpPr>
        <p:spPr>
          <a:xfrm>
            <a:off x="874714" y="1830357"/>
            <a:ext cx="10853647" cy="4066288"/>
          </a:xfrm>
          <a:prstGeom prst="rect">
            <a:avLst/>
          </a:prstGeom>
        </p:spPr>
        <p:txBody>
          <a:bodyPr vert="horz"/>
          <a:lstStyle>
            <a:lvl1pPr>
              <a:spcBef>
                <a:spcPts val="675"/>
              </a:spcBef>
              <a:defRPr sz="1800" b="0" i="0">
                <a:latin typeface="Georgia"/>
                <a:cs typeface="Georgia"/>
              </a:defRPr>
            </a:lvl1pPr>
            <a:lvl2pPr>
              <a:spcBef>
                <a:spcPts val="675"/>
              </a:spcBef>
              <a:defRPr sz="1800" b="0" i="0">
                <a:latin typeface="Georgia"/>
                <a:cs typeface="Georgia"/>
              </a:defRPr>
            </a:lvl2pPr>
            <a:lvl3pPr>
              <a:spcBef>
                <a:spcPts val="675"/>
              </a:spcBef>
              <a:defRPr sz="1800" b="0" i="0">
                <a:latin typeface="Georgia"/>
                <a:cs typeface="Georgia"/>
              </a:defRPr>
            </a:lvl3pPr>
            <a:lvl4pPr>
              <a:spcBef>
                <a:spcPts val="675"/>
              </a:spcBef>
              <a:defRPr sz="1800" b="0" i="0">
                <a:latin typeface="Georgia"/>
                <a:cs typeface="Georgia"/>
              </a:defRPr>
            </a:lvl4pPr>
            <a:lvl5pPr>
              <a:spcBef>
                <a:spcPts val="675"/>
              </a:spcBef>
              <a:defRPr sz="18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sidfot 4">
            <a:extLst>
              <a:ext uri="{FF2B5EF4-FFF2-40B4-BE49-F238E27FC236}">
                <a16:creationId xmlns:a16="http://schemas.microsoft.com/office/drawing/2014/main" id="{5DB11D6D-4F33-7446-B84F-0AB339CFE88C}"/>
              </a:ext>
            </a:extLst>
          </p:cNvPr>
          <p:cNvSpPr>
            <a:spLocks noGrp="1"/>
          </p:cNvSpPr>
          <p:nvPr>
            <p:ph type="ftr" sz="quarter" idx="3"/>
          </p:nvPr>
        </p:nvSpPr>
        <p:spPr>
          <a:xfrm>
            <a:off x="874713" y="361000"/>
            <a:ext cx="8166736" cy="265340"/>
          </a:xfrm>
          <a:prstGeom prst="rect">
            <a:avLst/>
          </a:prstGeom>
        </p:spPr>
        <p:txBody>
          <a:bodyPr anchor="b"/>
          <a:lstStyle>
            <a:lvl1pPr>
              <a:defRPr sz="825" b="0" i="0">
                <a:latin typeface="KorolevLiU Medium" charset="0"/>
                <a:ea typeface="KorolevLiU Medium" charset="0"/>
                <a:cs typeface="KorolevLiU Medium" charset="0"/>
              </a:defRPr>
            </a:lvl1pPr>
          </a:lstStyle>
          <a:p>
            <a:r>
              <a:rPr lang="sv-SE"/>
              <a:t>DEMOPRESENTATION</a:t>
            </a:r>
            <a:endParaRPr lang="sv-SE" dirty="0"/>
          </a:p>
        </p:txBody>
      </p:sp>
      <p:sp>
        <p:nvSpPr>
          <p:cNvPr id="10" name="Platshållare för datum 3">
            <a:extLst>
              <a:ext uri="{FF2B5EF4-FFF2-40B4-BE49-F238E27FC236}">
                <a16:creationId xmlns:a16="http://schemas.microsoft.com/office/drawing/2014/main" id="{34C6CB60-278E-E840-872A-6DC4172C378A}"/>
              </a:ext>
            </a:extLst>
          </p:cNvPr>
          <p:cNvSpPr>
            <a:spLocks noGrp="1"/>
          </p:cNvSpPr>
          <p:nvPr>
            <p:ph type="dt" sz="half" idx="2"/>
          </p:nvPr>
        </p:nvSpPr>
        <p:spPr>
          <a:xfrm>
            <a:off x="9256429" y="361000"/>
            <a:ext cx="1908257" cy="264685"/>
          </a:xfrm>
          <a:prstGeom prst="rect">
            <a:avLst/>
          </a:prstGeom>
        </p:spPr>
        <p:txBody>
          <a:bodyPr/>
          <a:lstStyle>
            <a:lvl1pPr algn="r">
              <a:defRPr sz="825" b="0" i="0" cap="all">
                <a:latin typeface="KorolevLiU Medium" charset="0"/>
                <a:ea typeface="KorolevLiU Medium" charset="0"/>
                <a:cs typeface="KorolevLiU Medium" charset="0"/>
              </a:defRPr>
            </a:lvl1pPr>
          </a:lstStyle>
          <a:p>
            <a:fld id="{2159DB5C-5608-5F4C-BB91-907D55971491}" type="datetime1">
              <a:rPr lang="sv-SE" smtClean="0"/>
              <a:t>2026-01-24</a:t>
            </a:fld>
            <a:endParaRPr lang="sv-SE" dirty="0"/>
          </a:p>
        </p:txBody>
      </p:sp>
      <p:sp>
        <p:nvSpPr>
          <p:cNvPr id="11" name="Platshållare för bildnummer 5">
            <a:extLst>
              <a:ext uri="{FF2B5EF4-FFF2-40B4-BE49-F238E27FC236}">
                <a16:creationId xmlns:a16="http://schemas.microsoft.com/office/drawing/2014/main" id="{87A18917-8EB7-AF4F-8D9F-2B680F4D5D9C}"/>
              </a:ext>
            </a:extLst>
          </p:cNvPr>
          <p:cNvSpPr>
            <a:spLocks noGrp="1"/>
          </p:cNvSpPr>
          <p:nvPr>
            <p:ph type="sldNum" sz="quarter" idx="4"/>
          </p:nvPr>
        </p:nvSpPr>
        <p:spPr>
          <a:xfrm>
            <a:off x="10989983" y="361658"/>
            <a:ext cx="738379" cy="264685"/>
          </a:xfrm>
          <a:prstGeom prst="rect">
            <a:avLst/>
          </a:prstGeom>
        </p:spPr>
        <p:txBody>
          <a:bodyPr/>
          <a:lstStyle>
            <a:lvl1pPr algn="r">
              <a:defRPr sz="825" b="0" i="0">
                <a:latin typeface="KorolevLiU Medium" charset="0"/>
                <a:ea typeface="KorolevLiU Medium" charset="0"/>
                <a:cs typeface="KorolevLiU Medium" charset="0"/>
              </a:defRPr>
            </a:lvl1pPr>
          </a:lstStyle>
          <a:p>
            <a:fld id="{80A4C9D9-979F-D94A-9054-C3B7EAD37AEB}" type="slidenum">
              <a:rPr lang="sv-SE" smtClean="0"/>
              <a:pPr/>
              <a:t>‹#›</a:t>
            </a:fld>
            <a:endParaRPr lang="sv-SE" dirty="0"/>
          </a:p>
        </p:txBody>
      </p:sp>
    </p:spTree>
    <p:extLst>
      <p:ext uri="{BB962C8B-B14F-4D97-AF65-F5344CB8AC3E}">
        <p14:creationId xmlns:p14="http://schemas.microsoft.com/office/powerpoint/2010/main" val="356759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ch bild vit">
    <p:spTree>
      <p:nvGrpSpPr>
        <p:cNvPr id="1" name=""/>
        <p:cNvGrpSpPr/>
        <p:nvPr/>
      </p:nvGrpSpPr>
      <p:grpSpPr>
        <a:xfrm>
          <a:off x="0" y="0"/>
          <a:ext cx="0" cy="0"/>
          <a:chOff x="0" y="0"/>
          <a:chExt cx="0" cy="0"/>
        </a:xfrm>
      </p:grpSpPr>
      <p:cxnSp>
        <p:nvCxnSpPr>
          <p:cNvPr id="9" name="Rak 8"/>
          <p:cNvCxnSpPr/>
          <p:nvPr userDrawn="1"/>
        </p:nvCxnSpPr>
        <p:spPr>
          <a:xfrm>
            <a:off x="904615"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p:nvPr>
        </p:nvSpPr>
        <p:spPr>
          <a:xfrm>
            <a:off x="874713" y="999229"/>
            <a:ext cx="10853649" cy="773510"/>
          </a:xfrm>
          <a:prstGeom prst="rect">
            <a:avLst/>
          </a:prstGeom>
        </p:spPr>
        <p:txBody>
          <a:bodyPr vert="horz">
            <a:normAutofit/>
          </a:bodyPr>
          <a:lstStyle>
            <a:lvl1pPr algn="l">
              <a:defRPr sz="2700" b="0" i="0">
                <a:latin typeface="KorolevLiU Medium" charset="0"/>
                <a:ea typeface="KorolevLiU Medium" charset="0"/>
                <a:cs typeface="KorolevLiU Medium" charset="0"/>
              </a:defRPr>
            </a:lvl1pPr>
          </a:lstStyle>
          <a:p>
            <a:r>
              <a:rPr lang="en-US"/>
              <a:t>Click to edit Master title style</a:t>
            </a:r>
            <a:endParaRPr lang="sv-SE" dirty="0"/>
          </a:p>
        </p:txBody>
      </p:sp>
      <p:sp>
        <p:nvSpPr>
          <p:cNvPr id="5" name="Platshållare för bild 4"/>
          <p:cNvSpPr>
            <a:spLocks noGrp="1"/>
          </p:cNvSpPr>
          <p:nvPr>
            <p:ph type="pic" sz="quarter" idx="14"/>
          </p:nvPr>
        </p:nvSpPr>
        <p:spPr>
          <a:xfrm>
            <a:off x="5516033" y="1844507"/>
            <a:ext cx="6212328" cy="4066283"/>
          </a:xfrm>
          <a:prstGeom prst="rect">
            <a:avLst/>
          </a:prstGeom>
        </p:spPr>
        <p:txBody>
          <a:bodyPr vert="horz"/>
          <a:lstStyle>
            <a:lvl1pPr>
              <a:defRPr b="0" i="0">
                <a:latin typeface="KorolevLiU Medium" charset="0"/>
                <a:ea typeface="KorolevLiU Medium" charset="0"/>
                <a:cs typeface="KorolevLiU Medium" charset="0"/>
              </a:defRPr>
            </a:lvl1pPr>
          </a:lstStyle>
          <a:p>
            <a:r>
              <a:rPr lang="en-US"/>
              <a:t>Click icon to add picture</a:t>
            </a:r>
            <a:endParaRPr lang="sv-SE" dirty="0"/>
          </a:p>
        </p:txBody>
      </p:sp>
      <p:sp>
        <p:nvSpPr>
          <p:cNvPr id="20" name="Platshållare för text 2"/>
          <p:cNvSpPr>
            <a:spLocks noGrp="1"/>
          </p:cNvSpPr>
          <p:nvPr>
            <p:ph type="body" sz="quarter" idx="13"/>
          </p:nvPr>
        </p:nvSpPr>
        <p:spPr>
          <a:xfrm>
            <a:off x="874713" y="1844506"/>
            <a:ext cx="4460339" cy="4066288"/>
          </a:xfrm>
          <a:prstGeom prst="rect">
            <a:avLst/>
          </a:prstGeom>
        </p:spPr>
        <p:txBody>
          <a:bodyPr vert="horz"/>
          <a:lstStyle>
            <a:lvl1pPr>
              <a:spcBef>
                <a:spcPts val="675"/>
              </a:spcBef>
              <a:defRPr sz="1800" b="0" i="0">
                <a:latin typeface="Georgia"/>
                <a:cs typeface="Georgia"/>
              </a:defRPr>
            </a:lvl1pPr>
            <a:lvl2pPr>
              <a:spcBef>
                <a:spcPts val="675"/>
              </a:spcBef>
              <a:defRPr sz="1800" b="0" i="0">
                <a:latin typeface="Georgia"/>
                <a:cs typeface="Georgia"/>
              </a:defRPr>
            </a:lvl2pPr>
            <a:lvl3pPr>
              <a:spcBef>
                <a:spcPts val="675"/>
              </a:spcBef>
              <a:defRPr sz="1800" b="0" i="0">
                <a:latin typeface="Georgia"/>
                <a:cs typeface="Georgia"/>
              </a:defRPr>
            </a:lvl3pPr>
            <a:lvl4pPr>
              <a:spcBef>
                <a:spcPts val="675"/>
              </a:spcBef>
              <a:defRPr sz="1800" b="0" i="0">
                <a:latin typeface="Georgia"/>
                <a:cs typeface="Georgia"/>
              </a:defRPr>
            </a:lvl4pPr>
            <a:lvl5pPr>
              <a:spcBef>
                <a:spcPts val="675"/>
              </a:spcBef>
              <a:defRPr sz="1800" b="0" i="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sidfot 4">
            <a:extLst>
              <a:ext uri="{FF2B5EF4-FFF2-40B4-BE49-F238E27FC236}">
                <a16:creationId xmlns:a16="http://schemas.microsoft.com/office/drawing/2014/main" id="{FB007D53-3A08-504C-81DA-6DDBE462F7BE}"/>
              </a:ext>
            </a:extLst>
          </p:cNvPr>
          <p:cNvSpPr>
            <a:spLocks noGrp="1"/>
          </p:cNvSpPr>
          <p:nvPr>
            <p:ph type="ftr" sz="quarter" idx="3"/>
          </p:nvPr>
        </p:nvSpPr>
        <p:spPr>
          <a:xfrm>
            <a:off x="874713" y="361000"/>
            <a:ext cx="8166736" cy="265340"/>
          </a:xfrm>
          <a:prstGeom prst="rect">
            <a:avLst/>
          </a:prstGeom>
        </p:spPr>
        <p:txBody>
          <a:bodyPr anchor="b"/>
          <a:lstStyle>
            <a:lvl1pPr>
              <a:defRPr sz="825" b="0" i="0">
                <a:latin typeface="KorolevLiU Medium" charset="0"/>
                <a:ea typeface="KorolevLiU Medium" charset="0"/>
                <a:cs typeface="KorolevLiU Medium" charset="0"/>
              </a:defRPr>
            </a:lvl1pPr>
          </a:lstStyle>
          <a:p>
            <a:endParaRPr lang="sv-SE" dirty="0"/>
          </a:p>
        </p:txBody>
      </p:sp>
      <p:sp>
        <p:nvSpPr>
          <p:cNvPr id="13" name="Platshållare för datum 3">
            <a:extLst>
              <a:ext uri="{FF2B5EF4-FFF2-40B4-BE49-F238E27FC236}">
                <a16:creationId xmlns:a16="http://schemas.microsoft.com/office/drawing/2014/main" id="{BD24F428-521C-C14C-B08B-7320510E4CB1}"/>
              </a:ext>
            </a:extLst>
          </p:cNvPr>
          <p:cNvSpPr>
            <a:spLocks noGrp="1"/>
          </p:cNvSpPr>
          <p:nvPr>
            <p:ph type="dt" sz="half" idx="2"/>
          </p:nvPr>
        </p:nvSpPr>
        <p:spPr>
          <a:xfrm>
            <a:off x="9256429" y="361000"/>
            <a:ext cx="1908257" cy="264685"/>
          </a:xfrm>
          <a:prstGeom prst="rect">
            <a:avLst/>
          </a:prstGeom>
        </p:spPr>
        <p:txBody>
          <a:bodyPr/>
          <a:lstStyle>
            <a:lvl1pPr algn="r">
              <a:defRPr sz="825" b="0" i="0" cap="all">
                <a:latin typeface="KorolevLiU Medium" charset="0"/>
                <a:ea typeface="KorolevLiU Medium" charset="0"/>
                <a:cs typeface="KorolevLiU Medium" charset="0"/>
              </a:defRPr>
            </a:lvl1pPr>
          </a:lstStyle>
          <a:p>
            <a:fld id="{C123084B-E176-4289-AFCF-D5C648FDBDAB}" type="datetime1">
              <a:rPr lang="sv-SE" smtClean="0"/>
              <a:t>2026-01-24</a:t>
            </a:fld>
            <a:endParaRPr lang="sv-SE" dirty="0"/>
          </a:p>
        </p:txBody>
      </p:sp>
      <p:sp>
        <p:nvSpPr>
          <p:cNvPr id="14" name="Platshållare för bildnummer 5">
            <a:extLst>
              <a:ext uri="{FF2B5EF4-FFF2-40B4-BE49-F238E27FC236}">
                <a16:creationId xmlns:a16="http://schemas.microsoft.com/office/drawing/2014/main" id="{56232FCE-FC86-5F43-ADE6-EB6374F30D8E}"/>
              </a:ext>
            </a:extLst>
          </p:cNvPr>
          <p:cNvSpPr>
            <a:spLocks noGrp="1"/>
          </p:cNvSpPr>
          <p:nvPr>
            <p:ph type="sldNum" sz="quarter" idx="4"/>
          </p:nvPr>
        </p:nvSpPr>
        <p:spPr>
          <a:xfrm>
            <a:off x="10989983" y="361658"/>
            <a:ext cx="738379" cy="264685"/>
          </a:xfrm>
          <a:prstGeom prst="rect">
            <a:avLst/>
          </a:prstGeom>
        </p:spPr>
        <p:txBody>
          <a:bodyPr/>
          <a:lstStyle>
            <a:lvl1pPr algn="r">
              <a:defRPr sz="825" b="0" i="0">
                <a:latin typeface="KorolevLiU Medium" charset="0"/>
                <a:ea typeface="KorolevLiU Medium" charset="0"/>
                <a:cs typeface="KorolevLiU Medium" charset="0"/>
              </a:defRPr>
            </a:lvl1pPr>
          </a:lstStyle>
          <a:p>
            <a:fld id="{80A4C9D9-979F-D94A-9054-C3B7EAD37AEB}" type="slidenum">
              <a:rPr lang="sv-SE" smtClean="0"/>
              <a:pPr/>
              <a:t>‹#›</a:t>
            </a:fld>
            <a:endParaRPr lang="sv-SE" dirty="0"/>
          </a:p>
        </p:txBody>
      </p:sp>
    </p:spTree>
    <p:extLst>
      <p:ext uri="{BB962C8B-B14F-4D97-AF65-F5344CB8AC3E}">
        <p14:creationId xmlns:p14="http://schemas.microsoft.com/office/powerpoint/2010/main" val="153273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1130E869-33E5-AA47-9215-FFB6D21BF7C7}" type="datetime1">
              <a:rPr lang="sv-SE" smtClean="0"/>
              <a:t>2026-01-24</a:t>
            </a:fld>
            <a:endParaRPr lang="sv-SE" dirty="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1" name="Picture 10" descr="Logotype">
            <a:extLst>
              <a:ext uri="{FF2B5EF4-FFF2-40B4-BE49-F238E27FC236}">
                <a16:creationId xmlns:a16="http://schemas.microsoft.com/office/drawing/2014/main" id="{7ABB9FFA-9B21-4C8C-AC48-62DD98150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8" name="Bildobjekt 7" descr="En bild som visar Grafik, Teckensnitt, grafisk design, logotyp&#10;&#10;AI-genererat innehåll kan vara felaktigt.">
            <a:extLst>
              <a:ext uri="{FF2B5EF4-FFF2-40B4-BE49-F238E27FC236}">
                <a16:creationId xmlns:a16="http://schemas.microsoft.com/office/drawing/2014/main" id="{D3CDC7CC-E87A-9001-F076-C91AFDA1A7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8802" y="6261094"/>
            <a:ext cx="1000125" cy="414052"/>
          </a:xfrm>
          <a:prstGeom prst="rect">
            <a:avLst/>
          </a:prstGeom>
        </p:spPr>
      </p:pic>
    </p:spTree>
    <p:extLst>
      <p:ext uri="{BB962C8B-B14F-4D97-AF65-F5344CB8AC3E}">
        <p14:creationId xmlns:p14="http://schemas.microsoft.com/office/powerpoint/2010/main" val="1574033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ch bild vit">
    <p:spTree>
      <p:nvGrpSpPr>
        <p:cNvPr id="1" name=""/>
        <p:cNvGrpSpPr/>
        <p:nvPr/>
      </p:nvGrpSpPr>
      <p:grpSpPr>
        <a:xfrm>
          <a:off x="0" y="0"/>
          <a:ext cx="0" cy="0"/>
          <a:chOff x="0" y="0"/>
          <a:chExt cx="0" cy="0"/>
        </a:xfrm>
      </p:grpSpPr>
      <p:cxnSp>
        <p:nvCxnSpPr>
          <p:cNvPr id="9" name="Rak 8"/>
          <p:cNvCxnSpPr/>
          <p:nvPr userDrawn="1"/>
        </p:nvCxnSpPr>
        <p:spPr>
          <a:xfrm>
            <a:off x="904615"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p:nvPr>
        </p:nvSpPr>
        <p:spPr>
          <a:xfrm>
            <a:off x="874713" y="999229"/>
            <a:ext cx="10853649" cy="773510"/>
          </a:xfrm>
          <a:prstGeom prst="rect">
            <a:avLst/>
          </a:prstGeom>
        </p:spPr>
        <p:txBody>
          <a:bodyPr vert="horz">
            <a:normAutofit/>
          </a:bodyPr>
          <a:lstStyle>
            <a:lvl1pPr algn="l">
              <a:defRPr sz="2700" b="0" i="0">
                <a:latin typeface="KorolevLiU Medium" charset="0"/>
                <a:ea typeface="KorolevLiU Medium" charset="0"/>
                <a:cs typeface="KorolevLiU Medium" charset="0"/>
              </a:defRPr>
            </a:lvl1pPr>
          </a:lstStyle>
          <a:p>
            <a:r>
              <a:rPr lang="en-US"/>
              <a:t>Click to edit Master title style</a:t>
            </a:r>
            <a:endParaRPr lang="sv-SE" dirty="0"/>
          </a:p>
        </p:txBody>
      </p:sp>
      <p:sp>
        <p:nvSpPr>
          <p:cNvPr id="5" name="Platshållare för bild 4"/>
          <p:cNvSpPr>
            <a:spLocks noGrp="1"/>
          </p:cNvSpPr>
          <p:nvPr>
            <p:ph type="pic" sz="quarter" idx="14"/>
          </p:nvPr>
        </p:nvSpPr>
        <p:spPr>
          <a:xfrm>
            <a:off x="5516033" y="1844507"/>
            <a:ext cx="6212328" cy="4066283"/>
          </a:xfrm>
          <a:prstGeom prst="rect">
            <a:avLst/>
          </a:prstGeom>
        </p:spPr>
        <p:txBody>
          <a:bodyPr vert="horz"/>
          <a:lstStyle>
            <a:lvl1pPr>
              <a:defRPr b="0" i="0">
                <a:latin typeface="KorolevLiU Medium" charset="0"/>
                <a:ea typeface="KorolevLiU Medium" charset="0"/>
                <a:cs typeface="KorolevLiU Medium" charset="0"/>
              </a:defRPr>
            </a:lvl1pPr>
          </a:lstStyle>
          <a:p>
            <a:r>
              <a:rPr lang="en-US"/>
              <a:t>Click icon to add picture</a:t>
            </a:r>
            <a:endParaRPr lang="sv-SE" dirty="0"/>
          </a:p>
        </p:txBody>
      </p:sp>
      <p:sp>
        <p:nvSpPr>
          <p:cNvPr id="20" name="Platshållare för text 2"/>
          <p:cNvSpPr>
            <a:spLocks noGrp="1"/>
          </p:cNvSpPr>
          <p:nvPr>
            <p:ph type="body" sz="quarter" idx="13"/>
          </p:nvPr>
        </p:nvSpPr>
        <p:spPr>
          <a:xfrm>
            <a:off x="874713" y="1844506"/>
            <a:ext cx="4460339" cy="4066288"/>
          </a:xfrm>
          <a:prstGeom prst="rect">
            <a:avLst/>
          </a:prstGeom>
        </p:spPr>
        <p:txBody>
          <a:bodyPr vert="horz"/>
          <a:lstStyle>
            <a:lvl1pPr>
              <a:spcBef>
                <a:spcPts val="675"/>
              </a:spcBef>
              <a:defRPr sz="1800" b="0" i="0">
                <a:latin typeface="Georgia"/>
                <a:cs typeface="Georgia"/>
              </a:defRPr>
            </a:lvl1pPr>
            <a:lvl2pPr>
              <a:spcBef>
                <a:spcPts val="675"/>
              </a:spcBef>
              <a:defRPr sz="1800" b="0" i="0">
                <a:latin typeface="Georgia"/>
                <a:cs typeface="Georgia"/>
              </a:defRPr>
            </a:lvl2pPr>
            <a:lvl3pPr>
              <a:spcBef>
                <a:spcPts val="675"/>
              </a:spcBef>
              <a:defRPr sz="1800" b="0" i="0">
                <a:latin typeface="Georgia"/>
                <a:cs typeface="Georgia"/>
              </a:defRPr>
            </a:lvl3pPr>
            <a:lvl4pPr>
              <a:spcBef>
                <a:spcPts val="675"/>
              </a:spcBef>
              <a:defRPr sz="1800" b="0" i="0">
                <a:latin typeface="Georgia"/>
                <a:cs typeface="Georgia"/>
              </a:defRPr>
            </a:lvl4pPr>
            <a:lvl5pPr>
              <a:spcBef>
                <a:spcPts val="675"/>
              </a:spcBef>
              <a:defRPr sz="1800" b="0" i="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sidfot 4">
            <a:extLst>
              <a:ext uri="{FF2B5EF4-FFF2-40B4-BE49-F238E27FC236}">
                <a16:creationId xmlns:a16="http://schemas.microsoft.com/office/drawing/2014/main" id="{FB007D53-3A08-504C-81DA-6DDBE462F7BE}"/>
              </a:ext>
            </a:extLst>
          </p:cNvPr>
          <p:cNvSpPr>
            <a:spLocks noGrp="1"/>
          </p:cNvSpPr>
          <p:nvPr>
            <p:ph type="ftr" sz="quarter" idx="3"/>
          </p:nvPr>
        </p:nvSpPr>
        <p:spPr>
          <a:xfrm>
            <a:off x="874713" y="361000"/>
            <a:ext cx="8166736" cy="265340"/>
          </a:xfrm>
          <a:prstGeom prst="rect">
            <a:avLst/>
          </a:prstGeom>
        </p:spPr>
        <p:txBody>
          <a:bodyPr anchor="b"/>
          <a:lstStyle>
            <a:lvl1pPr>
              <a:defRPr sz="825" b="0" i="0">
                <a:latin typeface="KorolevLiU Medium" charset="0"/>
                <a:ea typeface="KorolevLiU Medium" charset="0"/>
                <a:cs typeface="KorolevLiU Medium" charset="0"/>
              </a:defRPr>
            </a:lvl1pPr>
          </a:lstStyle>
          <a:p>
            <a:r>
              <a:rPr lang="sv-SE"/>
              <a:t>DEMOPRESENTATION</a:t>
            </a:r>
            <a:endParaRPr lang="sv-SE" dirty="0"/>
          </a:p>
        </p:txBody>
      </p:sp>
      <p:sp>
        <p:nvSpPr>
          <p:cNvPr id="13" name="Platshållare för datum 3">
            <a:extLst>
              <a:ext uri="{FF2B5EF4-FFF2-40B4-BE49-F238E27FC236}">
                <a16:creationId xmlns:a16="http://schemas.microsoft.com/office/drawing/2014/main" id="{BD24F428-521C-C14C-B08B-7320510E4CB1}"/>
              </a:ext>
            </a:extLst>
          </p:cNvPr>
          <p:cNvSpPr>
            <a:spLocks noGrp="1"/>
          </p:cNvSpPr>
          <p:nvPr>
            <p:ph type="dt" sz="half" idx="2"/>
          </p:nvPr>
        </p:nvSpPr>
        <p:spPr>
          <a:xfrm>
            <a:off x="9256429" y="361000"/>
            <a:ext cx="1908257" cy="264685"/>
          </a:xfrm>
          <a:prstGeom prst="rect">
            <a:avLst/>
          </a:prstGeom>
        </p:spPr>
        <p:txBody>
          <a:bodyPr/>
          <a:lstStyle>
            <a:lvl1pPr algn="r">
              <a:defRPr sz="825" b="0" i="0" cap="all">
                <a:latin typeface="KorolevLiU Medium" charset="0"/>
                <a:ea typeface="KorolevLiU Medium" charset="0"/>
                <a:cs typeface="KorolevLiU Medium" charset="0"/>
              </a:defRPr>
            </a:lvl1pPr>
          </a:lstStyle>
          <a:p>
            <a:fld id="{B9772A90-42B6-A743-BFFC-8CC9F6C70A81}" type="datetime1">
              <a:rPr lang="sv-SE" smtClean="0"/>
              <a:t>2026-01-24</a:t>
            </a:fld>
            <a:endParaRPr lang="sv-SE" dirty="0"/>
          </a:p>
        </p:txBody>
      </p:sp>
      <p:sp>
        <p:nvSpPr>
          <p:cNvPr id="14" name="Platshållare för bildnummer 5">
            <a:extLst>
              <a:ext uri="{FF2B5EF4-FFF2-40B4-BE49-F238E27FC236}">
                <a16:creationId xmlns:a16="http://schemas.microsoft.com/office/drawing/2014/main" id="{56232FCE-FC86-5F43-ADE6-EB6374F30D8E}"/>
              </a:ext>
            </a:extLst>
          </p:cNvPr>
          <p:cNvSpPr>
            <a:spLocks noGrp="1"/>
          </p:cNvSpPr>
          <p:nvPr>
            <p:ph type="sldNum" sz="quarter" idx="4"/>
          </p:nvPr>
        </p:nvSpPr>
        <p:spPr>
          <a:xfrm>
            <a:off x="10989983" y="361658"/>
            <a:ext cx="738379" cy="264685"/>
          </a:xfrm>
          <a:prstGeom prst="rect">
            <a:avLst/>
          </a:prstGeom>
        </p:spPr>
        <p:txBody>
          <a:bodyPr/>
          <a:lstStyle>
            <a:lvl1pPr algn="r">
              <a:defRPr sz="825" b="0" i="0">
                <a:latin typeface="KorolevLiU Medium" charset="0"/>
                <a:ea typeface="KorolevLiU Medium" charset="0"/>
                <a:cs typeface="KorolevLiU Medium" charset="0"/>
              </a:defRPr>
            </a:lvl1pPr>
          </a:lstStyle>
          <a:p>
            <a:fld id="{80A4C9D9-979F-D94A-9054-C3B7EAD37AEB}" type="slidenum">
              <a:rPr lang="sv-SE" smtClean="0"/>
              <a:pPr/>
              <a:t>‹#›</a:t>
            </a:fld>
            <a:endParaRPr lang="sv-SE" dirty="0"/>
          </a:p>
        </p:txBody>
      </p:sp>
    </p:spTree>
    <p:extLst>
      <p:ext uri="{BB962C8B-B14F-4D97-AF65-F5344CB8AC3E}">
        <p14:creationId xmlns:p14="http://schemas.microsoft.com/office/powerpoint/2010/main" val="153273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text vit">
    <p:spTree>
      <p:nvGrpSpPr>
        <p:cNvPr id="1" name=""/>
        <p:cNvGrpSpPr/>
        <p:nvPr/>
      </p:nvGrpSpPr>
      <p:grpSpPr>
        <a:xfrm>
          <a:off x="0" y="0"/>
          <a:ext cx="0" cy="0"/>
          <a:chOff x="0" y="0"/>
          <a:chExt cx="0" cy="0"/>
        </a:xfrm>
      </p:grpSpPr>
      <p:sp>
        <p:nvSpPr>
          <p:cNvPr id="4"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a:p>
        </p:txBody>
      </p:sp>
      <p:sp>
        <p:nvSpPr>
          <p:cNvPr id="17" name="Platshållare för datum 3"/>
          <p:cNvSpPr>
            <a:spLocks noGrp="1"/>
          </p:cNvSpPr>
          <p:nvPr>
            <p:ph type="dt" sz="half" idx="10"/>
          </p:nvPr>
        </p:nvSpPr>
        <p:spPr>
          <a:xfrm>
            <a:off x="8882792" y="361000"/>
            <a:ext cx="1908257" cy="264685"/>
          </a:xfrm>
          <a:prstGeom prst="rect">
            <a:avLst/>
          </a:prstGeom>
        </p:spPr>
        <p:txBody>
          <a:bodyPr/>
          <a:lstStyle>
            <a:lvl1pPr algn="r">
              <a:defRPr sz="1100" cap="all"/>
            </a:lvl1pPr>
          </a:lstStyle>
          <a:p>
            <a:fld id="{4C23C22D-BAD2-46B7-8BF7-DB45734325A3}" type="datetime1">
              <a:rPr lang="sv-SE" smtClean="0"/>
              <a:t>2026-01-24</a:t>
            </a:fld>
            <a:endParaRPr lang="sv-SE" dirty="0"/>
          </a:p>
        </p:txBody>
      </p:sp>
      <p:sp>
        <p:nvSpPr>
          <p:cNvPr id="18" name="Platshållare för bildnummer 5"/>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endParaRPr lang="sv-SE" dirty="0"/>
          </a:p>
        </p:txBody>
      </p:sp>
      <p:sp>
        <p:nvSpPr>
          <p:cNvPr id="20" name="Platshållare för text 2"/>
          <p:cNvSpPr>
            <a:spLocks noGrp="1"/>
          </p:cNvSpPr>
          <p:nvPr>
            <p:ph type="body" sz="quarter" idx="13"/>
          </p:nvPr>
        </p:nvSpPr>
        <p:spPr>
          <a:xfrm>
            <a:off x="913435" y="1830357"/>
            <a:ext cx="10316783"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56759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text vit">
    <p:spTree>
      <p:nvGrpSpPr>
        <p:cNvPr id="1" name=""/>
        <p:cNvGrpSpPr/>
        <p:nvPr/>
      </p:nvGrpSpPr>
      <p:grpSpPr>
        <a:xfrm>
          <a:off x="0" y="0"/>
          <a:ext cx="0" cy="0"/>
          <a:chOff x="0" y="0"/>
          <a:chExt cx="0" cy="0"/>
        </a:xfrm>
      </p:grpSpPr>
      <p:sp>
        <p:nvSpPr>
          <p:cNvPr id="4"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a:p>
        </p:txBody>
      </p:sp>
      <p:sp>
        <p:nvSpPr>
          <p:cNvPr id="17" name="Platshållare för datum 3"/>
          <p:cNvSpPr>
            <a:spLocks noGrp="1"/>
          </p:cNvSpPr>
          <p:nvPr>
            <p:ph type="dt" sz="half" idx="10"/>
          </p:nvPr>
        </p:nvSpPr>
        <p:spPr>
          <a:xfrm>
            <a:off x="8882792" y="361000"/>
            <a:ext cx="1908257" cy="264685"/>
          </a:xfrm>
          <a:prstGeom prst="rect">
            <a:avLst/>
          </a:prstGeom>
        </p:spPr>
        <p:txBody>
          <a:bodyPr/>
          <a:lstStyle>
            <a:lvl1pPr algn="r">
              <a:defRPr sz="1100" cap="all"/>
            </a:lvl1pPr>
          </a:lstStyle>
          <a:p>
            <a:fld id="{57FE6FAB-688F-45BF-A9E4-1B35D1ACF33D}" type="datetime1">
              <a:rPr lang="sv-SE" smtClean="0"/>
              <a:t>2026-01-24</a:t>
            </a:fld>
            <a:endParaRPr lang="sv-SE" dirty="0"/>
          </a:p>
        </p:txBody>
      </p:sp>
      <p:sp>
        <p:nvSpPr>
          <p:cNvPr id="18" name="Platshållare för bildnummer 5"/>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Dag 1. Kursintroduktion och presentation</a:t>
            </a:r>
            <a:endParaRPr lang="sv-SE" dirty="0"/>
          </a:p>
        </p:txBody>
      </p:sp>
      <p:sp>
        <p:nvSpPr>
          <p:cNvPr id="20" name="Platshållare för text 2"/>
          <p:cNvSpPr>
            <a:spLocks noGrp="1"/>
          </p:cNvSpPr>
          <p:nvPr>
            <p:ph type="body" sz="quarter" idx="13"/>
          </p:nvPr>
        </p:nvSpPr>
        <p:spPr>
          <a:xfrm>
            <a:off x="913435" y="1830357"/>
            <a:ext cx="10316783"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56759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sida Blå">
    <p:bg>
      <p:bgPr>
        <a:solidFill>
          <a:srgbClr val="00B9E7"/>
        </a:solidFill>
        <a:effectLst/>
      </p:bgPr>
    </p:bg>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401513" y="1812904"/>
            <a:ext cx="9716255" cy="1470025"/>
          </a:xfrm>
          <a:prstGeom prst="rect">
            <a:avLst/>
          </a:prstGeom>
        </p:spPr>
        <p:txBody>
          <a:bodyPr anchor="b">
            <a:normAutofit/>
          </a:bodyPr>
          <a:lstStyle>
            <a:lvl1pPr algn="l">
              <a:defRPr sz="4500" b="0" i="0">
                <a:solidFill>
                  <a:srgbClr val="FFFFFF"/>
                </a:solidFill>
                <a:latin typeface="KorolevLiU Medium" charset="0"/>
                <a:ea typeface="KorolevLiU Medium" charset="0"/>
                <a:cs typeface="KorolevLiU Medium" charset="0"/>
              </a:defRPr>
            </a:lvl1pPr>
          </a:lstStyle>
          <a:p>
            <a:r>
              <a:rPr lang="sv-SE" dirty="0"/>
              <a:t>Presentationens</a:t>
            </a:r>
            <a:br>
              <a:rPr lang="sv-SE" dirty="0"/>
            </a:br>
            <a:r>
              <a:rPr lang="sv-SE" dirty="0"/>
              <a:t>titel/rubrik</a:t>
            </a:r>
          </a:p>
        </p:txBody>
      </p:sp>
      <p:sp>
        <p:nvSpPr>
          <p:cNvPr id="7" name="Underrubrik 2"/>
          <p:cNvSpPr>
            <a:spLocks noGrp="1"/>
          </p:cNvSpPr>
          <p:nvPr>
            <p:ph type="subTitle" idx="1" hasCustomPrompt="1"/>
          </p:nvPr>
        </p:nvSpPr>
        <p:spPr>
          <a:xfrm>
            <a:off x="1401511" y="3493964"/>
            <a:ext cx="9716256" cy="1949709"/>
          </a:xfrm>
          <a:prstGeom prst="rect">
            <a:avLst/>
          </a:prstGeom>
        </p:spPr>
        <p:txBody>
          <a:bodyPr>
            <a:normAutofit/>
          </a:bodyPr>
          <a:lstStyle>
            <a:lvl1pPr marL="0" indent="0" algn="l">
              <a:buNone/>
              <a:defRPr sz="2100" b="1" i="0">
                <a:solidFill>
                  <a:srgbClr val="FFFFFF"/>
                </a:solidFill>
                <a:latin typeface="KorolevLiU Medium" charset="0"/>
                <a:ea typeface="KorolevLiU Medium" charset="0"/>
                <a:cs typeface="KorolevLiU Medium"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Underrubrik/namn på talare e.d.</a:t>
            </a:r>
          </a:p>
        </p:txBody>
      </p:sp>
    </p:spTree>
    <p:extLst>
      <p:ext uri="{BB962C8B-B14F-4D97-AF65-F5344CB8AC3E}">
        <p14:creationId xmlns:p14="http://schemas.microsoft.com/office/powerpoint/2010/main" val="4290602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2026-01-24</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381000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2026-01-24</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0" name="Picture 19" descr="Logotype">
            <a:extLst>
              <a:ext uri="{FF2B5EF4-FFF2-40B4-BE49-F238E27FC236}">
                <a16:creationId xmlns:a16="http://schemas.microsoft.com/office/drawing/2014/main" id="{38E76754-54E4-4E46-A42B-165CB1D043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8" name="Bildobjekt 7" descr="En bild som visar Grafik, Teckensnitt, grafisk design, logotyp&#10;&#10;AI-genererat innehåll kan vara felaktigt.">
            <a:extLst>
              <a:ext uri="{FF2B5EF4-FFF2-40B4-BE49-F238E27FC236}">
                <a16:creationId xmlns:a16="http://schemas.microsoft.com/office/drawing/2014/main" id="{2F998924-B02A-30E8-B9DD-1EA02DC95B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8802" y="6261094"/>
            <a:ext cx="1000125" cy="414052"/>
          </a:xfrm>
          <a:prstGeom prst="rect">
            <a:avLst/>
          </a:prstGeom>
        </p:spPr>
      </p:pic>
      <p:pic>
        <p:nvPicPr>
          <p:cNvPr id="10" name="Bildobjekt 9" descr="En bild som visar svart, mörker&#10;&#10;AI-genererat innehåll kan vara felaktigt.">
            <a:extLst>
              <a:ext uri="{FF2B5EF4-FFF2-40B4-BE49-F238E27FC236}">
                <a16:creationId xmlns:a16="http://schemas.microsoft.com/office/drawing/2014/main" id="{20AE9046-83F3-433F-A213-611F4B5CB0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5729" y="6079962"/>
            <a:ext cx="2647584" cy="936000"/>
          </a:xfrm>
          <a:prstGeom prst="rect">
            <a:avLst/>
          </a:prstGeom>
        </p:spPr>
      </p:pic>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2026-01-24</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0" name="Bildobjekt 9" descr="En bild som visar Grafik, Teckensnitt, grafisk design, logotyp&#10;&#10;AI-genererat innehåll kan vara felaktigt.">
            <a:extLst>
              <a:ext uri="{FF2B5EF4-FFF2-40B4-BE49-F238E27FC236}">
                <a16:creationId xmlns:a16="http://schemas.microsoft.com/office/drawing/2014/main" id="{9A833FB7-53E1-7B3D-8B60-A251E3CA8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8802" y="6261094"/>
            <a:ext cx="1000125" cy="414052"/>
          </a:xfrm>
          <a:prstGeom prst="rect">
            <a:avLst/>
          </a:prstGeom>
        </p:spPr>
      </p:pic>
      <p:pic>
        <p:nvPicPr>
          <p:cNvPr id="8" name="Bildobjekt 7" descr="En bild som visar svart, mörker&#10;&#10;AI-genererat innehåll kan vara felaktigt.">
            <a:extLst>
              <a:ext uri="{FF2B5EF4-FFF2-40B4-BE49-F238E27FC236}">
                <a16:creationId xmlns:a16="http://schemas.microsoft.com/office/drawing/2014/main" id="{AF3A0CA2-43A7-F69C-C98B-244E8B3C5B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5729" y="6079962"/>
            <a:ext cx="2647584" cy="936000"/>
          </a:xfrm>
          <a:prstGeom prst="rect">
            <a:avLst/>
          </a:prstGeom>
        </p:spPr>
      </p:pic>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6910F6FE-1EF1-3543-A93C-A13D5DBCD153}" type="datetime1">
              <a:rPr lang="sv-SE" smtClean="0"/>
              <a:t>2026-01-24</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Logotype">
            <a:extLst>
              <a:ext uri="{FF2B5EF4-FFF2-40B4-BE49-F238E27FC236}">
                <a16:creationId xmlns:a16="http://schemas.microsoft.com/office/drawing/2014/main" id="{16070C61-E474-42D9-94A1-967A6D1BE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2" name="Bildobjekt 11" descr="En bild som visar Grafik, Teckensnitt, grafisk design, logotyp&#10;&#10;AI-genererat innehåll kan vara felaktigt.">
            <a:extLst>
              <a:ext uri="{FF2B5EF4-FFF2-40B4-BE49-F238E27FC236}">
                <a16:creationId xmlns:a16="http://schemas.microsoft.com/office/drawing/2014/main" id="{62766575-CD41-771B-1760-BDF2ADB783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8802" y="6261094"/>
            <a:ext cx="1000125" cy="414052"/>
          </a:xfrm>
          <a:prstGeom prst="rect">
            <a:avLst/>
          </a:prstGeom>
        </p:spPr>
      </p:pic>
      <p:pic>
        <p:nvPicPr>
          <p:cNvPr id="10" name="Bildobjekt 9" descr="En bild som visar svart, mörker&#10;&#10;AI-genererat innehåll kan vara felaktigt.">
            <a:extLst>
              <a:ext uri="{FF2B5EF4-FFF2-40B4-BE49-F238E27FC236}">
                <a16:creationId xmlns:a16="http://schemas.microsoft.com/office/drawing/2014/main" id="{6CE1F5F8-8548-FB74-EA84-59D5FDF062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5729" y="6079962"/>
            <a:ext cx="2647584" cy="936000"/>
          </a:xfrm>
          <a:prstGeom prst="rect">
            <a:avLst/>
          </a:prstGeom>
        </p:spPr>
      </p:pic>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DC60EFBD-E0CA-9D4E-9724-19DA9E74433A}" type="datetime1">
              <a:rPr lang="sv-SE" smtClean="0"/>
              <a:t>2026-01-24</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descr="Logotype">
            <a:extLst>
              <a:ext uri="{FF2B5EF4-FFF2-40B4-BE49-F238E27FC236}">
                <a16:creationId xmlns:a16="http://schemas.microsoft.com/office/drawing/2014/main" id="{981D80BE-49D3-48FC-AC64-622528B8A1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8" name="Bildobjekt 7" descr="En bild som visar Grafik, Teckensnitt, grafisk design, logotyp&#10;&#10;AI-genererat innehåll kan vara felaktigt.">
            <a:extLst>
              <a:ext uri="{FF2B5EF4-FFF2-40B4-BE49-F238E27FC236}">
                <a16:creationId xmlns:a16="http://schemas.microsoft.com/office/drawing/2014/main" id="{4E5810C9-D876-CB10-552E-FA48D2B96B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8802" y="6261094"/>
            <a:ext cx="1000125" cy="414052"/>
          </a:xfrm>
          <a:prstGeom prst="rect">
            <a:avLst/>
          </a:prstGeom>
        </p:spPr>
      </p:pic>
      <p:pic>
        <p:nvPicPr>
          <p:cNvPr id="6" name="Bildobjekt 5" descr="En bild som visar svart, mörker&#10;&#10;AI-genererat innehåll kan vara felaktigt.">
            <a:extLst>
              <a:ext uri="{FF2B5EF4-FFF2-40B4-BE49-F238E27FC236}">
                <a16:creationId xmlns:a16="http://schemas.microsoft.com/office/drawing/2014/main" id="{3EA87FA6-47B7-1431-7519-713FCAA407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5729" y="6079962"/>
            <a:ext cx="2647584" cy="936000"/>
          </a:xfrm>
          <a:prstGeom prst="rect">
            <a:avLst/>
          </a:prstGeom>
        </p:spPr>
      </p:pic>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350CEA87-5627-084D-AE08-C5534DC614BD}" type="datetime1">
              <a:rPr lang="sv-SE" smtClean="0"/>
              <a:t>2026-01-24</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2EB1136A-B5C1-474E-856C-5B6E55AEC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7" name="Bildobjekt 6" descr="En bild som visar Grafik, Teckensnitt, grafisk design, logotyp&#10;&#10;AI-genererat innehåll kan vara felaktigt.">
            <a:extLst>
              <a:ext uri="{FF2B5EF4-FFF2-40B4-BE49-F238E27FC236}">
                <a16:creationId xmlns:a16="http://schemas.microsoft.com/office/drawing/2014/main" id="{ABEB8E2E-5F98-025E-EC51-55F45FE38D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8802" y="6261094"/>
            <a:ext cx="1000125" cy="414052"/>
          </a:xfrm>
          <a:prstGeom prst="rect">
            <a:avLst/>
          </a:prstGeom>
        </p:spPr>
      </p:pic>
      <p:pic>
        <p:nvPicPr>
          <p:cNvPr id="5" name="Bildobjekt 4" descr="En bild som visar svart, mörker&#10;&#10;AI-genererat innehåll kan vara felaktigt.">
            <a:extLst>
              <a:ext uri="{FF2B5EF4-FFF2-40B4-BE49-F238E27FC236}">
                <a16:creationId xmlns:a16="http://schemas.microsoft.com/office/drawing/2014/main" id="{1F974742-3AA1-002B-DE00-F0279F5D17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5729" y="6079962"/>
            <a:ext cx="2647584" cy="936000"/>
          </a:xfrm>
          <a:prstGeom prst="rect">
            <a:avLst/>
          </a:prstGeom>
        </p:spPr>
      </p:pic>
    </p:spTree>
    <p:extLst>
      <p:ext uri="{BB962C8B-B14F-4D97-AF65-F5344CB8AC3E}">
        <p14:creationId xmlns:p14="http://schemas.microsoft.com/office/powerpoint/2010/main" val="245393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lnSpc>
                <a:spcPct val="100000"/>
              </a:lnSpc>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87AB5AB5-DF39-3E46-90CF-6EF276B06A93}" type="datetime1">
              <a:rPr lang="sv-SE" smtClean="0"/>
              <a:t>2026-01-24</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7" name="Picture 26" descr="Logotype">
            <a:extLst>
              <a:ext uri="{FF2B5EF4-FFF2-40B4-BE49-F238E27FC236}">
                <a16:creationId xmlns:a16="http://schemas.microsoft.com/office/drawing/2014/main" id="{D90BB542-B2DE-4722-88B8-0ED2E3A9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0" name="Bildobjekt 9" descr="En bild som visar Grafik, Teckensnitt, grafisk design, logotyp&#10;&#10;AI-genererat innehåll kan vara felaktigt.">
            <a:extLst>
              <a:ext uri="{FF2B5EF4-FFF2-40B4-BE49-F238E27FC236}">
                <a16:creationId xmlns:a16="http://schemas.microsoft.com/office/drawing/2014/main" id="{BD1FB62A-8B2E-59E8-346E-C6585492BF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8802" y="6261094"/>
            <a:ext cx="1000125" cy="414052"/>
          </a:xfrm>
          <a:prstGeom prst="rect">
            <a:avLst/>
          </a:prstGeom>
        </p:spPr>
      </p:pic>
      <p:pic>
        <p:nvPicPr>
          <p:cNvPr id="8" name="Bildobjekt 7" descr="En bild som visar svart, mörker&#10;&#10;AI-genererat innehåll kan vara felaktigt.">
            <a:extLst>
              <a:ext uri="{FF2B5EF4-FFF2-40B4-BE49-F238E27FC236}">
                <a16:creationId xmlns:a16="http://schemas.microsoft.com/office/drawing/2014/main" id="{7A487136-67BF-8BB7-7D60-CF3FCF575B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5729" y="6079962"/>
            <a:ext cx="2647584" cy="936000"/>
          </a:xfrm>
          <a:prstGeom prst="rect">
            <a:avLst/>
          </a:prstGeom>
        </p:spPr>
      </p:pic>
    </p:spTree>
    <p:extLst>
      <p:ext uri="{BB962C8B-B14F-4D97-AF65-F5344CB8AC3E}">
        <p14:creationId xmlns:p14="http://schemas.microsoft.com/office/powerpoint/2010/main" val="42042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41FF40AD-5146-EC40-B555-0F748959FBB7}" type="datetime1">
              <a:rPr lang="sv-SE" smtClean="0"/>
              <a:t>2026-01-24</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872FD05-3745-704F-82FF-A699CA250D1F}" type="datetime1">
              <a:rPr lang="sv-SE" smtClean="0"/>
              <a:t>2026-01-24</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948173387"/>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8DAB5D5-9384-7346-9FE2-4836DD070881}" type="datetime1">
              <a:rPr lang="sv-SE" smtClean="0"/>
              <a:pPr/>
              <a:t>2026-01-24</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6">
            <a:extLst>
              <a:ext uri="{FF2B5EF4-FFF2-40B4-BE49-F238E27FC236}">
                <a16:creationId xmlns:a16="http://schemas.microsoft.com/office/drawing/2014/main" id="{E8E91BD3-C9B8-0946-BD6A-CF9D00E5D79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95" y="6195073"/>
            <a:ext cx="1664240" cy="586783"/>
          </a:xfrm>
          <a:prstGeom prst="rect">
            <a:avLst/>
          </a:prstGeom>
        </p:spPr>
      </p:pic>
      <p:cxnSp>
        <p:nvCxnSpPr>
          <p:cNvPr id="10" name="Rak 5">
            <a:extLst>
              <a:ext uri="{FF2B5EF4-FFF2-40B4-BE49-F238E27FC236}">
                <a16:creationId xmlns:a16="http://schemas.microsoft.com/office/drawing/2014/main" id="{A6E1C386-BE1B-DC4D-B179-8DBC8BF17B87}"/>
              </a:ext>
            </a:extLst>
          </p:cNvPr>
          <p:cNvCxnSpPr>
            <a:cxnSpLocks/>
          </p:cNvCxnSpPr>
          <p:nvPr userDrawn="1"/>
        </p:nvCxnSpPr>
        <p:spPr>
          <a:xfrm>
            <a:off x="203202" y="6120611"/>
            <a:ext cx="1175886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831731"/>
      </p:ext>
    </p:extLst>
  </p:cSld>
  <p:clrMap bg1="lt1" tx1="dk1" bg2="lt2" tx2="dk2" accent1="accent1" accent2="accent2" accent3="accent3" accent4="accent4" accent5="accent5" accent6="accent6" hlink="hlink" folHlink="folHlink"/>
  <p:sldLayoutIdLst>
    <p:sldLayoutId id="2147483861" r:id="rId1"/>
    <p:sldLayoutId id="2147483732" r:id="rId2"/>
    <p:sldLayoutId id="2147483734"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51" userDrawn="1">
          <p15:clr>
            <a:srgbClr val="F26B43"/>
          </p15:clr>
        </p15:guide>
        <p15:guide id="3" pos="753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Rak 6">
            <a:extLst>
              <a:ext uri="{FF2B5EF4-FFF2-40B4-BE49-F238E27FC236}">
                <a16:creationId xmlns:a16="http://schemas.microsoft.com/office/drawing/2014/main" id="{4D3EABC0-D4A8-BF4B-A517-4F1F34236AE2}"/>
              </a:ext>
            </a:extLst>
          </p:cNvPr>
          <p:cNvCxnSpPr/>
          <p:nvPr userDrawn="1"/>
        </p:nvCxnSpPr>
        <p:spPr>
          <a:xfrm>
            <a:off x="904613"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dobjekt 4">
            <a:extLst>
              <a:ext uri="{FF2B5EF4-FFF2-40B4-BE49-F238E27FC236}">
                <a16:creationId xmlns:a16="http://schemas.microsoft.com/office/drawing/2014/main" id="{9CA82EA0-6AAF-7949-A4E0-A67693E49D8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8907" y="6141600"/>
            <a:ext cx="2218987" cy="586784"/>
          </a:xfrm>
          <a:prstGeom prst="rect">
            <a:avLst/>
          </a:prstGeom>
        </p:spPr>
      </p:pic>
    </p:spTree>
    <p:extLst>
      <p:ext uri="{BB962C8B-B14F-4D97-AF65-F5344CB8AC3E}">
        <p14:creationId xmlns:p14="http://schemas.microsoft.com/office/powerpoint/2010/main" val="3017584897"/>
      </p:ext>
    </p:extLst>
  </p:cSld>
  <p:clrMap bg1="lt1" tx1="dk1" bg2="lt2" tx2="dk2" accent1="accent1" accent2="accent2" accent3="accent3" accent4="accent4" accent5="accent5" accent6="accent6" hlink="hlink" folHlink="folHlink"/>
  <p:sldLayoutIdLst>
    <p:sldLayoutId id="2147483737" r:id="rId1"/>
    <p:sldLayoutId id="2147483660"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2BBA00-23D5-DE4E-BCC4-470704FFE84A}"/>
              </a:ext>
            </a:extLst>
          </p:cNvPr>
          <p:cNvPicPr>
            <a:picLocks noChangeAspect="1"/>
          </p:cNvPicPr>
          <p:nvPr userDrawn="1"/>
        </p:nvPicPr>
        <p:blipFill>
          <a:blip r:embed="rId3"/>
          <a:stretch>
            <a:fillRect/>
          </a:stretch>
        </p:blipFill>
        <p:spPr>
          <a:xfrm>
            <a:off x="196994" y="5759452"/>
            <a:ext cx="2710492" cy="955675"/>
          </a:xfrm>
          <a:prstGeom prst="rect">
            <a:avLst/>
          </a:prstGeom>
        </p:spPr>
      </p:pic>
    </p:spTree>
    <p:extLst>
      <p:ext uri="{BB962C8B-B14F-4D97-AF65-F5344CB8AC3E}">
        <p14:creationId xmlns:p14="http://schemas.microsoft.com/office/powerpoint/2010/main" val="767833921"/>
      </p:ext>
    </p:extLst>
  </p:cSld>
  <p:clrMap bg1="lt1" tx1="dk1" bg2="lt2" tx2="dk2" accent1="accent1" accent2="accent2" accent3="accent3" accent4="accent4" accent5="accent5" accent6="accent6" hlink="hlink" folHlink="folHlink"/>
  <p:sldLayoutIdLst>
    <p:sldLayoutId id="2147483649"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825">
                <a:solidFill>
                  <a:schemeClr val="tx1"/>
                </a:solidFill>
                <a:latin typeface="+mj-lt"/>
              </a:defRPr>
            </a:lvl1pPr>
          </a:lstStyle>
          <a:p>
            <a:fld id="{41FF40AD-5146-EC40-B555-0F748959FBB7}" type="datetime1">
              <a:rPr lang="sv-SE" smtClean="0"/>
              <a:t>2026-01-24</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825">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825">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65" r:id="rId1"/>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kolverket.se/larande-och-trygghet/trygghet-vardegrund-och-arbetsmiljo/brottsforebyggande-arbete/motverka-hedersrelaterat-vald-och-fortryck/motverka-hedersrelaterat-vald-och-fortryck-i-forskola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skolverket.se/larande-och-trygghet/trygghet-vardegrund-och-arbetsmiljo/brottsforebyggande-arbete/motverka-hedersrelaterat-vald-och-fortryck/motverka-hedersrelaterat-vald-och-fortryck-i-forskola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4524-60A5-48A6-A802-464B7F63B120}"/>
              </a:ext>
            </a:extLst>
          </p:cNvPr>
          <p:cNvSpPr>
            <a:spLocks noGrp="1"/>
          </p:cNvSpPr>
          <p:nvPr>
            <p:ph type="ctrTitle"/>
          </p:nvPr>
        </p:nvSpPr>
        <p:spPr>
          <a:xfrm>
            <a:off x="1066800" y="2028092"/>
            <a:ext cx="7341439" cy="3434862"/>
          </a:xfrm>
        </p:spPr>
        <p:txBody>
          <a:bodyPr>
            <a:normAutofit fontScale="90000"/>
          </a:bodyPr>
          <a:lstStyle/>
          <a:p>
            <a:br>
              <a:rPr lang="sv-SE" dirty="0"/>
            </a:br>
            <a:br>
              <a:rPr lang="sv-SE" dirty="0"/>
            </a:br>
            <a:br>
              <a:rPr lang="sv-SE" dirty="0"/>
            </a:br>
            <a:r>
              <a:rPr lang="sv-SE" sz="4400" dirty="0"/>
              <a:t>Fördjupningstema </a:t>
            </a:r>
            <a:br>
              <a:rPr lang="sv-SE" dirty="0"/>
            </a:br>
            <a:br>
              <a:rPr lang="sv-SE" dirty="0"/>
            </a:br>
            <a:r>
              <a:rPr lang="sv-SE" sz="5300" b="1" dirty="0"/>
              <a:t>Upptäck och motverka hedersrelaterat våld och förtryck i förskolan</a:t>
            </a:r>
            <a:br>
              <a:rPr lang="sv-SE" dirty="0"/>
            </a:br>
            <a:endParaRPr lang="sv-SE" dirty="0"/>
          </a:p>
        </p:txBody>
      </p:sp>
      <p:pic>
        <p:nvPicPr>
          <p:cNvPr id="5" name="Bildobjekt 4" descr="En bild som visar text&#10;&#10;Automatiskt genererad beskrivning">
            <a:extLst>
              <a:ext uri="{FF2B5EF4-FFF2-40B4-BE49-F238E27FC236}">
                <a16:creationId xmlns:a16="http://schemas.microsoft.com/office/drawing/2014/main" id="{46F4E5BB-0B19-A366-81A3-17533991F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5612" y="757828"/>
            <a:ext cx="4011555" cy="4787452"/>
          </a:xfrm>
          <a:prstGeom prst="rect">
            <a:avLst/>
          </a:prstGeom>
        </p:spPr>
      </p:pic>
      <p:pic>
        <p:nvPicPr>
          <p:cNvPr id="6" name="Bild 5">
            <a:extLst>
              <a:ext uri="{FF2B5EF4-FFF2-40B4-BE49-F238E27FC236}">
                <a16:creationId xmlns:a16="http://schemas.microsoft.com/office/drawing/2014/main" id="{B2C0736A-CF2F-8CD1-24D8-E3EEB54D34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84169" y="5814181"/>
            <a:ext cx="1809750" cy="749237"/>
          </a:xfrm>
          <a:prstGeom prst="rect">
            <a:avLst/>
          </a:prstGeom>
        </p:spPr>
      </p:pic>
      <p:pic>
        <p:nvPicPr>
          <p:cNvPr id="4" name="Bildobjekt 3">
            <a:extLst>
              <a:ext uri="{FF2B5EF4-FFF2-40B4-BE49-F238E27FC236}">
                <a16:creationId xmlns:a16="http://schemas.microsoft.com/office/drawing/2014/main" id="{6E5E3E5C-1271-1C29-97EF-7B037278CF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93797" y="5641602"/>
            <a:ext cx="4073204" cy="1440000"/>
          </a:xfrm>
          <a:prstGeom prst="rect">
            <a:avLst/>
          </a:prstGeom>
        </p:spPr>
      </p:pic>
    </p:spTree>
    <p:extLst>
      <p:ext uri="{BB962C8B-B14F-4D97-AF65-F5344CB8AC3E}">
        <p14:creationId xmlns:p14="http://schemas.microsoft.com/office/powerpoint/2010/main" val="2441409162"/>
      </p:ext>
    </p:extLst>
  </p:cSld>
  <p:clrMapOvr>
    <a:masterClrMapping/>
  </p:clrMapOvr>
  <mc:AlternateContent xmlns:mc="http://schemas.openxmlformats.org/markup-compatibility/2006" xmlns:p14="http://schemas.microsoft.com/office/powerpoint/2010/main">
    <mc:Choice Requires="p14">
      <p:transition spd="slow" p14:dur="2000" advTm="40080"/>
    </mc:Choice>
    <mc:Fallback xmlns="">
      <p:transition spd="slow" advTm="40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9DEF89-5F63-6E4C-8F1E-F58B2CE1DA97}"/>
              </a:ext>
            </a:extLst>
          </p:cNvPr>
          <p:cNvSpPr>
            <a:spLocks noGrp="1"/>
          </p:cNvSpPr>
          <p:nvPr>
            <p:ph type="title"/>
          </p:nvPr>
        </p:nvSpPr>
        <p:spPr>
          <a:xfrm>
            <a:off x="949568" y="365129"/>
            <a:ext cx="10404231" cy="1768471"/>
          </a:xfrm>
        </p:spPr>
        <p:txBody>
          <a:bodyPr/>
          <a:lstStyle/>
          <a:p>
            <a:r>
              <a:rPr lang="sv-SE" dirty="0"/>
              <a:t>Hur kan HRV komma till uttryck i förskolan?</a:t>
            </a:r>
          </a:p>
        </p:txBody>
      </p:sp>
      <p:sp>
        <p:nvSpPr>
          <p:cNvPr id="3" name="Platshållare för innehåll 2">
            <a:extLst>
              <a:ext uri="{FF2B5EF4-FFF2-40B4-BE49-F238E27FC236}">
                <a16:creationId xmlns:a16="http://schemas.microsoft.com/office/drawing/2014/main" id="{702484AD-163C-B149-454E-34E869B80E32}"/>
              </a:ext>
            </a:extLst>
          </p:cNvPr>
          <p:cNvSpPr>
            <a:spLocks noGrp="1"/>
          </p:cNvSpPr>
          <p:nvPr>
            <p:ph sz="half" idx="1"/>
          </p:nvPr>
        </p:nvSpPr>
        <p:spPr/>
        <p:txBody>
          <a:bodyPr/>
          <a:lstStyle/>
          <a:p>
            <a:endParaRPr lang="sv-SE" dirty="0"/>
          </a:p>
          <a:p>
            <a:pPr marL="0" indent="0">
              <a:buNone/>
            </a:pPr>
            <a:r>
              <a:rPr lang="sv-SE" b="1" dirty="0">
                <a:solidFill>
                  <a:srgbClr val="FF0000"/>
                </a:solidFill>
              </a:rPr>
              <a:t>För flickor kan </a:t>
            </a:r>
            <a:r>
              <a:rPr lang="sv-SE" dirty="0"/>
              <a:t>handlingsutrymme begränsas med strikta regler kring rörelsefrihet, kläder eller umgänge.</a:t>
            </a:r>
          </a:p>
          <a:p>
            <a:pPr marL="0" indent="0">
              <a:buNone/>
            </a:pPr>
            <a:r>
              <a:rPr lang="sv-SE" dirty="0"/>
              <a:t>Flickor får exempelvis inte leka vissa lekar, delta i alla aktiviteter, ha vilka kläder de vill eller leka med pojkar som inte tillhör familjen. </a:t>
            </a:r>
          </a:p>
        </p:txBody>
      </p:sp>
      <p:sp>
        <p:nvSpPr>
          <p:cNvPr id="4" name="Platshållare för innehåll 3">
            <a:extLst>
              <a:ext uri="{FF2B5EF4-FFF2-40B4-BE49-F238E27FC236}">
                <a16:creationId xmlns:a16="http://schemas.microsoft.com/office/drawing/2014/main" id="{976FA310-DDF9-D497-CE51-2BA392767F90}"/>
              </a:ext>
            </a:extLst>
          </p:cNvPr>
          <p:cNvSpPr>
            <a:spLocks noGrp="1"/>
          </p:cNvSpPr>
          <p:nvPr>
            <p:ph sz="half" idx="2"/>
          </p:nvPr>
        </p:nvSpPr>
        <p:spPr/>
        <p:txBody>
          <a:bodyPr/>
          <a:lstStyle/>
          <a:p>
            <a:endParaRPr lang="sv-SE" dirty="0"/>
          </a:p>
          <a:p>
            <a:pPr marL="0" indent="0">
              <a:buNone/>
            </a:pPr>
            <a:r>
              <a:rPr lang="sv-SE" b="1" dirty="0">
                <a:solidFill>
                  <a:srgbClr val="FF0000"/>
                </a:solidFill>
              </a:rPr>
              <a:t>Pojkar </a:t>
            </a:r>
            <a:r>
              <a:rPr lang="sv-SE" dirty="0"/>
              <a:t>kan pressas till att övervaka och kontrollera så att systrar, kusiner och ibland även mammor följer reglerna för att upprätthålla familjens heder.  </a:t>
            </a:r>
          </a:p>
          <a:p>
            <a:pPr marL="0" indent="0">
              <a:buNone/>
            </a:pPr>
            <a:r>
              <a:rPr lang="sv-SE" dirty="0"/>
              <a:t>Pojkar kan begränsas genom att de inte får leka, vad som anses vara, typiska flicklekar</a:t>
            </a:r>
          </a:p>
        </p:txBody>
      </p:sp>
    </p:spTree>
    <p:extLst>
      <p:ext uri="{BB962C8B-B14F-4D97-AF65-F5344CB8AC3E}">
        <p14:creationId xmlns:p14="http://schemas.microsoft.com/office/powerpoint/2010/main" val="104673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042C08F3-35D6-2CAE-81F2-28178377770F}"/>
              </a:ext>
            </a:extLst>
          </p:cNvPr>
          <p:cNvSpPr txBox="1"/>
          <p:nvPr/>
        </p:nvSpPr>
        <p:spPr>
          <a:xfrm>
            <a:off x="7467600" y="5756031"/>
            <a:ext cx="4876800" cy="320024"/>
          </a:xfrm>
          <a:prstGeom prst="rect">
            <a:avLst/>
          </a:prstGeom>
          <a:noFill/>
        </p:spPr>
        <p:txBody>
          <a:bodyPr wrap="square">
            <a:spAutoFit/>
          </a:bodyPr>
          <a:lstStyle/>
          <a:p>
            <a:pPr>
              <a:lnSpc>
                <a:spcPct val="150000"/>
              </a:lnSpc>
              <a:spcAft>
                <a:spcPts val="800"/>
              </a:spcAft>
              <a:buNone/>
            </a:pPr>
            <a:r>
              <a:rPr lang="sv-SE" sz="1100" dirty="0">
                <a:effectLst/>
                <a:latin typeface="Calibri" panose="020F0502020204030204" pitchFamily="34" charset="0"/>
                <a:ea typeface="Calibri" panose="020F0502020204030204" pitchFamily="34" charset="0"/>
                <a:cs typeface="Times New Roman" panose="02020603050405020304" pitchFamily="18" charset="0"/>
              </a:rPr>
              <a:t>Figur hämtad från Länsstyrelsen i Östergötland (2013) ”Det handlar om kärlek”</a:t>
            </a:r>
          </a:p>
        </p:txBody>
      </p:sp>
      <p:pic>
        <p:nvPicPr>
          <p:cNvPr id="5" name="Bildobjekt 4" descr="En bild som visar text, skärmbild, linje&#10;&#10;AI-genererat innehåll kan vara felaktigt.">
            <a:extLst>
              <a:ext uri="{FF2B5EF4-FFF2-40B4-BE49-F238E27FC236}">
                <a16:creationId xmlns:a16="http://schemas.microsoft.com/office/drawing/2014/main" id="{CA08A13B-E1D3-031D-9E9D-5A0862EF9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654" y="355356"/>
            <a:ext cx="7258050" cy="5400675"/>
          </a:xfrm>
          <a:prstGeom prst="rect">
            <a:avLst/>
          </a:prstGeom>
        </p:spPr>
      </p:pic>
    </p:spTree>
    <p:extLst>
      <p:ext uri="{BB962C8B-B14F-4D97-AF65-F5344CB8AC3E}">
        <p14:creationId xmlns:p14="http://schemas.microsoft.com/office/powerpoint/2010/main" val="101294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0152AC-3BE0-B0AE-44B4-D0E36DF98AA6}"/>
              </a:ext>
            </a:extLst>
          </p:cNvPr>
          <p:cNvSpPr>
            <a:spLocks noGrp="1"/>
          </p:cNvSpPr>
          <p:nvPr>
            <p:ph type="title"/>
          </p:nvPr>
        </p:nvSpPr>
        <p:spPr/>
        <p:txBody>
          <a:bodyPr/>
          <a:lstStyle/>
          <a:p>
            <a:r>
              <a:rPr lang="sv-SE" dirty="0"/>
              <a:t>Hur kan hedersförtryck upptäckas i förskolan? </a:t>
            </a:r>
          </a:p>
        </p:txBody>
      </p:sp>
      <p:sp>
        <p:nvSpPr>
          <p:cNvPr id="3" name="Platshållare för innehåll 2">
            <a:extLst>
              <a:ext uri="{FF2B5EF4-FFF2-40B4-BE49-F238E27FC236}">
                <a16:creationId xmlns:a16="http://schemas.microsoft.com/office/drawing/2014/main" id="{749A42B6-3BCD-0BAE-6953-E7F3E91F8F08}"/>
              </a:ext>
            </a:extLst>
          </p:cNvPr>
          <p:cNvSpPr>
            <a:spLocks noGrp="1"/>
          </p:cNvSpPr>
          <p:nvPr>
            <p:ph sz="half" idx="1"/>
          </p:nvPr>
        </p:nvSpPr>
        <p:spPr/>
        <p:txBody>
          <a:bodyPr>
            <a:normAutofit lnSpcReduction="10000"/>
          </a:bodyPr>
          <a:lstStyle/>
          <a:p>
            <a:r>
              <a:rPr lang="sv-SE" dirty="0"/>
              <a:t>Barnet uppvisar symptom och signaler </a:t>
            </a:r>
          </a:p>
          <a:p>
            <a:endParaRPr lang="sv-SE" dirty="0"/>
          </a:p>
          <a:p>
            <a:r>
              <a:rPr lang="sv-SE" dirty="0"/>
              <a:t>Handlingar från vårdnadshavare som syftar till att begränsa och kontrollera ett barn, eller att det finns olika för förhållningsregler för pojkar och flickor</a:t>
            </a:r>
          </a:p>
          <a:p>
            <a:endParaRPr lang="sv-SE" dirty="0"/>
          </a:p>
          <a:p>
            <a:r>
              <a:rPr lang="sv-SE" dirty="0"/>
              <a:t>Vårdnadshavare ställer krav på hedersnormer i skolan</a:t>
            </a:r>
          </a:p>
          <a:p>
            <a:endParaRPr lang="sv-SE" dirty="0"/>
          </a:p>
          <a:p>
            <a:endParaRPr lang="sv-SE" dirty="0"/>
          </a:p>
        </p:txBody>
      </p:sp>
      <p:sp>
        <p:nvSpPr>
          <p:cNvPr id="4" name="Platshållare för innehåll 3">
            <a:extLst>
              <a:ext uri="{FF2B5EF4-FFF2-40B4-BE49-F238E27FC236}">
                <a16:creationId xmlns:a16="http://schemas.microsoft.com/office/drawing/2014/main" id="{4D10F2CA-E31C-B606-4F91-6A377FD6F292}"/>
              </a:ext>
            </a:extLst>
          </p:cNvPr>
          <p:cNvSpPr>
            <a:spLocks noGrp="1"/>
          </p:cNvSpPr>
          <p:nvPr>
            <p:ph sz="half" idx="2"/>
          </p:nvPr>
        </p:nvSpPr>
        <p:spPr/>
        <p:txBody>
          <a:bodyPr>
            <a:normAutofit lnSpcReduction="10000"/>
          </a:bodyPr>
          <a:lstStyle/>
          <a:p>
            <a:r>
              <a:rPr lang="sv-SE" dirty="0"/>
              <a:t>En </a:t>
            </a:r>
            <a:r>
              <a:rPr lang="sv-SE" dirty="0" err="1"/>
              <a:t>förskolepedagog</a:t>
            </a:r>
            <a:r>
              <a:rPr lang="sv-SE" dirty="0"/>
              <a:t> upprätthåller hedersnormer</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137579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1B05D-D9B2-962C-0AC6-D6BA4AB82D78}"/>
              </a:ext>
            </a:extLst>
          </p:cNvPr>
          <p:cNvSpPr>
            <a:spLocks noGrp="1"/>
          </p:cNvSpPr>
          <p:nvPr>
            <p:ph type="title"/>
          </p:nvPr>
        </p:nvSpPr>
        <p:spPr/>
        <p:txBody>
          <a:bodyPr>
            <a:normAutofit/>
          </a:bodyPr>
          <a:lstStyle/>
          <a:p>
            <a:r>
              <a:rPr lang="sv-SE" sz="3600" dirty="0"/>
              <a:t>Motverka alla former av hedersrelaterat våld och förtryck genom att:</a:t>
            </a:r>
          </a:p>
        </p:txBody>
      </p:sp>
      <p:sp>
        <p:nvSpPr>
          <p:cNvPr id="3" name="Platshållare för innehåll 2">
            <a:extLst>
              <a:ext uri="{FF2B5EF4-FFF2-40B4-BE49-F238E27FC236}">
                <a16:creationId xmlns:a16="http://schemas.microsoft.com/office/drawing/2014/main" id="{CBA2DF3C-ECC9-DFC8-F637-0823FFE0717E}"/>
              </a:ext>
            </a:extLst>
          </p:cNvPr>
          <p:cNvSpPr>
            <a:spLocks noGrp="1"/>
          </p:cNvSpPr>
          <p:nvPr>
            <p:ph sz="half" idx="1"/>
          </p:nvPr>
        </p:nvSpPr>
        <p:spPr>
          <a:xfrm>
            <a:off x="838200" y="1825629"/>
            <a:ext cx="5181600" cy="4364156"/>
          </a:xfrm>
        </p:spPr>
        <p:txBody>
          <a:bodyPr>
            <a:normAutofit fontScale="92500" lnSpcReduction="10000"/>
          </a:bodyPr>
          <a:lstStyle/>
          <a:p>
            <a:pPr marL="457200" lvl="0" indent="-457200">
              <a:buFont typeface="+mj-lt"/>
              <a:buAutoNum type="arabicPeriod"/>
            </a:pPr>
            <a:r>
              <a:rPr lang="sv-SE" sz="2000" dirty="0">
                <a:solidFill>
                  <a:srgbClr val="FF0000"/>
                </a:solidFill>
              </a:rPr>
              <a:t>Barnets rättigheter </a:t>
            </a:r>
            <a:r>
              <a:rPr lang="sv-SE" sz="2000" dirty="0"/>
              <a:t>är en tydlig utgångspunkt för förskolans verksamhet och i </a:t>
            </a:r>
            <a:r>
              <a:rPr lang="sv-SE" sz="2000" dirty="0">
                <a:solidFill>
                  <a:srgbClr val="FF0000"/>
                </a:solidFill>
              </a:rPr>
              <a:t>kontakten med vårdnadshavare</a:t>
            </a:r>
          </a:p>
          <a:p>
            <a:pPr marL="457200" lvl="0" indent="-457200">
              <a:buFont typeface="+mj-lt"/>
              <a:buAutoNum type="arabicPeriod"/>
            </a:pPr>
            <a:endParaRPr lang="sv-SE" sz="2000" i="1" dirty="0"/>
          </a:p>
          <a:p>
            <a:pPr marL="457200" lvl="0" indent="-457200">
              <a:buFont typeface="+mj-lt"/>
              <a:buAutoNum type="arabicPeriod"/>
            </a:pPr>
            <a:r>
              <a:rPr lang="sv-SE" sz="2000" dirty="0"/>
              <a:t>Förskolans arbete för att </a:t>
            </a:r>
            <a:r>
              <a:rPr lang="sv-SE" sz="2000" dirty="0">
                <a:solidFill>
                  <a:srgbClr val="FF0000"/>
                </a:solidFill>
              </a:rPr>
              <a:t>främja      jämställdhet </a:t>
            </a:r>
            <a:r>
              <a:rPr lang="sv-SE" sz="2000" dirty="0"/>
              <a:t>genomsyrar alla delar av verksamheten</a:t>
            </a:r>
          </a:p>
          <a:p>
            <a:pPr marL="457200" lvl="0" indent="-457200">
              <a:buFont typeface="+mj-lt"/>
              <a:buAutoNum type="arabicPeriod"/>
            </a:pPr>
            <a:endParaRPr lang="sv-SE" sz="2000" i="1" dirty="0"/>
          </a:p>
          <a:p>
            <a:pPr marL="457200" lvl="0" indent="-457200">
              <a:buFont typeface="+mj-lt"/>
              <a:buAutoNum type="arabicPeriod"/>
            </a:pPr>
            <a:r>
              <a:rPr lang="sv-SE" sz="2000" dirty="0"/>
              <a:t>Förskolan arbetar aktivt för att </a:t>
            </a:r>
            <a:r>
              <a:rPr lang="sv-SE" sz="2000" dirty="0">
                <a:solidFill>
                  <a:srgbClr val="FF0000"/>
                </a:solidFill>
              </a:rPr>
              <a:t>skapa en tillitsfull relation och god dialog </a:t>
            </a:r>
            <a:r>
              <a:rPr lang="sv-SE" sz="2000" dirty="0"/>
              <a:t>med varje vårdnadshavare</a:t>
            </a:r>
            <a:endParaRPr lang="sv-SE" sz="2000" i="1" dirty="0"/>
          </a:p>
          <a:p>
            <a:endParaRPr lang="sv-SE" dirty="0"/>
          </a:p>
        </p:txBody>
      </p:sp>
      <p:sp>
        <p:nvSpPr>
          <p:cNvPr id="4" name="Platshållare för innehåll 3">
            <a:extLst>
              <a:ext uri="{FF2B5EF4-FFF2-40B4-BE49-F238E27FC236}">
                <a16:creationId xmlns:a16="http://schemas.microsoft.com/office/drawing/2014/main" id="{178009FF-50F5-97AD-0F58-DD97052B590F}"/>
              </a:ext>
            </a:extLst>
          </p:cNvPr>
          <p:cNvSpPr>
            <a:spLocks noGrp="1"/>
          </p:cNvSpPr>
          <p:nvPr>
            <p:ph sz="half" idx="2"/>
          </p:nvPr>
        </p:nvSpPr>
        <p:spPr/>
        <p:txBody>
          <a:bodyPr>
            <a:normAutofit fontScale="92500" lnSpcReduction="10000"/>
          </a:bodyPr>
          <a:lstStyle/>
          <a:p>
            <a:pPr marL="0" lvl="0" indent="0">
              <a:buNone/>
            </a:pPr>
            <a:r>
              <a:rPr lang="sv-SE" sz="2000" dirty="0"/>
              <a:t>4.     	Personalen har </a:t>
            </a:r>
            <a:r>
              <a:rPr lang="sv-SE" sz="2000" dirty="0">
                <a:solidFill>
                  <a:srgbClr val="FF0000"/>
                </a:solidFill>
              </a:rPr>
              <a:t>kunskaper</a:t>
            </a:r>
            <a:r>
              <a:rPr lang="sv-SE" sz="2000" dirty="0"/>
              <a:t> om    	hedersrelaterat våld och förtryck 		och kan </a:t>
            </a:r>
            <a:r>
              <a:rPr lang="sv-SE" sz="2000" dirty="0">
                <a:solidFill>
                  <a:srgbClr val="FF0000"/>
                </a:solidFill>
              </a:rPr>
              <a:t>upptäcka</a:t>
            </a:r>
            <a:r>
              <a:rPr lang="sv-SE" sz="2000" dirty="0"/>
              <a:t> tidiga tecken på 	utsatthet</a:t>
            </a:r>
          </a:p>
          <a:p>
            <a:pPr marL="457200" lvl="0" indent="-457200">
              <a:buFont typeface="+mj-lt"/>
              <a:buAutoNum type="arabicPeriod"/>
            </a:pPr>
            <a:endParaRPr lang="sv-SE" sz="2000" i="1" dirty="0"/>
          </a:p>
          <a:p>
            <a:pPr marL="0" lvl="0" indent="0">
              <a:buNone/>
            </a:pPr>
            <a:r>
              <a:rPr lang="sv-SE" sz="2000" dirty="0"/>
              <a:t>5.	All personal känner sig </a:t>
            </a:r>
            <a:r>
              <a:rPr lang="sv-SE" sz="2000" dirty="0">
                <a:solidFill>
                  <a:srgbClr val="FF0000"/>
                </a:solidFill>
              </a:rPr>
              <a:t>trygg att följa 	förskolans rutiner </a:t>
            </a:r>
            <a:r>
              <a:rPr lang="sv-SE" sz="2000" dirty="0"/>
              <a:t>för att anmäla oro 	till socialtjänsten.</a:t>
            </a:r>
            <a:endParaRPr lang="sv-SE" sz="2000" i="1" dirty="0"/>
          </a:p>
          <a:p>
            <a:pPr marL="457200" indent="-457200">
              <a:buFont typeface="+mj-lt"/>
              <a:buAutoNum type="arabicPeriod"/>
            </a:pPr>
            <a:endParaRPr lang="sv-SE" dirty="0"/>
          </a:p>
          <a:p>
            <a:endParaRPr lang="sv-SE" dirty="0"/>
          </a:p>
          <a:p>
            <a:pPr marL="0" indent="0">
              <a:buNone/>
            </a:pPr>
            <a:endParaRPr lang="sv-SE" dirty="0"/>
          </a:p>
          <a:p>
            <a:pPr marL="0" indent="0">
              <a:buNone/>
            </a:pPr>
            <a:r>
              <a:rPr lang="sv-SE" sz="1300" i="1" dirty="0"/>
              <a:t>Utdrag från Skolverkets text </a:t>
            </a:r>
            <a:r>
              <a:rPr lang="sv-SE" sz="1300" i="1" u="sng" dirty="0">
                <a:hlinkClick r:id="rId3"/>
              </a:rPr>
              <a:t>Motverka hedersrelaterat våld och förtryck i förskolan</a:t>
            </a:r>
            <a:endParaRPr lang="sv-SE" sz="1300" i="1" dirty="0"/>
          </a:p>
          <a:p>
            <a:endParaRPr lang="sv-SE" dirty="0"/>
          </a:p>
        </p:txBody>
      </p:sp>
    </p:spTree>
    <p:extLst>
      <p:ext uri="{BB962C8B-B14F-4D97-AF65-F5344CB8AC3E}">
        <p14:creationId xmlns:p14="http://schemas.microsoft.com/office/powerpoint/2010/main" val="225250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9CE7E-6E88-9D14-6192-1FC79B8AE401}"/>
              </a:ext>
            </a:extLst>
          </p:cNvPr>
          <p:cNvSpPr>
            <a:spLocks noGrp="1"/>
          </p:cNvSpPr>
          <p:nvPr>
            <p:ph type="title"/>
          </p:nvPr>
        </p:nvSpPr>
        <p:spPr>
          <a:xfrm>
            <a:off x="715108" y="365129"/>
            <a:ext cx="10638692" cy="1920871"/>
          </a:xfrm>
        </p:spPr>
        <p:txBody>
          <a:bodyPr>
            <a:normAutofit fontScale="90000"/>
          </a:bodyPr>
          <a:lstStyle/>
          <a:p>
            <a:br>
              <a:rPr lang="sv-SE" b="1" dirty="0"/>
            </a:br>
            <a:r>
              <a:rPr lang="sv-SE" b="1" dirty="0"/>
              <a:t>Vårdnadshavare kan ställa krav på förskolan utifrån hedersnormer</a:t>
            </a:r>
            <a:br>
              <a:rPr lang="sv-SE" b="1" dirty="0"/>
            </a:br>
            <a:endParaRPr lang="sv-SE" dirty="0"/>
          </a:p>
        </p:txBody>
      </p:sp>
      <p:sp>
        <p:nvSpPr>
          <p:cNvPr id="3" name="Platshållare för innehåll 2">
            <a:extLst>
              <a:ext uri="{FF2B5EF4-FFF2-40B4-BE49-F238E27FC236}">
                <a16:creationId xmlns:a16="http://schemas.microsoft.com/office/drawing/2014/main" id="{9C9B13AE-E778-239B-7E8E-C543DBF48728}"/>
              </a:ext>
            </a:extLst>
          </p:cNvPr>
          <p:cNvSpPr>
            <a:spLocks noGrp="1"/>
          </p:cNvSpPr>
          <p:nvPr>
            <p:ph idx="1"/>
          </p:nvPr>
        </p:nvSpPr>
        <p:spPr/>
        <p:txBody>
          <a:bodyPr>
            <a:normAutofit fontScale="85000" lnSpcReduction="20000"/>
          </a:bodyPr>
          <a:lstStyle/>
          <a:p>
            <a:endParaRPr lang="sv-SE" dirty="0"/>
          </a:p>
          <a:p>
            <a:endParaRPr lang="sv-SE" dirty="0"/>
          </a:p>
          <a:p>
            <a:pPr marL="0" indent="0">
              <a:buNone/>
            </a:pPr>
            <a:r>
              <a:rPr lang="sv-SE" dirty="0"/>
              <a:t>Om det är krav som inte är förenliga med förskolans uppdrag är det viktigt att veta hur du ska agera. </a:t>
            </a:r>
          </a:p>
          <a:p>
            <a:endParaRPr lang="sv-SE" dirty="0"/>
          </a:p>
          <a:p>
            <a:pPr marL="0" indent="0">
              <a:buNone/>
            </a:pPr>
            <a:r>
              <a:rPr lang="sv-SE" dirty="0"/>
              <a:t>Du ska: </a:t>
            </a:r>
          </a:p>
          <a:p>
            <a:pPr marL="0" indent="0">
              <a:buNone/>
            </a:pPr>
            <a:endParaRPr lang="sv-SE" dirty="0"/>
          </a:p>
          <a:p>
            <a:pPr lvl="0"/>
            <a:r>
              <a:rPr lang="sv-SE" dirty="0"/>
              <a:t>stötta barnet </a:t>
            </a:r>
          </a:p>
          <a:p>
            <a:pPr lvl="0"/>
            <a:r>
              <a:rPr lang="sv-SE" dirty="0"/>
              <a:t>förklara varför förskolan inte kan gå med på kraven</a:t>
            </a:r>
          </a:p>
          <a:p>
            <a:pPr lvl="0"/>
            <a:r>
              <a:rPr lang="sv-SE" dirty="0"/>
              <a:t>agera utifrån förskolans styrdokument</a:t>
            </a:r>
          </a:p>
          <a:p>
            <a:pPr marL="0" indent="0">
              <a:buNone/>
            </a:pPr>
            <a:br>
              <a:rPr lang="sv-SE" dirty="0"/>
            </a:br>
            <a:endParaRPr lang="sv-SE" dirty="0"/>
          </a:p>
        </p:txBody>
      </p:sp>
    </p:spTree>
    <p:extLst>
      <p:ext uri="{BB962C8B-B14F-4D97-AF65-F5344CB8AC3E}">
        <p14:creationId xmlns:p14="http://schemas.microsoft.com/office/powerpoint/2010/main" val="223077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F296E1-C414-E545-8A75-3C4F97200EC5}"/>
              </a:ext>
            </a:extLst>
          </p:cNvPr>
          <p:cNvSpPr>
            <a:spLocks noGrp="1"/>
          </p:cNvSpPr>
          <p:nvPr>
            <p:ph type="title"/>
          </p:nvPr>
        </p:nvSpPr>
        <p:spPr/>
        <p:txBody>
          <a:bodyPr/>
          <a:lstStyle/>
          <a:p>
            <a:r>
              <a:rPr lang="sv-SE" dirty="0"/>
              <a:t> </a:t>
            </a:r>
            <a:r>
              <a:rPr lang="sv-SE" sz="3200" dirty="0"/>
              <a:t>Övning i bemötande av hedersrelaterat våld och förtryck</a:t>
            </a:r>
            <a:br>
              <a:rPr lang="sv-SE" sz="3200"/>
            </a:br>
            <a:r>
              <a:rPr lang="sv-SE" sz="3200"/>
              <a:t>			- fem förhållningssätt </a:t>
            </a:r>
            <a:endParaRPr lang="sv-SE" sz="3200" dirty="0"/>
          </a:p>
        </p:txBody>
      </p:sp>
      <p:sp>
        <p:nvSpPr>
          <p:cNvPr id="3" name="Platshållare för innehåll 2">
            <a:extLst>
              <a:ext uri="{FF2B5EF4-FFF2-40B4-BE49-F238E27FC236}">
                <a16:creationId xmlns:a16="http://schemas.microsoft.com/office/drawing/2014/main" id="{9DF584AD-3030-E641-66D9-9A6FF2290F75}"/>
              </a:ext>
            </a:extLst>
          </p:cNvPr>
          <p:cNvSpPr>
            <a:spLocks noGrp="1"/>
          </p:cNvSpPr>
          <p:nvPr>
            <p:ph idx="1"/>
          </p:nvPr>
        </p:nvSpPr>
        <p:spPr/>
        <p:txBody>
          <a:bodyPr>
            <a:normAutofit/>
          </a:bodyPr>
          <a:lstStyle/>
          <a:p>
            <a:endParaRPr lang="sv-SE" dirty="0"/>
          </a:p>
          <a:p>
            <a:pPr marL="0" indent="0">
              <a:buNone/>
            </a:pPr>
            <a:r>
              <a:rPr lang="sv-SE" dirty="0"/>
              <a:t>	Hedersrelaterat våld och förtryck bygger på hedersnormer som går 		emot </a:t>
            </a:r>
            <a:r>
              <a:rPr lang="sv-SE" b="1" dirty="0">
                <a:solidFill>
                  <a:srgbClr val="FF0000"/>
                </a:solidFill>
              </a:rPr>
              <a:t>förskolans värdegrund; synen på demokrati, jämlikhet, 	jämställdhet, normkritik, allas lika värde och barns 	rättigheter</a:t>
            </a:r>
            <a:r>
              <a:rPr lang="sv-SE" dirty="0"/>
              <a:t>. Det händer att vårdnadshavare </a:t>
            </a:r>
            <a:r>
              <a:rPr lang="sv-SE" b="1" dirty="0">
                <a:solidFill>
                  <a:srgbClr val="0070C0"/>
                </a:solidFill>
              </a:rPr>
              <a:t>ställer krav utifrån 	hedersnormer </a:t>
            </a:r>
            <a:r>
              <a:rPr lang="sv-SE" dirty="0"/>
              <a:t>som inte är förenliga med förskolans uppdrag. </a:t>
            </a:r>
          </a:p>
          <a:p>
            <a:pPr marL="0" indent="0">
              <a:buNone/>
            </a:pPr>
            <a:endParaRPr lang="sv-SE" dirty="0"/>
          </a:p>
          <a:p>
            <a:pPr marL="0" indent="0">
              <a:buNone/>
            </a:pPr>
            <a:r>
              <a:rPr lang="sv-SE" dirty="0"/>
              <a:t>	I den här diskussionsövningen kommer du och dina kollegor att få 	lära er mer om olika förhållningssätt i mötet med vårdnadshavare.</a:t>
            </a:r>
          </a:p>
        </p:txBody>
      </p:sp>
    </p:spTree>
    <p:extLst>
      <p:ext uri="{BB962C8B-B14F-4D97-AF65-F5344CB8AC3E}">
        <p14:creationId xmlns:p14="http://schemas.microsoft.com/office/powerpoint/2010/main" val="203889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F7D17A-804D-9584-00F9-61C7C48E9561}"/>
              </a:ext>
            </a:extLst>
          </p:cNvPr>
          <p:cNvSpPr>
            <a:spLocks noGrp="1"/>
          </p:cNvSpPr>
          <p:nvPr>
            <p:ph type="title"/>
          </p:nvPr>
        </p:nvSpPr>
        <p:spPr/>
        <p:txBody>
          <a:bodyPr/>
          <a:lstStyle/>
          <a:p>
            <a:r>
              <a:rPr lang="sv-SE" dirty="0"/>
              <a:t>Bortförande av barn</a:t>
            </a:r>
          </a:p>
        </p:txBody>
      </p:sp>
      <p:sp>
        <p:nvSpPr>
          <p:cNvPr id="3" name="Platshållare för innehåll 2">
            <a:extLst>
              <a:ext uri="{FF2B5EF4-FFF2-40B4-BE49-F238E27FC236}">
                <a16:creationId xmlns:a16="http://schemas.microsoft.com/office/drawing/2014/main" id="{BE9B89BF-E4F4-E19A-413A-0BE10E5FD7DA}"/>
              </a:ext>
            </a:extLst>
          </p:cNvPr>
          <p:cNvSpPr>
            <a:spLocks noGrp="1"/>
          </p:cNvSpPr>
          <p:nvPr>
            <p:ph idx="1"/>
          </p:nvPr>
        </p:nvSpPr>
        <p:spPr/>
        <p:txBody>
          <a:bodyPr/>
          <a:lstStyle/>
          <a:p>
            <a:endParaRPr lang="sv-SE" dirty="0"/>
          </a:p>
          <a:p>
            <a:r>
              <a:rPr lang="sv-SE" dirty="0"/>
              <a:t>Den 1 juli 2020 infördes något som kallas för ett </a:t>
            </a:r>
            <a:r>
              <a:rPr lang="sv-SE" b="1" dirty="0">
                <a:solidFill>
                  <a:schemeClr val="accent3"/>
                </a:solidFill>
              </a:rPr>
              <a:t>utreseförbud</a:t>
            </a:r>
            <a:r>
              <a:rPr lang="sv-SE" dirty="0"/>
              <a:t> i Sverige. 1 juni 2024 utvidgades lagstiftningen och den innebär att barnet är förhindrat att föras utomlands eller lämna Sverige om det finns en påtaglig risk för att barnets hälsa eller utveckling skadas under utlandsvistelsen.</a:t>
            </a:r>
          </a:p>
          <a:p>
            <a:endParaRPr lang="sv-SE" dirty="0"/>
          </a:p>
          <a:p>
            <a:endParaRPr lang="sv-SE" dirty="0"/>
          </a:p>
        </p:txBody>
      </p:sp>
    </p:spTree>
    <p:extLst>
      <p:ext uri="{BB962C8B-B14F-4D97-AF65-F5344CB8AC3E}">
        <p14:creationId xmlns:p14="http://schemas.microsoft.com/office/powerpoint/2010/main" val="31926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A497EF-1316-9DA4-906C-B23307C198CF}"/>
              </a:ext>
            </a:extLst>
          </p:cNvPr>
          <p:cNvSpPr>
            <a:spLocks noGrp="1"/>
          </p:cNvSpPr>
          <p:nvPr>
            <p:ph type="title"/>
          </p:nvPr>
        </p:nvSpPr>
        <p:spPr>
          <a:xfrm>
            <a:off x="838200" y="365129"/>
            <a:ext cx="10515600" cy="2190502"/>
          </a:xfrm>
        </p:spPr>
        <p:txBody>
          <a:bodyPr>
            <a:noAutofit/>
          </a:bodyPr>
          <a:lstStyle/>
          <a:p>
            <a:r>
              <a:rPr lang="sv-SE" sz="2800" dirty="0"/>
              <a:t>Det här kan du som arbetar inom förskolan göra för att förhindra att ett barn blir bortfört:</a:t>
            </a:r>
            <a:br>
              <a:rPr lang="sv-SE" sz="2800" dirty="0"/>
            </a:br>
            <a:br>
              <a:rPr lang="sv-SE" sz="2800" b="1" dirty="0"/>
            </a:br>
            <a:endParaRPr lang="sv-SE" sz="2800" dirty="0"/>
          </a:p>
        </p:txBody>
      </p:sp>
      <p:sp>
        <p:nvSpPr>
          <p:cNvPr id="3" name="Platshållare för innehåll 2">
            <a:extLst>
              <a:ext uri="{FF2B5EF4-FFF2-40B4-BE49-F238E27FC236}">
                <a16:creationId xmlns:a16="http://schemas.microsoft.com/office/drawing/2014/main" id="{016C2FEE-EA4C-26B4-326D-9A885B56E3C4}"/>
              </a:ext>
            </a:extLst>
          </p:cNvPr>
          <p:cNvSpPr>
            <a:spLocks noGrp="1"/>
          </p:cNvSpPr>
          <p:nvPr>
            <p:ph idx="1"/>
          </p:nvPr>
        </p:nvSpPr>
        <p:spPr/>
        <p:txBody>
          <a:bodyPr/>
          <a:lstStyle/>
          <a:p>
            <a:pPr lvl="0"/>
            <a:r>
              <a:rPr lang="sv-SE" sz="2000" dirty="0"/>
              <a:t>Var uppmärksam på om det finns barn på förskolan som </a:t>
            </a:r>
            <a:r>
              <a:rPr lang="sv-SE" sz="2000" dirty="0">
                <a:solidFill>
                  <a:schemeClr val="accent3"/>
                </a:solidFill>
              </a:rPr>
              <a:t>lever i familjer med hedersnormer.</a:t>
            </a:r>
          </a:p>
          <a:p>
            <a:pPr lvl="0"/>
            <a:endParaRPr lang="sv-SE" sz="2000" dirty="0"/>
          </a:p>
          <a:p>
            <a:pPr lvl="0"/>
            <a:r>
              <a:rPr lang="sv-SE" sz="2000" dirty="0"/>
              <a:t>Kolla efter om barnet har någon av de </a:t>
            </a:r>
            <a:r>
              <a:rPr lang="sv-SE" sz="2000" dirty="0">
                <a:solidFill>
                  <a:schemeClr val="accent3"/>
                </a:solidFill>
              </a:rPr>
              <a:t>fyra riskfaktorerna</a:t>
            </a:r>
            <a:r>
              <a:rPr lang="sv-SE" sz="2000" dirty="0"/>
              <a:t>: familjen har myndighetsinsatser, andra barn i familjen eller släkten har förts bort tidigare, barnet har en funktionsnedsättning eller att någon annan i familjen bryter mot hedersnormerna.</a:t>
            </a:r>
          </a:p>
          <a:p>
            <a:pPr lvl="0"/>
            <a:endParaRPr lang="sv-SE" sz="2000" dirty="0"/>
          </a:p>
          <a:p>
            <a:pPr lvl="0"/>
            <a:r>
              <a:rPr lang="sv-SE" sz="2000" dirty="0"/>
              <a:t>Lyssna efter detaljer i </a:t>
            </a:r>
            <a:r>
              <a:rPr lang="sv-SE" sz="2000" dirty="0">
                <a:solidFill>
                  <a:schemeClr val="accent3"/>
                </a:solidFill>
              </a:rPr>
              <a:t>berättelser om utlandsresor </a:t>
            </a:r>
            <a:r>
              <a:rPr lang="sv-SE" sz="2000" dirty="0"/>
              <a:t>som inte verkar stämma.</a:t>
            </a:r>
          </a:p>
          <a:p>
            <a:pPr marL="0" lvl="0" indent="0">
              <a:buNone/>
            </a:pPr>
            <a:endParaRPr lang="sv-SE" sz="2000" dirty="0"/>
          </a:p>
          <a:p>
            <a:pPr lvl="0"/>
            <a:r>
              <a:rPr lang="sv-SE" sz="2000" dirty="0"/>
              <a:t>Gör en </a:t>
            </a:r>
            <a:r>
              <a:rPr lang="sv-SE" sz="2000" dirty="0">
                <a:solidFill>
                  <a:schemeClr val="accent3"/>
                </a:solidFill>
              </a:rPr>
              <a:t>orosanmälan</a:t>
            </a:r>
            <a:r>
              <a:rPr lang="sv-SE" sz="2000" dirty="0"/>
              <a:t> om du tror eller vet att ett barn riskerar att bli bortfört. </a:t>
            </a:r>
          </a:p>
          <a:p>
            <a:endParaRPr lang="sv-SE" dirty="0"/>
          </a:p>
        </p:txBody>
      </p:sp>
    </p:spTree>
    <p:extLst>
      <p:ext uri="{BB962C8B-B14F-4D97-AF65-F5344CB8AC3E}">
        <p14:creationId xmlns:p14="http://schemas.microsoft.com/office/powerpoint/2010/main" val="219697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AC642E-A0E9-5D27-2991-06F4B6260DA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2CAB3BB7-B709-EE3E-9C12-B35B7C8407A8}"/>
              </a:ext>
            </a:extLst>
          </p:cNvPr>
          <p:cNvSpPr>
            <a:spLocks noGrp="1"/>
          </p:cNvSpPr>
          <p:nvPr>
            <p:ph idx="1"/>
          </p:nvPr>
        </p:nvSpPr>
        <p:spPr/>
        <p:txBody>
          <a:bodyPr/>
          <a:lstStyle/>
          <a:p>
            <a:endParaRPr lang="sv-SE" dirty="0"/>
          </a:p>
          <a:p>
            <a:pPr marL="0" indent="0">
              <a:buNone/>
            </a:pPr>
            <a:r>
              <a:rPr lang="sv-SE" dirty="0"/>
              <a:t>Könsstympning är en skadlig och olaglig tradition som kan vara en del av det hedersrelaterade våld och förtryck som en flicka eller kvinna utsätts för. Det är en sedvänja som innebär att flickors yttre könsorgan skadas eller skärs bort. Det är oftast flickor mellan 4 och 14 år som könsstympas, men även spädbarn kan utsättas. Barn i förskolan kan med andra ord befinna sig i riskzonen för att bli könsstympade.</a:t>
            </a:r>
          </a:p>
          <a:p>
            <a:endParaRPr lang="sv-SE" dirty="0"/>
          </a:p>
        </p:txBody>
      </p:sp>
    </p:spTree>
    <p:extLst>
      <p:ext uri="{BB962C8B-B14F-4D97-AF65-F5344CB8AC3E}">
        <p14:creationId xmlns:p14="http://schemas.microsoft.com/office/powerpoint/2010/main" val="3262252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A087F7-3BA1-8F9F-AD8B-004B6154A972}"/>
              </a:ext>
            </a:extLst>
          </p:cNvPr>
          <p:cNvSpPr>
            <a:spLocks noGrp="1"/>
          </p:cNvSpPr>
          <p:nvPr>
            <p:ph type="title"/>
          </p:nvPr>
        </p:nvSpPr>
        <p:spPr/>
        <p:txBody>
          <a:bodyPr/>
          <a:lstStyle/>
          <a:p>
            <a:r>
              <a:rPr lang="sv-SE" dirty="0"/>
              <a:t>Könsstympning</a:t>
            </a:r>
          </a:p>
        </p:txBody>
      </p:sp>
      <p:sp>
        <p:nvSpPr>
          <p:cNvPr id="3" name="Platshållare för innehåll 2">
            <a:extLst>
              <a:ext uri="{FF2B5EF4-FFF2-40B4-BE49-F238E27FC236}">
                <a16:creationId xmlns:a16="http://schemas.microsoft.com/office/drawing/2014/main" id="{173D36BA-2CD4-8743-8368-CD190C76673C}"/>
              </a:ext>
            </a:extLst>
          </p:cNvPr>
          <p:cNvSpPr>
            <a:spLocks noGrp="1"/>
          </p:cNvSpPr>
          <p:nvPr>
            <p:ph idx="1"/>
          </p:nvPr>
        </p:nvSpPr>
        <p:spPr/>
        <p:txBody>
          <a:bodyPr/>
          <a:lstStyle/>
          <a:p>
            <a:endParaRPr lang="sv-SE" dirty="0"/>
          </a:p>
          <a:p>
            <a:r>
              <a:rPr lang="sv-SE" dirty="0"/>
              <a:t>Riskfaktorer för könsstympning</a:t>
            </a:r>
          </a:p>
          <a:p>
            <a:pPr marL="0" indent="0">
              <a:buNone/>
            </a:pPr>
            <a:endParaRPr lang="sv-SE" dirty="0"/>
          </a:p>
          <a:p>
            <a:r>
              <a:rPr lang="sv-SE" dirty="0"/>
              <a:t>Tecken på att ett barn har blivit utsatt för könsstympning</a:t>
            </a:r>
          </a:p>
          <a:p>
            <a:pPr marL="0" indent="0">
              <a:buNone/>
            </a:pPr>
            <a:endParaRPr lang="sv-SE" dirty="0"/>
          </a:p>
          <a:p>
            <a:r>
              <a:rPr lang="sv-SE" dirty="0"/>
              <a:t>Så kan du prata med barnens vårdnadshavare</a:t>
            </a:r>
          </a:p>
          <a:p>
            <a:endParaRPr lang="sv-SE" b="1" dirty="0"/>
          </a:p>
          <a:p>
            <a:endParaRPr lang="sv-SE" dirty="0"/>
          </a:p>
        </p:txBody>
      </p:sp>
    </p:spTree>
    <p:extLst>
      <p:ext uri="{BB962C8B-B14F-4D97-AF65-F5344CB8AC3E}">
        <p14:creationId xmlns:p14="http://schemas.microsoft.com/office/powerpoint/2010/main" val="243292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0F20CE-2A2A-DC4E-3CF8-9EE3C65B2F94}"/>
              </a:ext>
            </a:extLst>
          </p:cNvPr>
          <p:cNvSpPr>
            <a:spLocks noGrp="1"/>
          </p:cNvSpPr>
          <p:nvPr>
            <p:ph type="title"/>
          </p:nvPr>
        </p:nvSpPr>
        <p:spPr/>
        <p:txBody>
          <a:bodyPr>
            <a:noAutofit/>
          </a:bodyPr>
          <a:lstStyle/>
          <a:p>
            <a:r>
              <a:rPr lang="sv-SE" dirty="0"/>
              <a:t>										 </a:t>
            </a:r>
            <a:br>
              <a:rPr lang="sv-SE" dirty="0"/>
            </a:br>
            <a:r>
              <a:rPr lang="sv-SE" dirty="0"/>
              <a:t>Vad ska vi göra idag? 									</a:t>
            </a:r>
          </a:p>
        </p:txBody>
      </p:sp>
      <p:sp>
        <p:nvSpPr>
          <p:cNvPr id="3" name="Platshållare för innehåll 2">
            <a:extLst>
              <a:ext uri="{FF2B5EF4-FFF2-40B4-BE49-F238E27FC236}">
                <a16:creationId xmlns:a16="http://schemas.microsoft.com/office/drawing/2014/main" id="{43180711-9FDE-0495-6F59-BE49C90EB9CA}"/>
              </a:ext>
            </a:extLst>
          </p:cNvPr>
          <p:cNvSpPr>
            <a:spLocks noGrp="1"/>
          </p:cNvSpPr>
          <p:nvPr>
            <p:ph idx="1"/>
          </p:nvPr>
        </p:nvSpPr>
        <p:spPr>
          <a:xfrm>
            <a:off x="838200" y="1690692"/>
            <a:ext cx="10515600" cy="4254337"/>
          </a:xfrm>
        </p:spPr>
        <p:txBody>
          <a:bodyPr>
            <a:normAutofit lnSpcReduction="10000"/>
          </a:bodyPr>
          <a:lstStyle/>
          <a:p>
            <a:pPr marL="457200" indent="-457200">
              <a:lnSpc>
                <a:spcPct val="150000"/>
              </a:lnSpc>
              <a:buAutoNum type="arabicPeriod"/>
            </a:pPr>
            <a:r>
              <a:rPr lang="sv-SE" sz="2000" dirty="0"/>
              <a:t>Introduktion av fördjupningstemat: När barn lever under hedersrelaterat våld och förtryck</a:t>
            </a:r>
          </a:p>
          <a:p>
            <a:pPr marL="457200" indent="-457200">
              <a:lnSpc>
                <a:spcPct val="150000"/>
              </a:lnSpc>
              <a:buFont typeface="+mj-lt"/>
              <a:buAutoNum type="arabicPeriod"/>
            </a:pPr>
            <a:r>
              <a:rPr lang="sv-SE" sz="2000" dirty="0"/>
              <a:t>Ta del av faktabladet: När barn lever under hedersrelaterat våld och förtryck . Fördjupa innehållet i faktabladet</a:t>
            </a:r>
          </a:p>
          <a:p>
            <a:pPr marL="457200" indent="-457200">
              <a:lnSpc>
                <a:spcPct val="150000"/>
              </a:lnSpc>
              <a:buFont typeface="+mj-lt"/>
              <a:buAutoNum type="arabicPeriod"/>
            </a:pPr>
            <a:r>
              <a:rPr lang="sv-SE" sz="2000" dirty="0"/>
              <a:t>Övning </a:t>
            </a:r>
          </a:p>
          <a:p>
            <a:pPr marL="457200" indent="-457200">
              <a:lnSpc>
                <a:spcPct val="150000"/>
              </a:lnSpc>
              <a:buFont typeface="+mj-lt"/>
              <a:buAutoNum type="arabicPeriod"/>
            </a:pPr>
            <a:r>
              <a:rPr lang="sv-SE" sz="2000" dirty="0"/>
              <a:t>Diskutera ett scenario: Filmen om Lilly, Casper och </a:t>
            </a:r>
            <a:r>
              <a:rPr lang="sv-SE" sz="2000" dirty="0" err="1"/>
              <a:t>Jenna</a:t>
            </a:r>
            <a:r>
              <a:rPr lang="sv-SE" sz="2000" dirty="0"/>
              <a:t> eller Filmen om Sara</a:t>
            </a:r>
            <a:endParaRPr lang="sv-SE" sz="2000" b="1" dirty="0"/>
          </a:p>
          <a:p>
            <a:pPr marL="457200" indent="-457200">
              <a:lnSpc>
                <a:spcPct val="150000"/>
              </a:lnSpc>
              <a:buFont typeface="+mj-lt"/>
              <a:buAutoNum type="arabicPeriod"/>
            </a:pPr>
            <a:r>
              <a:rPr lang="sv-SE" sz="2000" dirty="0"/>
              <a:t>Sammanfatta och utvärdera dagen</a:t>
            </a:r>
          </a:p>
          <a:p>
            <a:pPr marL="457200" indent="-457200">
              <a:lnSpc>
                <a:spcPct val="150000"/>
              </a:lnSpc>
              <a:buFont typeface="+mj-lt"/>
              <a:buAutoNum type="arabicPeriod"/>
            </a:pPr>
            <a:r>
              <a:rPr lang="sv-SE" sz="2000" dirty="0"/>
              <a:t>(Eventuellt utvärdera hela utbildningen)</a:t>
            </a:r>
          </a:p>
          <a:p>
            <a:pPr marL="0" indent="0">
              <a:buNone/>
            </a:pPr>
            <a:endParaRPr lang="sv-SE" sz="2000" b="1" dirty="0">
              <a:solidFill>
                <a:schemeClr val="tx2"/>
              </a:solidFill>
            </a:endParaRPr>
          </a:p>
          <a:p>
            <a:pPr marL="0" indent="0">
              <a:buNone/>
            </a:pPr>
            <a:endParaRPr lang="sv-SE" dirty="0"/>
          </a:p>
          <a:p>
            <a:endParaRPr lang="sv-SE" dirty="0"/>
          </a:p>
        </p:txBody>
      </p:sp>
    </p:spTree>
    <p:extLst>
      <p:ext uri="{BB962C8B-B14F-4D97-AF65-F5344CB8AC3E}">
        <p14:creationId xmlns:p14="http://schemas.microsoft.com/office/powerpoint/2010/main" val="356963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C29378-5B8E-6E91-B900-F05974A1324F}"/>
              </a:ext>
            </a:extLst>
          </p:cNvPr>
          <p:cNvSpPr>
            <a:spLocks noGrp="1"/>
          </p:cNvSpPr>
          <p:nvPr>
            <p:ph type="title"/>
          </p:nvPr>
        </p:nvSpPr>
        <p:spPr/>
        <p:txBody>
          <a:bodyPr/>
          <a:lstStyle/>
          <a:p>
            <a:r>
              <a:rPr lang="sv-SE" dirty="0"/>
              <a:t>Sammanfattning och utvärdering av dagen</a:t>
            </a:r>
          </a:p>
        </p:txBody>
      </p:sp>
      <p:sp>
        <p:nvSpPr>
          <p:cNvPr id="3" name="Platshållare för innehåll 2">
            <a:extLst>
              <a:ext uri="{FF2B5EF4-FFF2-40B4-BE49-F238E27FC236}">
                <a16:creationId xmlns:a16="http://schemas.microsoft.com/office/drawing/2014/main" id="{0F3C000F-BB86-24B4-CED9-A5448D6C7EBB}"/>
              </a:ext>
            </a:extLst>
          </p:cNvPr>
          <p:cNvSpPr>
            <a:spLocks noGrp="1"/>
          </p:cNvSpPr>
          <p:nvPr>
            <p:ph idx="1"/>
          </p:nvPr>
        </p:nvSpPr>
        <p:spPr>
          <a:xfrm>
            <a:off x="1009438" y="2430819"/>
            <a:ext cx="4990671" cy="2633359"/>
          </a:xfrm>
        </p:spPr>
        <p:txBody>
          <a:bodyPr>
            <a:normAutofit/>
          </a:bodyPr>
          <a:lstStyle/>
          <a:p>
            <a:pPr marL="0" indent="0">
              <a:buNone/>
            </a:pPr>
            <a:r>
              <a:rPr lang="sv-SE" sz="2800" dirty="0"/>
              <a:t>Vad tar du med dig från dagens utbildning?</a:t>
            </a:r>
          </a:p>
        </p:txBody>
      </p:sp>
      <p:pic>
        <p:nvPicPr>
          <p:cNvPr id="6" name="Bildobjekt 5" descr="En bild som visar text, klocka&#10;&#10;Automatiskt genererad beskrivning">
            <a:extLst>
              <a:ext uri="{FF2B5EF4-FFF2-40B4-BE49-F238E27FC236}">
                <a16:creationId xmlns:a16="http://schemas.microsoft.com/office/drawing/2014/main" id="{EF1AB1C4-158D-8092-6284-F60DDB04F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333" y="1925794"/>
            <a:ext cx="3700892" cy="3643407"/>
          </a:xfrm>
          <a:prstGeom prst="rect">
            <a:avLst/>
          </a:prstGeom>
        </p:spPr>
      </p:pic>
    </p:spTree>
    <p:extLst>
      <p:ext uri="{BB962C8B-B14F-4D97-AF65-F5344CB8AC3E}">
        <p14:creationId xmlns:p14="http://schemas.microsoft.com/office/powerpoint/2010/main" val="263780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B4A16A-F050-B108-A055-A38830059ABF}"/>
              </a:ext>
            </a:extLst>
          </p:cNvPr>
          <p:cNvSpPr>
            <a:spLocks noGrp="1"/>
          </p:cNvSpPr>
          <p:nvPr>
            <p:ph type="title"/>
          </p:nvPr>
        </p:nvSpPr>
        <p:spPr>
          <a:xfrm>
            <a:off x="838200" y="652806"/>
            <a:ext cx="10515600" cy="1325563"/>
          </a:xfrm>
        </p:spPr>
        <p:txBody>
          <a:bodyPr>
            <a:noAutofit/>
          </a:bodyPr>
          <a:lstStyle/>
          <a:p>
            <a:br>
              <a:rPr lang="sv-SE" dirty="0">
                <a:ea typeface="Times New Roman" panose="02020603050405020304" pitchFamily="18" charset="0"/>
              </a:rPr>
            </a:br>
            <a:r>
              <a:rPr lang="sv-SE" dirty="0">
                <a:ea typeface="Times New Roman" panose="02020603050405020304" pitchFamily="18" charset="0"/>
              </a:rPr>
              <a:t>I fördjupningstemat </a:t>
            </a:r>
            <a:r>
              <a:rPr lang="sv-SE" dirty="0">
                <a:effectLst/>
                <a:ea typeface="Times New Roman" panose="02020603050405020304" pitchFamily="18" charset="0"/>
              </a:rPr>
              <a:t>kommer du och dina kollegor att få lära er mer om</a:t>
            </a:r>
            <a:br>
              <a:rPr lang="sv-SE" dirty="0">
                <a:effectLst/>
                <a:ea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FC8E31BD-E0F2-3A96-D78F-1704ACC0978F}"/>
              </a:ext>
            </a:extLst>
          </p:cNvPr>
          <p:cNvSpPr>
            <a:spLocks noGrp="1"/>
          </p:cNvSpPr>
          <p:nvPr>
            <p:ph idx="1"/>
          </p:nvPr>
        </p:nvSpPr>
        <p:spPr>
          <a:xfrm>
            <a:off x="838200" y="2121877"/>
            <a:ext cx="6867418" cy="4370993"/>
          </a:xfrm>
        </p:spPr>
        <p:txBody>
          <a:bodyPr>
            <a:normAutofit/>
          </a:bodyPr>
          <a:lstStyle/>
          <a:p>
            <a:pPr lvl="0">
              <a:spcBef>
                <a:spcPts val="600"/>
              </a:spcBef>
              <a:spcAft>
                <a:spcPts val="600"/>
              </a:spcAft>
            </a:pPr>
            <a:r>
              <a:rPr lang="sv-SE" dirty="0"/>
              <a:t>vad hedersrelaterat våld och förtryck är </a:t>
            </a:r>
          </a:p>
          <a:p>
            <a:pPr lvl="0">
              <a:spcBef>
                <a:spcPts val="600"/>
              </a:spcBef>
              <a:spcAft>
                <a:spcPts val="600"/>
              </a:spcAft>
            </a:pPr>
            <a:r>
              <a:rPr lang="sv-SE" dirty="0"/>
              <a:t>könsstympning och bortförande av barn, som är två allvarliga former av hedersrelaterat våld och förtryck</a:t>
            </a:r>
          </a:p>
          <a:p>
            <a:pPr lvl="0">
              <a:spcBef>
                <a:spcPts val="600"/>
              </a:spcBef>
              <a:spcAft>
                <a:spcPts val="600"/>
              </a:spcAft>
            </a:pPr>
            <a:r>
              <a:rPr lang="sv-SE" dirty="0"/>
              <a:t>tecken, signaler och symtom hos ett barn som är utsatt för hedersrelaterat våld och förtryck</a:t>
            </a:r>
          </a:p>
          <a:p>
            <a:pPr lvl="0"/>
            <a:endParaRPr lang="sv-SE" dirty="0"/>
          </a:p>
          <a:p>
            <a:pPr lvl="0">
              <a:lnSpc>
                <a:spcPct val="150000"/>
              </a:lnSpc>
            </a:pPr>
            <a:endParaRPr lang="sv-SE" dirty="0">
              <a:ea typeface="Times New Roman" panose="02020603050405020304" pitchFamily="18" charset="0"/>
            </a:endParaRPr>
          </a:p>
          <a:p>
            <a:endParaRPr lang="sv-SE" dirty="0"/>
          </a:p>
        </p:txBody>
      </p:sp>
      <p:pic>
        <p:nvPicPr>
          <p:cNvPr id="8" name="Bildobjekt 7" descr="En bild som visar text&#10;&#10;Automatiskt genererad beskrivning">
            <a:extLst>
              <a:ext uri="{FF2B5EF4-FFF2-40B4-BE49-F238E27FC236}">
                <a16:creationId xmlns:a16="http://schemas.microsoft.com/office/drawing/2014/main" id="{7A427D8E-5C3F-FA73-F4BA-31BAA11FC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666" y="1711240"/>
            <a:ext cx="2902080" cy="3878368"/>
          </a:xfrm>
          <a:prstGeom prst="rect">
            <a:avLst/>
          </a:prstGeom>
        </p:spPr>
      </p:pic>
    </p:spTree>
    <p:extLst>
      <p:ext uri="{BB962C8B-B14F-4D97-AF65-F5344CB8AC3E}">
        <p14:creationId xmlns:p14="http://schemas.microsoft.com/office/powerpoint/2010/main" val="335896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5D6E51-000E-FBF7-B596-B17E5F82B7EF}"/>
              </a:ext>
            </a:extLst>
          </p:cNvPr>
          <p:cNvSpPr>
            <a:spLocks noGrp="1"/>
          </p:cNvSpPr>
          <p:nvPr>
            <p:ph type="title"/>
          </p:nvPr>
        </p:nvSpPr>
        <p:spPr/>
        <p:txBody>
          <a:bodyPr/>
          <a:lstStyle/>
          <a:p>
            <a:r>
              <a:rPr lang="sv-SE" dirty="0"/>
              <a:t>Du och dina kollegor kommer också att lära er mer om</a:t>
            </a:r>
          </a:p>
        </p:txBody>
      </p:sp>
      <p:sp>
        <p:nvSpPr>
          <p:cNvPr id="3" name="Platshållare för innehåll 2">
            <a:extLst>
              <a:ext uri="{FF2B5EF4-FFF2-40B4-BE49-F238E27FC236}">
                <a16:creationId xmlns:a16="http://schemas.microsoft.com/office/drawing/2014/main" id="{6CA1D252-2F88-FB7B-2CD2-F985216CC02B}"/>
              </a:ext>
            </a:extLst>
          </p:cNvPr>
          <p:cNvSpPr>
            <a:spLocks noGrp="1"/>
          </p:cNvSpPr>
          <p:nvPr>
            <p:ph idx="1"/>
          </p:nvPr>
        </p:nvSpPr>
        <p:spPr/>
        <p:txBody>
          <a:bodyPr>
            <a:normAutofit/>
          </a:bodyPr>
          <a:lstStyle/>
          <a:p>
            <a:endParaRPr lang="sv-SE" dirty="0"/>
          </a:p>
          <a:p>
            <a:r>
              <a:rPr lang="sv-SE" dirty="0"/>
              <a:t>förebyggande arbete för att motverka hedersrelaterat våld och förtryck </a:t>
            </a:r>
          </a:p>
          <a:p>
            <a:pPr marL="0" indent="0">
              <a:buNone/>
            </a:pPr>
            <a:endParaRPr lang="sv-SE" dirty="0"/>
          </a:p>
          <a:p>
            <a:pPr lvl="0"/>
            <a:r>
              <a:rPr lang="sv-SE" dirty="0"/>
              <a:t>när någon i personalen eller ledningen bidrar till att upprätthålla hedersnormer på förskolan</a:t>
            </a:r>
          </a:p>
          <a:p>
            <a:pPr lvl="0"/>
            <a:endParaRPr lang="sv-SE" dirty="0"/>
          </a:p>
          <a:p>
            <a:pPr lvl="0"/>
            <a:r>
              <a:rPr lang="sv-SE" dirty="0"/>
              <a:t>bemötande av vårdnadshavare som ställer krav på förskolan om att upprätthålla hedersnormer.</a:t>
            </a:r>
          </a:p>
          <a:p>
            <a:endParaRPr lang="sv-SE" dirty="0"/>
          </a:p>
        </p:txBody>
      </p:sp>
    </p:spTree>
    <p:extLst>
      <p:ext uri="{BB962C8B-B14F-4D97-AF65-F5344CB8AC3E}">
        <p14:creationId xmlns:p14="http://schemas.microsoft.com/office/powerpoint/2010/main" val="64981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BDE179-B905-F161-BA8A-023B0C7F4694}"/>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107C94E5-0C1C-E19A-7822-440F5C1338E1}"/>
              </a:ext>
            </a:extLst>
          </p:cNvPr>
          <p:cNvSpPr>
            <a:spLocks noGrp="1"/>
          </p:cNvSpPr>
          <p:nvPr>
            <p:ph idx="1"/>
          </p:nvPr>
        </p:nvSpPr>
        <p:spPr/>
        <p:txBody>
          <a:bodyPr>
            <a:normAutofit/>
          </a:bodyPr>
          <a:lstStyle/>
          <a:p>
            <a:endParaRPr lang="sv-SE" dirty="0"/>
          </a:p>
          <a:p>
            <a:endParaRPr lang="sv-SE" dirty="0"/>
          </a:p>
          <a:p>
            <a:pPr marL="0" indent="0">
              <a:buNone/>
            </a:pPr>
            <a:r>
              <a:rPr lang="sv-SE" dirty="0"/>
              <a:t>Alla former av hedersrelaterat våld och förtryck går emot förskolans värdegrund. Alla som arbetar i förskolan ska därför se till att varje barn får lära sig om sina rättigheter. Alla barn ska också få möjlighet att utveckla sin identitet, sin självständighet och sin personliga och kroppsliga integritet.</a:t>
            </a:r>
          </a:p>
          <a:p>
            <a:pPr marL="0" indent="0">
              <a:buNone/>
            </a:pPr>
            <a:endParaRPr lang="sv-SE" dirty="0"/>
          </a:p>
          <a:p>
            <a:pPr marL="0" indent="0">
              <a:buNone/>
            </a:pPr>
            <a:endParaRPr lang="sv-SE" dirty="0"/>
          </a:p>
          <a:p>
            <a:pPr marL="0" indent="0">
              <a:buNone/>
            </a:pPr>
            <a:r>
              <a:rPr lang="sv-SE" sz="1200" dirty="0">
                <a:hlinkClick r:id="rId3"/>
              </a:rPr>
              <a:t>https://www.skolverket.se/larande-och-trygghet/trygghet-vardegrund-och-arbetsmiljo/brottsforebyggande-arbete/motverka-hedersrelaterat-vald-och-fortryck/motverka-hedersrelaterat-vald-och-fortryck-i-forskolan</a:t>
            </a:r>
            <a:r>
              <a:rPr lang="sv-SE" sz="1200" dirty="0"/>
              <a:t> </a:t>
            </a:r>
          </a:p>
        </p:txBody>
      </p:sp>
    </p:spTree>
    <p:extLst>
      <p:ext uri="{BB962C8B-B14F-4D97-AF65-F5344CB8AC3E}">
        <p14:creationId xmlns:p14="http://schemas.microsoft.com/office/powerpoint/2010/main" val="333334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0E090-3950-2D36-8405-C55AA0ABAC09}"/>
              </a:ext>
            </a:extLst>
          </p:cNvPr>
          <p:cNvSpPr>
            <a:spLocks noGrp="1"/>
          </p:cNvSpPr>
          <p:nvPr>
            <p:ph type="title"/>
          </p:nvPr>
        </p:nvSpPr>
        <p:spPr/>
        <p:txBody>
          <a:bodyPr/>
          <a:lstStyle/>
          <a:p>
            <a:r>
              <a:rPr lang="sv-SE" dirty="0"/>
              <a:t>Vad är hedersrelaterat våld och förtryck?</a:t>
            </a:r>
          </a:p>
        </p:txBody>
      </p:sp>
      <p:sp>
        <p:nvSpPr>
          <p:cNvPr id="3" name="Platshållare för innehåll 2">
            <a:extLst>
              <a:ext uri="{FF2B5EF4-FFF2-40B4-BE49-F238E27FC236}">
                <a16:creationId xmlns:a16="http://schemas.microsoft.com/office/drawing/2014/main" id="{4DF01516-8F54-A9BE-A450-4F28F58EE60B}"/>
              </a:ext>
            </a:extLst>
          </p:cNvPr>
          <p:cNvSpPr>
            <a:spLocks noGrp="1"/>
          </p:cNvSpPr>
          <p:nvPr>
            <p:ph idx="1"/>
          </p:nvPr>
        </p:nvSpPr>
        <p:spPr/>
        <p:txBody>
          <a:bodyPr/>
          <a:lstStyle/>
          <a:p>
            <a:endParaRPr lang="sv-SE" dirty="0"/>
          </a:p>
          <a:p>
            <a:pPr marL="0" indent="0">
              <a:buNone/>
            </a:pPr>
            <a:r>
              <a:rPr lang="sv-SE" dirty="0"/>
              <a:t>Hedersrelaterat våld och förtryck är ett samlingsbegrepp för flera olika former av våld som bygger på så kallade hedersnormer. Hedersnormer handlar om hur alla i en familj eller släkt förväntas leva efter traditionella regler för könsroller och sexualitet. Hedersnormer medför också ofta en uppfattning om att en person som bryter mot reglerna drar skam över sin familj eller släkt. </a:t>
            </a:r>
          </a:p>
          <a:p>
            <a:endParaRPr lang="sv-SE" dirty="0"/>
          </a:p>
        </p:txBody>
      </p:sp>
    </p:spTree>
    <p:extLst>
      <p:ext uri="{BB962C8B-B14F-4D97-AF65-F5344CB8AC3E}">
        <p14:creationId xmlns:p14="http://schemas.microsoft.com/office/powerpoint/2010/main" val="124567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0815BF-CD73-E4AB-3565-73CBC4F91CFA}"/>
              </a:ext>
            </a:extLst>
          </p:cNvPr>
          <p:cNvSpPr>
            <a:spLocks noGrp="1"/>
          </p:cNvSpPr>
          <p:nvPr>
            <p:ph type="title"/>
          </p:nvPr>
        </p:nvSpPr>
        <p:spPr/>
        <p:txBody>
          <a:bodyPr/>
          <a:lstStyle/>
          <a:p>
            <a:r>
              <a:rPr lang="sv-SE" dirty="0"/>
              <a:t>Vad kan vara tecken på hedersrelaterat våld och förtryck?</a:t>
            </a:r>
          </a:p>
        </p:txBody>
      </p:sp>
      <p:sp>
        <p:nvSpPr>
          <p:cNvPr id="3" name="Platshållare för innehåll 2">
            <a:extLst>
              <a:ext uri="{FF2B5EF4-FFF2-40B4-BE49-F238E27FC236}">
                <a16:creationId xmlns:a16="http://schemas.microsoft.com/office/drawing/2014/main" id="{C0490DB8-E5F9-1294-125B-C6DEA93FFCE7}"/>
              </a:ext>
            </a:extLst>
          </p:cNvPr>
          <p:cNvSpPr>
            <a:spLocks noGrp="1"/>
          </p:cNvSpPr>
          <p:nvPr>
            <p:ph idx="1"/>
          </p:nvPr>
        </p:nvSpPr>
        <p:spPr>
          <a:xfrm>
            <a:off x="937846" y="2039815"/>
            <a:ext cx="10415954" cy="4114800"/>
          </a:xfrm>
        </p:spPr>
        <p:txBody>
          <a:bodyPr/>
          <a:lstStyle/>
          <a:p>
            <a:pPr marL="0" indent="0">
              <a:buNone/>
            </a:pPr>
            <a:endParaRPr lang="sv-SE" dirty="0"/>
          </a:p>
          <a:p>
            <a:r>
              <a:rPr lang="sv-SE" dirty="0"/>
              <a:t>Hedersnormer märks främst genom att familjen på olika sätt försöker kontrollera flickors och kvinnors kroppar och sexualitet.  Det kan handla om allt från att begränsa flickors aktiviteter, kläder och relationer i allmänhet, till att styra livsval som val av partner, arbete och utbildning.  </a:t>
            </a:r>
          </a:p>
          <a:p>
            <a:endParaRPr lang="sv-SE" dirty="0"/>
          </a:p>
          <a:p>
            <a:r>
              <a:rPr lang="sv-SE" dirty="0"/>
              <a:t>Pojkar kan förväntas övervaka och utöva kontroll över systrar eller andra kvinnliga släktingar </a:t>
            </a:r>
          </a:p>
        </p:txBody>
      </p:sp>
    </p:spTree>
    <p:extLst>
      <p:ext uri="{BB962C8B-B14F-4D97-AF65-F5344CB8AC3E}">
        <p14:creationId xmlns:p14="http://schemas.microsoft.com/office/powerpoint/2010/main" val="3910030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8318F9-1D8D-218C-5394-5698088E57AB}"/>
              </a:ext>
            </a:extLst>
          </p:cNvPr>
          <p:cNvSpPr>
            <a:spLocks noGrp="1"/>
          </p:cNvSpPr>
          <p:nvPr>
            <p:ph type="title"/>
          </p:nvPr>
        </p:nvSpPr>
        <p:spPr/>
        <p:txBody>
          <a:bodyPr/>
          <a:lstStyle/>
          <a:p>
            <a:r>
              <a:rPr lang="sv-SE" dirty="0"/>
              <a:t>Att som barn leva i två världar</a:t>
            </a:r>
          </a:p>
        </p:txBody>
      </p:sp>
      <p:sp>
        <p:nvSpPr>
          <p:cNvPr id="3" name="Platshållare för innehåll 2">
            <a:extLst>
              <a:ext uri="{FF2B5EF4-FFF2-40B4-BE49-F238E27FC236}">
                <a16:creationId xmlns:a16="http://schemas.microsoft.com/office/drawing/2014/main" id="{FAE67901-20F5-E771-BE2F-EA232F2056E4}"/>
              </a:ext>
            </a:extLst>
          </p:cNvPr>
          <p:cNvSpPr>
            <a:spLocks noGrp="1"/>
          </p:cNvSpPr>
          <p:nvPr>
            <p:ph idx="1"/>
          </p:nvPr>
        </p:nvSpPr>
        <p:spPr/>
        <p:txBody>
          <a:bodyPr>
            <a:normAutofit lnSpcReduction="10000"/>
          </a:bodyPr>
          <a:lstStyle/>
          <a:p>
            <a:pPr marL="0" indent="0">
              <a:buNone/>
            </a:pPr>
            <a:r>
              <a:rPr lang="sv-SE" dirty="0"/>
              <a:t>När ett barn som lever i en familj med hedersnormer börjar förskolan kan hen upptäcka helt nya sätt att tänka om sig själv, sin kropp och vad det innebär att vara pojke eller flicka. </a:t>
            </a:r>
          </a:p>
          <a:p>
            <a:pPr marL="0" indent="0">
              <a:buNone/>
            </a:pPr>
            <a:endParaRPr lang="sv-SE" dirty="0"/>
          </a:p>
          <a:p>
            <a:pPr marL="0" indent="0">
              <a:buNone/>
            </a:pPr>
            <a:r>
              <a:rPr lang="sv-SE" dirty="0"/>
              <a:t>För vårdnadshavare kan det uppfattas som ett hot mot familjens världsbild och ett starkt ifrågasättande av familjens värderingar och hur de uppfostrar sitt barn. </a:t>
            </a:r>
          </a:p>
          <a:p>
            <a:pPr marL="0" indent="0">
              <a:buNone/>
            </a:pPr>
            <a:endParaRPr lang="sv-SE" dirty="0"/>
          </a:p>
          <a:p>
            <a:pPr marL="0" indent="0">
              <a:buNone/>
            </a:pPr>
            <a:r>
              <a:rPr lang="sv-SE" dirty="0"/>
              <a:t>Det kan bli som en maktkamp där </a:t>
            </a:r>
            <a:r>
              <a:rPr lang="sv-SE" b="1" dirty="0">
                <a:solidFill>
                  <a:srgbClr val="FF0000"/>
                </a:solidFill>
              </a:rPr>
              <a:t>barnet står i mitten, mellan förskolans förhållningssätt och värderingar och familjens.</a:t>
            </a:r>
            <a:r>
              <a:rPr lang="sv-SE" dirty="0"/>
              <a:t> En sådan situation kan vara mycket påfrestande för ett barn.</a:t>
            </a:r>
          </a:p>
          <a:p>
            <a:endParaRPr lang="sv-SE" dirty="0"/>
          </a:p>
        </p:txBody>
      </p:sp>
    </p:spTree>
    <p:extLst>
      <p:ext uri="{BB962C8B-B14F-4D97-AF65-F5344CB8AC3E}">
        <p14:creationId xmlns:p14="http://schemas.microsoft.com/office/powerpoint/2010/main" val="424786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FFDBA7-60AD-B417-EFD7-CB1EBBF7DE99}"/>
              </a:ext>
            </a:extLst>
          </p:cNvPr>
          <p:cNvSpPr>
            <a:spLocks noGrp="1"/>
          </p:cNvSpPr>
          <p:nvPr>
            <p:ph type="title"/>
          </p:nvPr>
        </p:nvSpPr>
        <p:spPr>
          <a:xfrm>
            <a:off x="703385" y="778037"/>
            <a:ext cx="11031415" cy="1847932"/>
          </a:xfrm>
        </p:spPr>
        <p:txBody>
          <a:bodyPr>
            <a:normAutofit fontScale="90000"/>
          </a:bodyPr>
          <a:lstStyle/>
          <a:p>
            <a:r>
              <a:rPr lang="sv-SE" sz="4900" dirty="0"/>
              <a:t>Konsekvenser att växa upp och leva i en familj med hedersnormer</a:t>
            </a:r>
            <a:br>
              <a:rPr lang="sv-SE" b="1" dirty="0"/>
            </a:br>
            <a:endParaRPr lang="sv-SE" dirty="0"/>
          </a:p>
        </p:txBody>
      </p:sp>
      <p:sp>
        <p:nvSpPr>
          <p:cNvPr id="3" name="Platshållare för innehåll 2">
            <a:extLst>
              <a:ext uri="{FF2B5EF4-FFF2-40B4-BE49-F238E27FC236}">
                <a16:creationId xmlns:a16="http://schemas.microsoft.com/office/drawing/2014/main" id="{A69C6BE5-8C32-72D7-9A1B-E3A9E9E1FFFA}"/>
              </a:ext>
            </a:extLst>
          </p:cNvPr>
          <p:cNvSpPr>
            <a:spLocks noGrp="1"/>
          </p:cNvSpPr>
          <p:nvPr>
            <p:ph idx="1"/>
          </p:nvPr>
        </p:nvSpPr>
        <p:spPr/>
        <p:txBody>
          <a:bodyPr/>
          <a:lstStyle/>
          <a:p>
            <a:endParaRPr lang="sv-SE" dirty="0"/>
          </a:p>
          <a:p>
            <a:pPr marL="0" indent="0">
              <a:buNone/>
            </a:pPr>
            <a:endParaRPr lang="sv-SE" dirty="0"/>
          </a:p>
          <a:p>
            <a:pPr marL="0" indent="0">
              <a:buNone/>
            </a:pPr>
            <a:r>
              <a:rPr lang="sv-SE" dirty="0"/>
              <a:t>Att både anpassa sig till och att göra motstånd mot normer kopplade till heder, skam, sexualitet, kön, makt och sociala relationer kan få långgående konsekvenser för barnets fysiska och psykiska hälsa, utveckling och skolresultat. </a:t>
            </a:r>
          </a:p>
          <a:p>
            <a:endParaRPr lang="sv-SE" dirty="0"/>
          </a:p>
        </p:txBody>
      </p:sp>
    </p:spTree>
    <p:extLst>
      <p:ext uri="{BB962C8B-B14F-4D97-AF65-F5344CB8AC3E}">
        <p14:creationId xmlns:p14="http://schemas.microsoft.com/office/powerpoint/2010/main" val="1401303091"/>
      </p:ext>
    </p:extLst>
  </p:cSld>
  <p:clrMapOvr>
    <a:masterClrMapping/>
  </p:clrMapOvr>
</p:sld>
</file>

<file path=ppt/theme/theme1.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B9E8D609-257B-A04A-8B2D-7778A7774881}"/>
    </a:ext>
  </a:extLst>
</a:theme>
</file>

<file path=ppt/theme/theme2.xml><?xml version="1.0" encoding="utf-8"?>
<a:theme xmlns:a="http://schemas.openxmlformats.org/drawingml/2006/main" name="LiU - SVAR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E9183E31-2E28-E843-81D2-82B2A73DB9C6}"/>
    </a:ext>
  </a:extLst>
</a:theme>
</file>

<file path=ppt/theme/theme3.xml><?xml version="1.0" encoding="utf-8"?>
<a:theme xmlns:a="http://schemas.openxmlformats.org/drawingml/2006/main" name="LiU - ljusturkos">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99FFB4F6-DBD0-674D-A242-99A12D2EB75B}"/>
    </a:ext>
  </a:extLst>
</a:theme>
</file>

<file path=ppt/theme/theme4.xml><?xml version="1.0" encoding="utf-8"?>
<a:theme xmlns:a="http://schemas.openxmlformats.org/drawingml/2006/main" name="Vita sido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U - Svenska - Presentationsmaterial Widescreen Korolev" id="{73ECD0CD-8871-C948-B88C-817D809DEC94}" vid="{1227C4E2-1B24-8745-BCE2-066CF4BC804B}"/>
    </a:ext>
  </a:extLst>
</a:theme>
</file>

<file path=ppt/theme/theme5.xml><?xml version="1.0" encoding="utf-8"?>
<a:theme xmlns:a="http://schemas.openxmlformats.org/drawingml/2006/main" name="Vita sido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U - Svenska - Presentationsmaterial" id="{5CF06D43-247C-AC42-9CAA-DF7F33DEE89C}" vid="{B2B74FC8-E48A-8C43-9A2C-37C2C4E6ECD6}"/>
    </a:ext>
  </a:extLst>
</a:theme>
</file>

<file path=ppt/theme/theme6.xml><?xml version="1.0" encoding="utf-8"?>
<a:theme xmlns:a="http://schemas.openxmlformats.org/drawingml/2006/main" name="Start och sl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U - Svenska - Presentationsmaterial Widescreen Korolev" id="{73ECD0CD-8871-C948-B88C-817D809DEC94}" vid="{74690A68-1E71-A340-8219-71F0A54A9E9B}"/>
    </a:ext>
  </a:extLst>
</a:theme>
</file>

<file path=ppt/theme/theme7.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B9E8D609-257B-A04A-8B2D-7778A777488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113fb2-0b0e-4f78-95c2-89735a83ba7f">
      <Terms xmlns="http://schemas.microsoft.com/office/infopath/2007/PartnerControls"/>
    </lcf76f155ced4ddcb4097134ff3c332f>
    <TaxCatchAll xmlns="7af3cda9-cc2f-4215-a64e-9d39f51f8c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7B5E5DC0B24EC45AFF55F2DF72373E0" ma:contentTypeVersion="17" ma:contentTypeDescription="Skapa ett nytt dokument." ma:contentTypeScope="" ma:versionID="5798cc66569817cb683b36e4ed02ab25">
  <xsd:schema xmlns:xsd="http://www.w3.org/2001/XMLSchema" xmlns:xs="http://www.w3.org/2001/XMLSchema" xmlns:p="http://schemas.microsoft.com/office/2006/metadata/properties" xmlns:ns2="79113fb2-0b0e-4f78-95c2-89735a83ba7f" xmlns:ns3="7af3cda9-cc2f-4215-a64e-9d39f51f8c25" targetNamespace="http://schemas.microsoft.com/office/2006/metadata/properties" ma:root="true" ma:fieldsID="600fd064fe151bf1b9b4f15868516a4e" ns2:_="" ns3:_="">
    <xsd:import namespace="79113fb2-0b0e-4f78-95c2-89735a83ba7f"/>
    <xsd:import namespace="7af3cda9-cc2f-4215-a64e-9d39f51f8c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13fb2-0b0e-4f78-95c2-89735a83ba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ed76771c-b149-4300-b171-851bd61e0d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f3cda9-cc2f-4215-a64e-9d39f51f8c25"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e5587e91-5b24-4402-a3bf-4cfb93e5666f}" ma:internalName="TaxCatchAll" ma:showField="CatchAllData" ma:web="7af3cda9-cc2f-4215-a64e-9d39f51f8c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8BF02-2FD4-48FE-839B-4585173BA8BF}">
  <ds:schemaRefs>
    <ds:schemaRef ds:uri="http://schemas.microsoft.com/office/infopath/2007/PartnerControls"/>
    <ds:schemaRef ds:uri="http://www.w3.org/XML/1998/namespace"/>
    <ds:schemaRef ds:uri="http://purl.org/dc/terms/"/>
    <ds:schemaRef ds:uri="http://schemas.microsoft.com/office/2006/metadata/properties"/>
    <ds:schemaRef ds:uri="http://purl.org/dc/dcmitype/"/>
    <ds:schemaRef ds:uri="http://purl.org/dc/elements/1.1/"/>
    <ds:schemaRef ds:uri="http://schemas.microsoft.com/office/2006/documentManagement/types"/>
    <ds:schemaRef ds:uri="f6351e9a-ea34-4ad9-b922-25ec9d06a7c5"/>
    <ds:schemaRef ds:uri="http://schemas.openxmlformats.org/package/2006/metadata/core-properties"/>
    <ds:schemaRef ds:uri="484986f3-affb-4909-aac7-6cbe78376350"/>
    <ds:schemaRef ds:uri="79113fb2-0b0e-4f78-95c2-89735a83ba7f"/>
    <ds:schemaRef ds:uri="7af3cda9-cc2f-4215-a64e-9d39f51f8c25"/>
  </ds:schemaRefs>
</ds:datastoreItem>
</file>

<file path=customXml/itemProps2.xml><?xml version="1.0" encoding="utf-8"?>
<ds:datastoreItem xmlns:ds="http://schemas.openxmlformats.org/officeDocument/2006/customXml" ds:itemID="{79494F70-4955-4DB6-BD54-74471D0903E5}">
  <ds:schemaRefs>
    <ds:schemaRef ds:uri="http://schemas.microsoft.com/sharepoint/v3/contenttype/forms"/>
  </ds:schemaRefs>
</ds:datastoreItem>
</file>

<file path=customXml/itemProps3.xml><?xml version="1.0" encoding="utf-8"?>
<ds:datastoreItem xmlns:ds="http://schemas.openxmlformats.org/officeDocument/2006/customXml" ds:itemID="{B2BFF829-E5A0-42FB-9E50-C998CA553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13fb2-0b0e-4f78-95c2-89735a83ba7f"/>
    <ds:schemaRef ds:uri="7af3cda9-cc2f-4215-a64e-9d39f51f8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Presentationsmaterial</Template>
  <TotalTime>8291</TotalTime>
  <Words>2281</Words>
  <Application>Microsoft Office PowerPoint</Application>
  <PresentationFormat>Bredbild</PresentationFormat>
  <Paragraphs>189</Paragraphs>
  <Slides>20</Slides>
  <Notes>15</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20</vt:i4>
      </vt:variant>
    </vt:vector>
  </HeadingPairs>
  <TitlesOfParts>
    <vt:vector size="32" baseType="lpstr">
      <vt:lpstr>Arial</vt:lpstr>
      <vt:lpstr>Calibri</vt:lpstr>
      <vt:lpstr>Georgia</vt:lpstr>
      <vt:lpstr>KorolevLiU Medium</vt:lpstr>
      <vt:lpstr>Times New Roman</vt:lpstr>
      <vt:lpstr>LiU - VIT</vt:lpstr>
      <vt:lpstr>LiU - SVART</vt:lpstr>
      <vt:lpstr>LiU - ljusturkos</vt:lpstr>
      <vt:lpstr>Vita sidor</vt:lpstr>
      <vt:lpstr>Vita sidor</vt:lpstr>
      <vt:lpstr>Start och slut</vt:lpstr>
      <vt:lpstr>LiU - VIT</vt:lpstr>
      <vt:lpstr>   Fördjupningstema   Upptäck och motverka hedersrelaterat våld och förtryck i förskolan </vt:lpstr>
      <vt:lpstr>            Vad ska vi göra idag?          </vt:lpstr>
      <vt:lpstr> I fördjupningstemat kommer du och dina kollegor att få lära er mer om </vt:lpstr>
      <vt:lpstr>Du och dina kollegor kommer också att lära er mer om</vt:lpstr>
      <vt:lpstr>PowerPoint-presentation</vt:lpstr>
      <vt:lpstr>Vad är hedersrelaterat våld och förtryck?</vt:lpstr>
      <vt:lpstr>Vad kan vara tecken på hedersrelaterat våld och förtryck?</vt:lpstr>
      <vt:lpstr>Att som barn leva i två världar</vt:lpstr>
      <vt:lpstr>Konsekvenser att växa upp och leva i en familj med hedersnormer </vt:lpstr>
      <vt:lpstr>Hur kan HRV komma till uttryck i förskolan?</vt:lpstr>
      <vt:lpstr>PowerPoint-presentation</vt:lpstr>
      <vt:lpstr>Hur kan hedersförtryck upptäckas i förskolan? </vt:lpstr>
      <vt:lpstr>Motverka alla former av hedersrelaterat våld och förtryck genom att:</vt:lpstr>
      <vt:lpstr> Vårdnadshavare kan ställa krav på förskolan utifrån hedersnormer </vt:lpstr>
      <vt:lpstr> Övning i bemötande av hedersrelaterat våld och förtryck    - fem förhållningssätt </vt:lpstr>
      <vt:lpstr>Bortförande av barn</vt:lpstr>
      <vt:lpstr>Det här kan du som arbetar inom förskolan göra för att förhindra att ett barn blir bortfört:  </vt:lpstr>
      <vt:lpstr>PowerPoint-presentation</vt:lpstr>
      <vt:lpstr>Könsstympning</vt:lpstr>
      <vt:lpstr>Sammanfattning och utvärdering av dagen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re-lansering av Basprogram om våld mot barn och unga!</dc:title>
  <dc:creator>Sofia Lindgren</dc:creator>
  <cp:lastModifiedBy>Eva Bökman</cp:lastModifiedBy>
  <cp:revision>37</cp:revision>
  <dcterms:created xsi:type="dcterms:W3CDTF">2022-09-27T12:16:30Z</dcterms:created>
  <dcterms:modified xsi:type="dcterms:W3CDTF">2026-01-24T16:20:37Z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0x010100D7B5E5DC0B24EC45AFF55F2DF72373E0</vt:lpwstr>
  </property>
  <property fmtid="{D5CDD505-2E9C-101B-9397-08002B2CF9AE}" pid="3" name="MediaServiceImageTags">
    <vt:lpwstr/>
  </property>
</Properties>
</file>