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43" r:id="rId5"/>
  </p:sldMasterIdLst>
  <p:notesMasterIdLst>
    <p:notesMasterId r:id="rId24"/>
  </p:notesMasterIdLst>
  <p:handoutMasterIdLst>
    <p:handoutMasterId r:id="rId25"/>
  </p:handoutMasterIdLst>
  <p:sldIdLst>
    <p:sldId id="264" r:id="rId6"/>
    <p:sldId id="267" r:id="rId7"/>
    <p:sldId id="262" r:id="rId8"/>
    <p:sldId id="259" r:id="rId9"/>
    <p:sldId id="990" r:id="rId10"/>
    <p:sldId id="991" r:id="rId11"/>
    <p:sldId id="268" r:id="rId12"/>
    <p:sldId id="989" r:id="rId13"/>
    <p:sldId id="272" r:id="rId14"/>
    <p:sldId id="327" r:id="rId15"/>
    <p:sldId id="273" r:id="rId16"/>
    <p:sldId id="275" r:id="rId17"/>
    <p:sldId id="271" r:id="rId18"/>
    <p:sldId id="276" r:id="rId19"/>
    <p:sldId id="992" r:id="rId20"/>
    <p:sldId id="277" r:id="rId21"/>
    <p:sldId id="265" r:id="rId22"/>
    <p:sldId id="266" r:id="rId2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 Välkommen" id="{922630E1-5094-4B7C-BF65-81BEFB62F53F}">
          <p14:sldIdLst>
            <p14:sldId id="264"/>
            <p14:sldId id="267"/>
            <p14:sldId id="262"/>
            <p14:sldId id="259"/>
            <p14:sldId id="990"/>
            <p14:sldId id="991"/>
            <p14:sldId id="268"/>
            <p14:sldId id="989"/>
            <p14:sldId id="272"/>
            <p14:sldId id="327"/>
            <p14:sldId id="273"/>
            <p14:sldId id="275"/>
            <p14:sldId id="271"/>
            <p14:sldId id="276"/>
            <p14:sldId id="992"/>
            <p14:sldId id="277"/>
            <p14:sldId id="265"/>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 Rosell" initials="HR" lastIdx="14" clrIdx="0">
    <p:extLst>
      <p:ext uri="{19B8F6BF-5375-455C-9EA6-DF929625EA0E}">
        <p15:presenceInfo xmlns:p15="http://schemas.microsoft.com/office/powerpoint/2012/main" userId="S-1-5-21-3771122053-1237970087-2125702505-1963" providerId="AD"/>
      </p:ext>
    </p:extLst>
  </p:cmAuthor>
  <p:cmAuthor id="2" name="Ulla Perman" initials="UP" lastIdx="8" clrIdx="1">
    <p:extLst>
      <p:ext uri="{19B8F6BF-5375-455C-9EA6-DF929625EA0E}">
        <p15:presenceInfo xmlns:p15="http://schemas.microsoft.com/office/powerpoint/2012/main" userId="S-1-5-21-3771122053-1237970087-2125702505-3147" providerId="AD"/>
      </p:ext>
    </p:extLst>
  </p:cmAuthor>
  <p:cmAuthor id="3" name="Ida Gulbrandsen" initials="IG" lastIdx="16" clrIdx="2">
    <p:extLst>
      <p:ext uri="{19B8F6BF-5375-455C-9EA6-DF929625EA0E}">
        <p15:presenceInfo xmlns:p15="http://schemas.microsoft.com/office/powerpoint/2012/main" userId="S-1-5-21-3771122053-1237970087-2125702505-2975" providerId="AD"/>
      </p:ext>
    </p:extLst>
  </p:cmAuthor>
  <p:cmAuthor id="4" name="Annika Streiler" initials="AS" lastIdx="1" clrIdx="3">
    <p:extLst>
      <p:ext uri="{19B8F6BF-5375-455C-9EA6-DF929625EA0E}">
        <p15:presenceInfo xmlns:p15="http://schemas.microsoft.com/office/powerpoint/2012/main" userId="S-1-5-21-3771122053-1237970087-2125702505-18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llanmörkt format 4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972" autoAdjust="0"/>
    <p:restoredTop sz="64489" autoAdjust="0"/>
  </p:normalViewPr>
  <p:slideViewPr>
    <p:cSldViewPr snapToGrid="0" showGuides="1">
      <p:cViewPr varScale="1">
        <p:scale>
          <a:sx n="61" d="100"/>
          <a:sy n="61" d="100"/>
        </p:scale>
        <p:origin x="552"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dirty="0">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2026-02-27</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dirty="0"/>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a:t>
            </a:fld>
            <a:endParaRPr lang="sv-SE" dirty="0"/>
          </a:p>
        </p:txBody>
      </p:sp>
    </p:spTree>
    <p:extLst>
      <p:ext uri="{BB962C8B-B14F-4D97-AF65-F5344CB8AC3E}">
        <p14:creationId xmlns:p14="http://schemas.microsoft.com/office/powerpoint/2010/main" val="3628161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Till utbildningsledaren: </a:t>
            </a:r>
            <a:r>
              <a:rPr lang="sv-SE" dirty="0"/>
              <a:t>DOLD BILD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Denna bild kan användas i verksamheter som saknar grundläggande kunskap och kännedom om hedersrelaterat våld och förtryck sedan tidigare.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Definitionen kommer från Regeringens proposition 2021/22:138 Ett särskilt brott för hedersförtryck.</a:t>
            </a:r>
          </a:p>
          <a:p>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Fördjupande föreläsningsanteckningar: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Hedersrelaterat våld och förtryck drabbar framförallt flickor och kvinnor men kan även övas mot pojkar och män. </a:t>
            </a:r>
            <a:endParaRPr lang="sv-SE" sz="1200" kern="1200" dirty="0">
              <a:solidFill>
                <a:schemeClr val="tx1"/>
              </a:solidFill>
              <a:effectLst/>
              <a:latin typeface="Georgia" panose="02040502050405020303" pitchFamily="18" charset="0"/>
              <a:ea typeface="+mn-ea"/>
              <a:cs typeface="+mn-cs"/>
            </a:endParaRPr>
          </a:p>
          <a:p>
            <a:pPr>
              <a:lnSpc>
                <a:spcPct val="107000"/>
              </a:lnSpc>
            </a:pPr>
            <a:r>
              <a:rPr lang="sv-SE" sz="1200" dirty="0"/>
              <a:t>Hedersrelaterat våld och förtryck kan innebära o</a:t>
            </a:r>
            <a:r>
              <a:rPr lang="sv-SE" sz="1200" dirty="0">
                <a:ea typeface="Calibri" panose="020F0502020204030204" pitchFamily="34" charset="0"/>
                <a:cs typeface="Times New Roman" panose="02020603050405020304" pitchFamily="18" charset="0"/>
              </a:rPr>
              <a:t>lika former av våld som:</a:t>
            </a:r>
          </a:p>
          <a:p>
            <a:pPr marL="171450" indent="-171450">
              <a:lnSpc>
                <a:spcPct val="107000"/>
              </a:lnSpc>
              <a:buFont typeface="Arial" panose="020B0604020202020204" pitchFamily="34" charset="0"/>
              <a:buChar char="•"/>
            </a:pPr>
            <a:r>
              <a:rPr lang="sv-SE" sz="1200" dirty="0">
                <a:ea typeface="Calibri" panose="020F0502020204030204" pitchFamily="34" charset="0"/>
                <a:cs typeface="Times New Roman" panose="02020603050405020304" pitchFamily="18" charset="0"/>
              </a:rPr>
              <a:t>psykiskt våld och social kontroll,</a:t>
            </a:r>
          </a:p>
          <a:p>
            <a:pPr marL="171450" indent="-171450">
              <a:lnSpc>
                <a:spcPct val="107000"/>
              </a:lnSpc>
              <a:buFont typeface="Arial" panose="020B0604020202020204" pitchFamily="34" charset="0"/>
              <a:buChar char="•"/>
            </a:pPr>
            <a:r>
              <a:rPr lang="sv-SE" sz="1200" dirty="0">
                <a:ea typeface="Calibri" panose="020F0502020204030204" pitchFamily="34" charset="0"/>
                <a:cs typeface="Times New Roman" panose="02020603050405020304" pitchFamily="18" charset="0"/>
              </a:rPr>
              <a:t>fysiskt, sexuellt, ekonomiskt våld.</a:t>
            </a:r>
          </a:p>
          <a:p>
            <a:pPr marL="171450" lvl="0" indent="-171450">
              <a:lnSpc>
                <a:spcPct val="107000"/>
              </a:lnSpc>
              <a:spcAft>
                <a:spcPts val="80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omvändelseförsök av </a:t>
            </a:r>
            <a:r>
              <a:rPr lang="sv-SE" sz="1200" dirty="0" err="1">
                <a:ea typeface="Calibri" panose="020F0502020204030204" pitchFamily="34" charset="0"/>
                <a:cs typeface="Times New Roman" panose="02020603050405020304" pitchFamily="18" charset="0"/>
              </a:rPr>
              <a:t>hbtqi</a:t>
            </a:r>
            <a:r>
              <a:rPr lang="sv-SE" sz="1200" dirty="0">
                <a:ea typeface="Calibri" panose="020F0502020204030204" pitchFamily="34" charset="0"/>
                <a:cs typeface="Times New Roman" panose="02020603050405020304" pitchFamily="18" charset="0"/>
              </a:rPr>
              <a:t>-personer, k</a:t>
            </a:r>
            <a:r>
              <a:rPr lang="sv-SE" sz="1200" dirty="0">
                <a:effectLst/>
                <a:ea typeface="Calibri" panose="020F0502020204030204" pitchFamily="34" charset="0"/>
                <a:cs typeface="Times New Roman" panose="02020603050405020304" pitchFamily="18" charset="0"/>
              </a:rPr>
              <a:t>önsstympning, tvångsäktenskap, barnäktenskap, tvångsäktenskap oc</a:t>
            </a:r>
            <a:r>
              <a:rPr lang="sv-SE" sz="1200" dirty="0">
                <a:ea typeface="Calibri" panose="020F0502020204030204" pitchFamily="34" charset="0"/>
                <a:cs typeface="Times New Roman" panose="02020603050405020304" pitchFamily="18" charset="0"/>
              </a:rPr>
              <a:t>h v</a:t>
            </a:r>
            <a:r>
              <a:rPr lang="sv-SE" sz="1200" dirty="0"/>
              <a:t>ilseledande till äktenskapsresa</a:t>
            </a:r>
            <a:r>
              <a:rPr lang="sv-SE" dirty="0"/>
              <a: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Läs mer: </a:t>
            </a:r>
            <a:r>
              <a:rPr lang="sv-SE" sz="1200" kern="1200" dirty="0">
                <a:solidFill>
                  <a:schemeClr val="tx1"/>
                </a:solidFill>
                <a:effectLst/>
                <a:latin typeface="Georgia" panose="02040502050405020303" pitchFamily="18" charset="0"/>
                <a:ea typeface="+mn-ea"/>
                <a:cs typeface="+mn-cs"/>
              </a:rPr>
              <a:t>Basprogram om våld mot barn och unga</a:t>
            </a:r>
            <a:r>
              <a:rPr lang="sv-SE" dirty="0"/>
              <a:t>, kapitel 8.</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10</a:t>
            </a:fld>
            <a:endParaRPr lang="sv-SE" dirty="0"/>
          </a:p>
        </p:txBody>
      </p:sp>
    </p:spTree>
    <p:extLst>
      <p:ext uri="{BB962C8B-B14F-4D97-AF65-F5344CB8AC3E}">
        <p14:creationId xmlns:p14="http://schemas.microsoft.com/office/powerpoint/2010/main" val="292012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Fördjupande föreläsningsanteckningar:</a:t>
            </a:r>
          </a:p>
          <a:p>
            <a:r>
              <a:rPr lang="sv-SE" dirty="0"/>
              <a:t>Det är svårt att veta hur många barn och unga som utsätts för våld i Sverige, då det saknas sammanhållen offentlig statistik och mörkertalet är stort.</a:t>
            </a:r>
          </a:p>
          <a:p>
            <a:r>
              <a:rPr lang="sv-SE" sz="1200" kern="1200" dirty="0">
                <a:solidFill>
                  <a:schemeClr val="tx1"/>
                </a:solidFill>
                <a:effectLst/>
                <a:latin typeface="Georgia" panose="02040502050405020303" pitchFamily="18" charset="0"/>
                <a:ea typeface="+mn-ea"/>
                <a:cs typeface="+mn-cs"/>
              </a:rPr>
              <a:t>Under 2021 gjordes cirka 422 000 orosanmälningar till landets socialtjänster. Av dem handlade var femte anmälan om våld i nära relationer. (Källa: Anmälningar om barn som far illa eller misstänks fara illa 2021 – Uppföljning och analys av utvecklingen, 2022)</a:t>
            </a: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11</a:t>
            </a:fld>
            <a:endParaRPr lang="sv-SE" dirty="0"/>
          </a:p>
        </p:txBody>
      </p:sp>
    </p:spTree>
    <p:extLst>
      <p:ext uri="{BB962C8B-B14F-4D97-AF65-F5344CB8AC3E}">
        <p14:creationId xmlns:p14="http://schemas.microsoft.com/office/powerpoint/2010/main" val="145148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Fördjupande föreläsningsanteckningar:</a:t>
            </a:r>
          </a:p>
          <a:p>
            <a:r>
              <a:rPr lang="sv-SE" dirty="0"/>
              <a:t>Våld har både kort- och långsiktiga konsekvenser för barn och unga, men också för vänner, familjer och hela samhället. </a:t>
            </a:r>
          </a:p>
          <a:p>
            <a:r>
              <a:rPr lang="sv-SE" dirty="0"/>
              <a:t>Våldsutsatthet kan leda till problem med känslolivet, kognitiva och sociala färdigheter som vuxen. Det i sin tur ökar risken för arbetslöshet, låg inkomst och dessutom att föra traumat vidare.</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12</a:t>
            </a:fld>
            <a:endParaRPr lang="sv-SE" dirty="0"/>
          </a:p>
        </p:txBody>
      </p:sp>
    </p:spTree>
    <p:extLst>
      <p:ext uri="{BB962C8B-B14F-4D97-AF65-F5344CB8AC3E}">
        <p14:creationId xmlns:p14="http://schemas.microsoft.com/office/powerpoint/2010/main" val="3016485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100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 </a:t>
            </a:r>
            <a:r>
              <a:rPr lang="sv-SE" sz="1200" b="0" kern="1200" dirty="0">
                <a:solidFill>
                  <a:schemeClr val="tx1"/>
                </a:solidFill>
                <a:effectLst/>
                <a:latin typeface="Georgia" panose="02040502050405020303" pitchFamily="18" charset="0"/>
                <a:ea typeface="+mn-ea"/>
                <a:cs typeface="+mn-cs"/>
              </a:rPr>
              <a:t>En bild </a:t>
            </a:r>
            <a:r>
              <a:rPr lang="sv-SE" sz="1200" kern="1200" dirty="0">
                <a:solidFill>
                  <a:schemeClr val="tx1"/>
                </a:solidFill>
                <a:effectLst/>
                <a:latin typeface="Georgia" panose="02040502050405020303" pitchFamily="18" charset="0"/>
                <a:ea typeface="+mn-ea"/>
                <a:cs typeface="+mn-cs"/>
              </a:rPr>
              <a:t>av en avbruten vit käpp.</a:t>
            </a:r>
          </a:p>
          <a:p>
            <a:pPr>
              <a:lnSpc>
                <a:spcPct val="110000"/>
              </a:lnSpc>
              <a:spcAft>
                <a:spcPts val="1000"/>
              </a:spcAft>
            </a:pPr>
            <a:r>
              <a:rPr lang="sv-SE" sz="1200" b="1" dirty="0">
                <a:effectLst/>
                <a:latin typeface="Times New Roman" panose="02020603050405020304" pitchFamily="18" charset="0"/>
                <a:ea typeface="Times New Roman" panose="02020603050405020304" pitchFamily="18" charset="0"/>
                <a:cs typeface="DokChampa" panose="020B0604020202020204" pitchFamily="34" charset="-34"/>
              </a:rPr>
              <a:t>Fördjupande föreläsningsanteckningar:</a:t>
            </a:r>
          </a:p>
          <a:p>
            <a:pPr>
              <a:lnSpc>
                <a:spcPct val="110000"/>
              </a:lnSpc>
              <a:spcAft>
                <a:spcPts val="1000"/>
              </a:spcAft>
            </a:pPr>
            <a:r>
              <a:rPr lang="sv-SE" sz="1200" dirty="0">
                <a:effectLst/>
                <a:latin typeface="Times New Roman" panose="02020603050405020304" pitchFamily="18" charset="0"/>
                <a:ea typeface="Times New Roman" panose="02020603050405020304" pitchFamily="18" charset="0"/>
                <a:cs typeface="DokChampa" panose="020B0604020202020204" pitchFamily="34" charset="-34"/>
              </a:rPr>
              <a:t>Barn och unga med funktionsnedsättning utsätts för alla våldshandlingar som andra utsätts för. Men våldet kan ta sig andra uttryck och ha andra konsekvenser på grund av funktionsnedsättningen. Till exempel kan ett barn som har en nedsatt talförmåga, som blir utsatt för psykiskt våld ha svårare att kalla på hjälp eller berätta om vad som skett.  </a:t>
            </a:r>
          </a:p>
          <a:p>
            <a:pPr marL="0" marR="0" lvl="0" indent="0" algn="l" defTabSz="914400" rtl="0" eaLnBrk="1" fontAlgn="auto" latinLnBrk="0" hangingPunct="1">
              <a:lnSpc>
                <a:spcPct val="110000"/>
              </a:lnSpc>
              <a:spcBef>
                <a:spcPts val="0"/>
              </a:spcBef>
              <a:spcAft>
                <a:spcPts val="1000"/>
              </a:spcAft>
              <a:buClrTx/>
              <a:buSzTx/>
              <a:buFontTx/>
              <a:buNone/>
              <a:tabLst/>
              <a:defRPr/>
            </a:pPr>
            <a:endParaRPr lang="sv-SE" sz="1200" dirty="0">
              <a:effectLst/>
              <a:latin typeface="Times New Roman" panose="02020603050405020304" pitchFamily="18" charset="0"/>
              <a:ea typeface="Times New Roman" panose="02020603050405020304" pitchFamily="18" charset="0"/>
              <a:cs typeface="DokChampa" panose="020B0604020202020204" pitchFamily="34" charset="-34"/>
            </a:endParaRPr>
          </a:p>
          <a:p>
            <a:pPr marL="0" marR="0" lvl="0" indent="0" algn="l" defTabSz="914400" rtl="0" eaLnBrk="1" fontAlgn="auto" latinLnBrk="0" hangingPunct="1">
              <a:lnSpc>
                <a:spcPct val="110000"/>
              </a:lnSpc>
              <a:spcBef>
                <a:spcPts val="0"/>
              </a:spcBef>
              <a:spcAft>
                <a:spcPts val="1000"/>
              </a:spcAft>
              <a:buClrTx/>
              <a:buSzTx/>
              <a:buFontTx/>
              <a:buNone/>
              <a:tabLst/>
              <a:defRPr/>
            </a:pPr>
            <a:r>
              <a:rPr lang="sv-SE" sz="1200" dirty="0"/>
              <a:t>Våld kan även vara relaterat till funktionsnedsättning och funktionshinder.</a:t>
            </a:r>
            <a:r>
              <a:rPr lang="sv-SE" sz="1200" dirty="0">
                <a:effectLst/>
                <a:latin typeface="Times New Roman" panose="02020603050405020304" pitchFamily="18" charset="0"/>
                <a:cs typeface="DokChampa" panose="020B0604020202020204" pitchFamily="34" charset="-34"/>
              </a:rPr>
              <a:t> </a:t>
            </a:r>
          </a:p>
          <a:p>
            <a:pPr marL="0" indent="0">
              <a:buFont typeface="Arial" panose="020B0604020202020204" pitchFamily="34" charset="0"/>
              <a:buNone/>
            </a:pPr>
            <a:r>
              <a:rPr lang="sv-SE" sz="1200" b="0" i="0" kern="1200" dirty="0">
                <a:solidFill>
                  <a:schemeClr val="tx1"/>
                </a:solidFill>
                <a:effectLst/>
                <a:latin typeface="Georgia" panose="02040502050405020303" pitchFamily="18" charset="0"/>
                <a:ea typeface="+mn-ea"/>
                <a:cs typeface="+mn-cs"/>
              </a:rPr>
              <a:t>En funktionsnedsättning är en nedsättning av fysisk, psykisk eller intellektuell funktionsförmåga. Den kan vara medfödd eller uppstå efter en sjukdom eller olycka.</a:t>
            </a:r>
          </a:p>
          <a:p>
            <a:pPr marL="0" indent="0">
              <a:buFont typeface="Arial" panose="020B0604020202020204" pitchFamily="34" charset="0"/>
              <a:buNone/>
            </a:pPr>
            <a:r>
              <a:rPr lang="sv-SE" sz="1200" b="0" i="0" kern="1200" dirty="0">
                <a:solidFill>
                  <a:schemeClr val="tx1"/>
                </a:solidFill>
                <a:effectLst/>
                <a:latin typeface="Georgia" panose="02040502050405020303" pitchFamily="18" charset="0"/>
                <a:ea typeface="+mn-ea"/>
                <a:cs typeface="+mn-cs"/>
              </a:rPr>
              <a:t>Funktionshinder är de hinder i omgivningen som en person med funktionsnedsättning möter och som försvårar livet på olika sätt.</a:t>
            </a:r>
          </a:p>
          <a:p>
            <a:pPr marL="0" marR="0" lvl="0" indent="0" algn="l" defTabSz="914400" rtl="0" eaLnBrk="1" fontAlgn="auto" latinLnBrk="0" hangingPunct="1">
              <a:lnSpc>
                <a:spcPct val="110000"/>
              </a:lnSpc>
              <a:spcBef>
                <a:spcPts val="0"/>
              </a:spcBef>
              <a:spcAft>
                <a:spcPts val="1000"/>
              </a:spcAft>
              <a:buClrTx/>
              <a:buSzTx/>
              <a:buFontTx/>
              <a:buNone/>
              <a:tabLst/>
              <a:defRPr/>
            </a:pPr>
            <a:endParaRPr lang="sv-SE" sz="1200" dirty="0">
              <a:effectLst/>
              <a:latin typeface="Times New Roman" panose="02020603050405020304" pitchFamily="18" charset="0"/>
              <a:ea typeface="Times New Roman" panose="02020603050405020304" pitchFamily="18" charset="0"/>
              <a:cs typeface="DokChampa" panose="020B0604020202020204" pitchFamily="34" charset="-34"/>
            </a:endParaRPr>
          </a:p>
          <a:p>
            <a:pPr marL="0" marR="0" lvl="0" indent="0" algn="l" defTabSz="914400" rtl="0" eaLnBrk="1" fontAlgn="auto" latinLnBrk="0" hangingPunct="1">
              <a:lnSpc>
                <a:spcPct val="110000"/>
              </a:lnSpc>
              <a:spcBef>
                <a:spcPts val="0"/>
              </a:spcBef>
              <a:spcAft>
                <a:spcPts val="1000"/>
              </a:spcAft>
              <a:buClrTx/>
              <a:buSzTx/>
              <a:buFontTx/>
              <a:buNone/>
              <a:tabLst/>
              <a:defRPr/>
            </a:pPr>
            <a:r>
              <a:rPr lang="sv-SE" sz="1200" dirty="0">
                <a:effectLst/>
                <a:latin typeface="Times New Roman" panose="02020603050405020304" pitchFamily="18" charset="0"/>
                <a:ea typeface="Times New Roman" panose="02020603050405020304" pitchFamily="18" charset="0"/>
                <a:cs typeface="DokChampa" panose="020B0604020202020204" pitchFamily="34" charset="-34"/>
              </a:rPr>
              <a:t>Exempel på våld som är funktionshindersrelaterat:</a:t>
            </a:r>
          </a:p>
          <a:p>
            <a:pPr marL="171450" marR="0" lvl="0" indent="-171450" algn="l" defTabSz="914400" rtl="0" eaLnBrk="1" fontAlgn="auto" latinLnBrk="0" hangingPunct="1">
              <a:lnSpc>
                <a:spcPct val="110000"/>
              </a:lnSpc>
              <a:spcBef>
                <a:spcPts val="0"/>
              </a:spcBef>
              <a:spcAft>
                <a:spcPts val="1000"/>
              </a:spcAft>
              <a:buClrTx/>
              <a:buSzTx/>
              <a:buFont typeface="Arial" panose="020B0604020202020204" pitchFamily="34" charset="0"/>
              <a:buChar char="•"/>
              <a:tabLst/>
              <a:defRPr/>
            </a:pPr>
            <a:r>
              <a:rPr lang="sv-SE" dirty="0"/>
              <a:t>Social isolering genom att vårdnadshavare inte tillåter barnet eller den unga att ta del av insatser och aktiviteter de har rätt till</a:t>
            </a:r>
            <a:r>
              <a:rPr lang="sv-SE" sz="1200" dirty="0">
                <a:effectLst/>
                <a:latin typeface="Times New Roman" panose="02020603050405020304" pitchFamily="18" charset="0"/>
                <a:ea typeface="Times New Roman" panose="02020603050405020304" pitchFamily="18" charset="0"/>
                <a:cs typeface="DokChampa" panose="020B0604020202020204" pitchFamily="34" charset="-34"/>
              </a:rPr>
              <a:t>.</a:t>
            </a:r>
          </a:p>
          <a:p>
            <a:pPr marL="171450" marR="0" lvl="0" indent="-171450" algn="l" defTabSz="914400" rtl="0" eaLnBrk="1" fontAlgn="auto" latinLnBrk="0" hangingPunct="1">
              <a:lnSpc>
                <a:spcPct val="110000"/>
              </a:lnSpc>
              <a:spcBef>
                <a:spcPts val="0"/>
              </a:spcBef>
              <a:spcAft>
                <a:spcPts val="1000"/>
              </a:spcAft>
              <a:buClrTx/>
              <a:buSzTx/>
              <a:buFont typeface="Arial" panose="020B0604020202020204" pitchFamily="34" charset="0"/>
              <a:buChar char="•"/>
              <a:tabLst/>
              <a:defRPr/>
            </a:pPr>
            <a:r>
              <a:rPr lang="sv-SE" dirty="0"/>
              <a:t>Kontroll genom att vårdnadshavare tar på sig rollen som personlig assistent eller god man</a:t>
            </a:r>
            <a:r>
              <a:rPr lang="sv-SE" sz="1200" dirty="0">
                <a:effectLst/>
                <a:latin typeface="Times New Roman" panose="02020603050405020304" pitchFamily="18" charset="0"/>
                <a:ea typeface="Times New Roman" panose="02020603050405020304" pitchFamily="18" charset="0"/>
                <a:cs typeface="DokChampa" panose="020B0604020202020204" pitchFamily="34" charset="-34"/>
              </a:rPr>
              <a:t>.</a:t>
            </a:r>
          </a:p>
          <a:p>
            <a:pPr marL="171450" indent="-171450">
              <a:buFont typeface="Arial" panose="020B0604020202020204" pitchFamily="34" charset="0"/>
              <a:buChar char="•"/>
            </a:pPr>
            <a:r>
              <a:rPr lang="sv-SE" dirty="0"/>
              <a:t>Bli sexuellt utnyttjad på grund av sin beroendeställning eller begränsade förmåga att värna sina gränser. </a:t>
            </a:r>
          </a:p>
          <a:p>
            <a:pPr marL="171450" indent="-171450">
              <a:buFont typeface="Arial" panose="020B0604020202020204" pitchFamily="34" charset="0"/>
              <a:buChar char="•"/>
            </a:pPr>
            <a:r>
              <a:rPr lang="sv-SE" dirty="0"/>
              <a:t>Få sina hjälpmedel förstörda eller gömda.</a:t>
            </a:r>
          </a:p>
          <a:p>
            <a:pPr marL="171450" indent="-171450">
              <a:buFont typeface="Arial" panose="020B0604020202020204" pitchFamily="34" charset="0"/>
              <a:buChar char="•"/>
            </a:pPr>
            <a:r>
              <a:rPr lang="sv-SE" dirty="0"/>
              <a:t>Bli hårdhänt hanterad vid förflyttningar.</a:t>
            </a:r>
          </a:p>
          <a:p>
            <a:pPr marL="171450" indent="-171450">
              <a:buFont typeface="Arial" panose="020B0604020202020204" pitchFamily="34" charset="0"/>
              <a:buChar char="•"/>
            </a:pPr>
            <a:r>
              <a:rPr lang="sv-SE" dirty="0"/>
              <a:t>Inte få tillgång till den mat och hygien man behöver.</a:t>
            </a:r>
          </a:p>
          <a:p>
            <a:pPr marL="171450" indent="-171450">
              <a:buFont typeface="Arial" panose="020B0604020202020204" pitchFamily="34" charset="0"/>
              <a:buChar char="•"/>
            </a:pPr>
            <a:r>
              <a:rPr lang="sv-SE" dirty="0"/>
              <a:t>Inte få hjälp att ta eller köpa medicin.</a:t>
            </a:r>
            <a:endParaRPr lang="sv-SE" sz="1200" b="1" u="sng" dirty="0">
              <a:solidFill>
                <a:srgbClr val="3366FF"/>
              </a:solidFill>
              <a:effectLst/>
              <a:latin typeface="Times New Roman" panose="02020603050405020304" pitchFamily="18" charset="0"/>
              <a:cs typeface="DokChampa" panose="020B0604020202020204" pitchFamily="34" charset="-34"/>
            </a:endParaRPr>
          </a:p>
          <a:p>
            <a:endParaRPr lang="sv-SE" dirty="0"/>
          </a:p>
          <a:p>
            <a:pPr marL="0" marR="0" lvl="0" indent="0" algn="l" defTabSz="914400" rtl="0" eaLnBrk="1" fontAlgn="auto" latinLnBrk="0" hangingPunct="1">
              <a:lnSpc>
                <a:spcPct val="110000"/>
              </a:lnSpc>
              <a:spcBef>
                <a:spcPts val="0"/>
              </a:spcBef>
              <a:spcAft>
                <a:spcPts val="1000"/>
              </a:spcAft>
              <a:buClrTx/>
              <a:buSzTx/>
              <a:buFontTx/>
              <a:buNone/>
              <a:tabLst/>
              <a:defRPr/>
            </a:pPr>
            <a:r>
              <a:rPr lang="sv-SE" sz="1200" dirty="0">
                <a:effectLst/>
                <a:latin typeface="Times New Roman" panose="02020603050405020304" pitchFamily="18" charset="0"/>
                <a:ea typeface="Times New Roman" panose="02020603050405020304" pitchFamily="18" charset="0"/>
                <a:cs typeface="DokChampa" panose="020B0604020202020204" pitchFamily="34" charset="-34"/>
              </a:rPr>
              <a:t>Våld kan förekomma i stöd- eller vårdsituationer som är kopplade till att personen har en funktionsnedsättning. Inom till exempel ungdomsvård och barn- och ungdomspsykiatrin förekommer också tvångs- och begränsningsåtgärder. När beroende av anhöriga eller omsorgspersonal är starkt, kan våldet bli svårt att upptäcka.</a:t>
            </a:r>
          </a:p>
          <a:p>
            <a:pPr>
              <a:lnSpc>
                <a:spcPct val="110000"/>
              </a:lnSpc>
              <a:spcAft>
                <a:spcPts val="1000"/>
              </a:spcAft>
            </a:pPr>
            <a:endParaRPr lang="sv-SE" sz="1200" dirty="0">
              <a:effectLst/>
              <a:latin typeface="Times New Roman" panose="02020603050405020304" pitchFamily="18" charset="0"/>
              <a:ea typeface="Times New Roman" panose="02020603050405020304" pitchFamily="18" charset="0"/>
              <a:cs typeface="DokChampa" panose="020B0604020202020204" pitchFamily="34" charset="-34"/>
            </a:endParaRP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13</a:t>
            </a:fld>
            <a:endParaRPr lang="sv-SE" dirty="0"/>
          </a:p>
        </p:txBody>
      </p:sp>
    </p:spTree>
    <p:extLst>
      <p:ext uri="{BB962C8B-B14F-4D97-AF65-F5344CB8AC3E}">
        <p14:creationId xmlns:p14="http://schemas.microsoft.com/office/powerpoint/2010/main" val="425147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Syntolkning: </a:t>
            </a:r>
            <a:r>
              <a:rPr lang="sv-SE" dirty="0"/>
              <a:t>En vuxen som håller om ett barn.</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14</a:t>
            </a:fld>
            <a:endParaRPr lang="sv-SE" dirty="0"/>
          </a:p>
        </p:txBody>
      </p:sp>
    </p:spTree>
    <p:extLst>
      <p:ext uri="{BB962C8B-B14F-4D97-AF65-F5344CB8AC3E}">
        <p14:creationId xmlns:p14="http://schemas.microsoft.com/office/powerpoint/2010/main" val="706911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15</a:t>
            </a:fld>
            <a:endParaRPr lang="sv-SE" dirty="0"/>
          </a:p>
        </p:txBody>
      </p:sp>
    </p:spTree>
    <p:extLst>
      <p:ext uri="{BB962C8B-B14F-4D97-AF65-F5344CB8AC3E}">
        <p14:creationId xmlns:p14="http://schemas.microsoft.com/office/powerpoint/2010/main" val="3115447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Till utbildningsledaren:</a:t>
            </a:r>
          </a:p>
          <a:p>
            <a:r>
              <a:rPr lang="sv-SE" dirty="0"/>
              <a:t>Reflektera kring frågorna i arbetsgruppen på det sätt som passar er.</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16</a:t>
            </a:fld>
            <a:endParaRPr lang="sv-SE" dirty="0"/>
          </a:p>
        </p:txBody>
      </p:sp>
    </p:spTree>
    <p:extLst>
      <p:ext uri="{BB962C8B-B14F-4D97-AF65-F5344CB8AC3E}">
        <p14:creationId xmlns:p14="http://schemas.microsoft.com/office/powerpoint/2010/main" val="3696448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 </a:t>
            </a:r>
            <a:r>
              <a:rPr lang="sv-SE" sz="1200" kern="1200" dirty="0">
                <a:solidFill>
                  <a:schemeClr val="tx1"/>
                </a:solidFill>
                <a:effectLst/>
                <a:latin typeface="Georgia" panose="02040502050405020303" pitchFamily="18" charset="0"/>
                <a:ea typeface="+mn-ea"/>
                <a:cs typeface="+mn-cs"/>
              </a:rPr>
              <a:t>en bild av en vuxen och ett barn som använder teckenspråk.</a:t>
            </a:r>
          </a:p>
          <a:p>
            <a:endParaRPr lang="sv-SE" b="1" dirty="0"/>
          </a:p>
          <a:p>
            <a:r>
              <a:rPr lang="sv-SE" b="1" dirty="0"/>
              <a:t>Till utbildningsledaren: </a:t>
            </a:r>
            <a:r>
              <a:rPr lang="sv-SE" b="0" dirty="0"/>
              <a:t>Läs upp sammanfattningen för deltagarna i samband med avslutningen.</a:t>
            </a:r>
            <a:endParaRPr lang="sv-SE" b="1" dirty="0"/>
          </a:p>
          <a:p>
            <a:pPr marL="171450" indent="-171450">
              <a:buFont typeface="Arial" panose="020B0604020202020204" pitchFamily="34" charset="0"/>
              <a:buChar char="•"/>
            </a:pPr>
            <a:r>
              <a:rPr lang="sv-SE" dirty="0"/>
              <a:t>Våld mot barn och unga innebär både våld från vuxna förövare, men också våld från ett barn eller ung mot en annan. </a:t>
            </a:r>
          </a:p>
          <a:p>
            <a:pPr marL="171450" indent="-171450">
              <a:buFont typeface="Arial" panose="020B0604020202020204" pitchFamily="34" charset="0"/>
              <a:buChar char="•"/>
            </a:pPr>
            <a:r>
              <a:rPr lang="sv-SE" dirty="0"/>
              <a:t>Våldet kan bestå av många olika handlingar samtidigt och i sammanhang som man ibland inte tänker på. </a:t>
            </a:r>
          </a:p>
          <a:p>
            <a:pPr marL="171450" indent="-171450">
              <a:buFont typeface="Arial" panose="020B0604020202020204" pitchFamily="34" charset="0"/>
              <a:buChar char="•"/>
            </a:pPr>
            <a:r>
              <a:rPr lang="sv-SE" dirty="0"/>
              <a:t>Om ett barn eller ung person har en funktionsnedsättning kan det påverka hur vuxna eller andra barn och unga utsätter dem för våld. </a:t>
            </a:r>
          </a:p>
          <a:p>
            <a:pPr marL="171450" indent="-171450">
              <a:buFont typeface="Arial" panose="020B0604020202020204" pitchFamily="34" charset="0"/>
              <a:buChar char="•"/>
            </a:pPr>
            <a:r>
              <a:rPr lang="sv-SE" dirty="0"/>
              <a:t>De kan utnyttja personens begränsade självständighet och bristande förutsättningar att skydda sig från våld.</a:t>
            </a:r>
          </a:p>
          <a:p>
            <a:pPr marL="171450" indent="-171450">
              <a:buFont typeface="Arial" panose="020B0604020202020204" pitchFamily="34" charset="0"/>
              <a:buChar char="•"/>
            </a:pPr>
            <a:r>
              <a:rPr lang="sv-SE" dirty="0"/>
              <a:t>Våld som barn och unga utsätts för berör många yrkesverksamma i olika verksamheter och roller. </a:t>
            </a:r>
          </a:p>
          <a:p>
            <a:pPr marL="171450" indent="-171450">
              <a:buFont typeface="Arial" panose="020B0604020202020204" pitchFamily="34" charset="0"/>
              <a:buChar char="•"/>
            </a:pPr>
            <a:r>
              <a:rPr lang="sv-SE" dirty="0"/>
              <a:t>Tillsammans har alla yrkesverksamma som möter barn och unga möjlighet och ansvar att göra en skillnad för utsatta barn och unga.</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17</a:t>
            </a:fld>
            <a:endParaRPr lang="sv-SE" dirty="0"/>
          </a:p>
        </p:txBody>
      </p:sp>
    </p:spTree>
    <p:extLst>
      <p:ext uri="{BB962C8B-B14F-4D97-AF65-F5344CB8AC3E}">
        <p14:creationId xmlns:p14="http://schemas.microsoft.com/office/powerpoint/2010/main" val="335046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highlight>
                  <a:srgbClr val="FFFF00"/>
                </a:highlight>
              </a:rPr>
              <a:t>Syntolkning: </a:t>
            </a:r>
            <a:r>
              <a:rPr lang="sv-SE" sz="1200" kern="1200" dirty="0">
                <a:solidFill>
                  <a:schemeClr val="tx1"/>
                </a:solidFill>
                <a:effectLst/>
                <a:highlight>
                  <a:srgbClr val="FFFF00"/>
                </a:highlight>
                <a:latin typeface="Georgia" panose="02040502050405020303" pitchFamily="18" charset="0"/>
                <a:ea typeface="+mn-ea"/>
                <a:cs typeface="+mn-cs"/>
              </a:rPr>
              <a:t>En bild av ett barn som tittar rakt fram.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highlight>
                  <a:srgbClr val="FFFF00"/>
                </a:highlight>
              </a:rPr>
              <a:t>Till utbildningsledaren: </a:t>
            </a:r>
            <a:r>
              <a:rPr lang="sv-SE" dirty="0">
                <a:highlight>
                  <a:srgbClr val="FFFF00"/>
                </a:highlight>
              </a:rPr>
              <a:t>Presentera dagens upplägg för deltagarna.</a:t>
            </a:r>
            <a:endParaRPr lang="sv-SE" sz="1200" kern="1200" dirty="0">
              <a:solidFill>
                <a:schemeClr val="tx1"/>
              </a:solidFill>
              <a:effectLst/>
              <a:highlight>
                <a:srgbClr val="FFFF00"/>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highlight>
                <a:srgbClr val="FFFF00"/>
              </a:highlight>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a:t>
            </a:fld>
            <a:endParaRPr lang="sv-SE" dirty="0"/>
          </a:p>
        </p:txBody>
      </p:sp>
    </p:spTree>
    <p:extLst>
      <p:ext uri="{BB962C8B-B14F-4D97-AF65-F5344CB8AC3E}">
        <p14:creationId xmlns:p14="http://schemas.microsoft.com/office/powerpoint/2010/main" val="436632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Ni får också reflektera över hur barn och unga med funktionsnedsättning kan vara särskilt sårbara för våld.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b="1"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3</a:t>
            </a:fld>
            <a:endParaRPr lang="sv-SE" dirty="0"/>
          </a:p>
        </p:txBody>
      </p:sp>
    </p:spTree>
    <p:extLst>
      <p:ext uri="{BB962C8B-B14F-4D97-AF65-F5344CB8AC3E}">
        <p14:creationId xmlns:p14="http://schemas.microsoft.com/office/powerpoint/2010/main" val="25268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Georgia" panose="02040502050405020303" pitchFamily="18" charset="0"/>
              <a:ea typeface="+mn-ea"/>
              <a:cs typeface="+mn-cs"/>
            </a:endParaRPr>
          </a:p>
          <a:p>
            <a:endParaRPr lang="sv-SE" sz="1200"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4</a:t>
            </a:fld>
            <a:endParaRPr lang="sv-SE" dirty="0"/>
          </a:p>
        </p:txBody>
      </p:sp>
    </p:spTree>
    <p:extLst>
      <p:ext uri="{BB962C8B-B14F-4D97-AF65-F5344CB8AC3E}">
        <p14:creationId xmlns:p14="http://schemas.microsoft.com/office/powerpoint/2010/main" val="4379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kumimoji="0" lang="sv-SE" sz="1200" b="1" i="0" u="none" strike="noStrike" kern="1200" cap="none" spc="0" normalizeH="0" baseline="0" noProof="0" dirty="0">
                <a:ln>
                  <a:noFill/>
                </a:ln>
                <a:solidFill>
                  <a:prstClr val="black"/>
                </a:solidFill>
                <a:effectLst/>
                <a:highlight>
                  <a:srgbClr val="FFFF00"/>
                </a:highlight>
                <a:uLnTx/>
                <a:uFillTx/>
                <a:latin typeface="Georgia" panose="02040502050405020303" pitchFamily="18" charset="0"/>
                <a:ea typeface="+mn-ea"/>
                <a:cs typeface="+mn-cs"/>
              </a:rPr>
              <a:t>Till utbildningsledaren: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att introducera och landa i ämnet, kan ni välja att se en film som finns på Barnafrids kunskapsportal.</a:t>
            </a:r>
          </a:p>
          <a:p>
            <a:r>
              <a:rPr lang="sv-SE" dirty="0">
                <a:solidFill>
                  <a:srgbClr val="000000"/>
                </a:solidFill>
              </a:rPr>
              <a:t>Ett par minuter om våld mot barn (5 min)</a:t>
            </a:r>
          </a:p>
          <a:p>
            <a:r>
              <a:rPr lang="sv-SE">
                <a:solidFill>
                  <a:srgbClr val="000000"/>
                </a:solidFill>
              </a:rPr>
              <a:t>Om våldsutsatthet (1 min)</a:t>
            </a:r>
            <a:endParaRPr lang="sv-SE" dirty="0">
              <a:solidFill>
                <a:srgbClr val="000000"/>
              </a:solidFill>
            </a:endParaRP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5</a:t>
            </a:fld>
            <a:endParaRPr lang="sv-SE" dirty="0"/>
          </a:p>
        </p:txBody>
      </p:sp>
    </p:spTree>
    <p:extLst>
      <p:ext uri="{BB962C8B-B14F-4D97-AF65-F5344CB8AC3E}">
        <p14:creationId xmlns:p14="http://schemas.microsoft.com/office/powerpoint/2010/main" val="371052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6</a:t>
            </a:fld>
            <a:endParaRPr lang="sv-SE" dirty="0"/>
          </a:p>
        </p:txBody>
      </p:sp>
    </p:spTree>
    <p:extLst>
      <p:ext uri="{BB962C8B-B14F-4D97-AF65-F5344CB8AC3E}">
        <p14:creationId xmlns:p14="http://schemas.microsoft.com/office/powerpoint/2010/main" val="618418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Fördjupande föreläsningsanteckningar:</a:t>
            </a:r>
          </a:p>
          <a:p>
            <a:r>
              <a:rPr lang="sv-SE" dirty="0"/>
              <a:t>FN:s barnrättskommittés definition av våld mot barn. Den inkluderar alla former av fysiskt eller psykiskt våld, skada eller övergrepp, vanvård eller försummelse, misshandel eller utnyttjande samt sexuella övergrepp mot barn. FN:s barnrättskommitté understryker att både vuxna och barn kan vara våldsutövare. Barn kan också skada sig själva.</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7</a:t>
            </a:fld>
            <a:endParaRPr lang="sv-SE" dirty="0"/>
          </a:p>
        </p:txBody>
      </p:sp>
    </p:spTree>
    <p:extLst>
      <p:ext uri="{BB962C8B-B14F-4D97-AF65-F5344CB8AC3E}">
        <p14:creationId xmlns:p14="http://schemas.microsoft.com/office/powerpoint/2010/main" val="415926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Syntolkning: </a:t>
            </a:r>
            <a:r>
              <a:rPr lang="sv-SE" b="0" dirty="0"/>
              <a:t>En figur med ett barn i mitten och två spalter av text vid sidorna</a:t>
            </a:r>
            <a:r>
              <a:rPr lang="sv-SE" b="1" dirty="0"/>
              <a:t>.</a:t>
            </a:r>
          </a:p>
          <a:p>
            <a:r>
              <a:rPr lang="sv-SE" b="1" dirty="0"/>
              <a:t>Till utbildningsledaren: </a:t>
            </a:r>
            <a:r>
              <a:rPr lang="sv-SE" b="0" dirty="0"/>
              <a:t>Det är inte meningen att du ska gå igenom alla former av våld, välj vilka som är viktigast utifrån er verksamhet. Du kan också fråga deltagarna vilka former av våld de vill veta mer om eller kommentera.</a:t>
            </a:r>
          </a:p>
          <a:p>
            <a:r>
              <a:rPr lang="sv-SE" b="0" dirty="0"/>
              <a:t> </a:t>
            </a:r>
            <a:endParaRPr lang="sv-SE" b="1" dirty="0"/>
          </a:p>
          <a:p>
            <a:r>
              <a:rPr lang="sv-SE" b="1" dirty="0"/>
              <a:t>Fördjupande föreläsningsanteckningar:</a:t>
            </a:r>
          </a:p>
          <a:p>
            <a:r>
              <a:rPr lang="sv-SE" dirty="0"/>
              <a:t>Barn och unga är ofta är utsatta för olika former av våld samtidigt och fysiskt och psykiskt våld kan förekomma tillsammans.</a:t>
            </a:r>
          </a:p>
          <a:p>
            <a:r>
              <a:rPr lang="sv-SE" dirty="0"/>
              <a:t>Några exempel på former av våld:</a:t>
            </a:r>
          </a:p>
          <a:p>
            <a:endParaRPr lang="sv-SE" dirty="0"/>
          </a:p>
          <a:p>
            <a:pPr marL="171450" indent="-171450">
              <a:buFont typeface="Arial" panose="020B0604020202020204" pitchFamily="34" charset="0"/>
              <a:buChar char="•"/>
            </a:pPr>
            <a:r>
              <a:rPr lang="sv-SE" dirty="0"/>
              <a:t>Bevittna våld i nära relation: barn eller unga ser, hör eller på andra sätt märker våld mot en eller flera närstående. </a:t>
            </a:r>
          </a:p>
          <a:p>
            <a:pPr marL="171450" indent="-171450">
              <a:buFont typeface="Arial" panose="020B0604020202020204" pitchFamily="34" charset="0"/>
              <a:buChar char="•"/>
            </a:pPr>
            <a:r>
              <a:rPr lang="sv-SE" dirty="0"/>
              <a:t>Psykiskt våld: nedsättande kommentarer, förlöjliganden, glåpord, tvång, hot och trakasserier.</a:t>
            </a:r>
          </a:p>
          <a:p>
            <a:pPr marL="171450" indent="-171450">
              <a:buFont typeface="Arial" panose="020B0604020202020204" pitchFamily="34" charset="0"/>
              <a:buChar char="•"/>
            </a:pPr>
            <a:r>
              <a:rPr lang="sv-SE" dirty="0"/>
              <a:t>Försummelse: att inte få sina behov tillgodosedda, till exempel att inte får den känslomässiga omvårdnad, mat, medicin eller hygien som hen behöver.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Ekonomiskt våld: att barnet eller den unges tillgång till ekonomiska medel utnyttjas, kontrolleras eller begränsas av en anhörig eller god man.</a:t>
            </a:r>
          </a:p>
          <a:p>
            <a:pPr marL="171450" indent="-171450">
              <a:buFont typeface="Arial" panose="020B0604020202020204" pitchFamily="34" charset="0"/>
              <a:buChar char="•"/>
            </a:pPr>
            <a:r>
              <a:rPr lang="sv-SE" dirty="0"/>
              <a:t>Social kontroll: isolering från vänner och familj, att ej få delta i fritidsaktiviteter, kontroll av sociala media. </a:t>
            </a:r>
          </a:p>
          <a:p>
            <a:pPr marL="171450" indent="-171450">
              <a:buFont typeface="Arial" panose="020B0604020202020204" pitchFamily="34" charset="0"/>
              <a:buChar char="•"/>
            </a:pPr>
            <a:r>
              <a:rPr lang="sv-SE" dirty="0"/>
              <a:t>Förföljelse:</a:t>
            </a:r>
            <a:r>
              <a:rPr lang="sv-SE" sz="1200" b="0" i="0" kern="1200" dirty="0">
                <a:solidFill>
                  <a:schemeClr val="tx1"/>
                </a:solidFill>
                <a:effectLst/>
                <a:latin typeface="Georgia" panose="02040502050405020303" pitchFamily="18" charset="0"/>
                <a:ea typeface="+mn-ea"/>
                <a:cs typeface="+mn-cs"/>
              </a:rPr>
              <a:t> att övervaka, följa efter och kontakta en person mot hens vilja, kallas även </a:t>
            </a:r>
            <a:r>
              <a:rPr lang="sv-SE" sz="1200" b="0" i="0" kern="1200" dirty="0" err="1">
                <a:solidFill>
                  <a:schemeClr val="tx1"/>
                </a:solidFill>
                <a:effectLst/>
                <a:latin typeface="Georgia" panose="02040502050405020303" pitchFamily="18" charset="0"/>
                <a:ea typeface="+mn-ea"/>
                <a:cs typeface="+mn-cs"/>
              </a:rPr>
              <a:t>stalking</a:t>
            </a:r>
            <a:r>
              <a:rPr lang="sv-SE" sz="1200" b="0" i="0" kern="1200" dirty="0">
                <a:solidFill>
                  <a:schemeClr val="tx1"/>
                </a:solidFill>
                <a:effectLst/>
                <a:latin typeface="Georgia" panose="02040502050405020303" pitchFamily="18"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Materiellt våld: att ha sönder sådant som barnet värdesätter eller behöver. Kan förmedla hot om att barnet blir slagen eller sparkad nästa gång.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Fysiskt våld: att tillfoga skada genom exempelvis örfilar, knytnävsslag, slag med tillhyggen, knivstick, sparkar och stryptag.</a:t>
            </a:r>
          </a:p>
          <a:p>
            <a:pPr marL="171450" indent="-171450">
              <a:buFont typeface="Arial" panose="020B0604020202020204" pitchFamily="34" charset="0"/>
              <a:buChar char="•"/>
            </a:pPr>
            <a:r>
              <a:rPr lang="sv-SE" dirty="0"/>
              <a:t>Sexuellt våld: sexuellt påtvingade handlingar som se på pornografi, ha samlag utan samtycke, sexuellt kränkande språk.</a:t>
            </a:r>
          </a:p>
          <a:p>
            <a:pPr marL="171450" indent="-171450">
              <a:buFont typeface="Arial" panose="020B0604020202020204" pitchFamily="34" charset="0"/>
              <a:buChar char="•"/>
            </a:pPr>
            <a:r>
              <a:rPr lang="sv-SE" dirty="0"/>
              <a:t>Könsstympning: innebär ingrepp där klitoris, och </a:t>
            </a:r>
            <a:r>
              <a:rPr lang="sv-SE" sz="1200" kern="1200" dirty="0">
                <a:solidFill>
                  <a:schemeClr val="tx1"/>
                </a:solidFill>
                <a:effectLst/>
                <a:latin typeface="Georgia" panose="02040502050405020303" pitchFamily="18" charset="0"/>
                <a:ea typeface="+mn-ea"/>
                <a:cs typeface="+mn-cs"/>
              </a:rPr>
              <a:t>inre samt yttre blygdläpparna </a:t>
            </a:r>
            <a:r>
              <a:rPr lang="sv-SE" dirty="0"/>
              <a:t>delvis eller helt skärs bort.</a:t>
            </a:r>
          </a:p>
          <a:p>
            <a:pPr marL="171450" indent="-171450">
              <a:buFont typeface="Arial" panose="020B0604020202020204" pitchFamily="34" charset="0"/>
              <a:buChar char="•"/>
            </a:pPr>
            <a:r>
              <a:rPr lang="sv-SE" sz="1200" i="0" kern="1200" dirty="0">
                <a:solidFill>
                  <a:schemeClr val="tx1"/>
                </a:solidFill>
                <a:effectLst/>
                <a:latin typeface="Georgia" panose="02040502050405020303" pitchFamily="18" charset="0"/>
                <a:ea typeface="+mn-ea"/>
                <a:cs typeface="+mn-cs"/>
              </a:rPr>
              <a:t>Barnäktenskap &amp; tvångsäktenskap</a:t>
            </a:r>
            <a:r>
              <a:rPr lang="sv-SE" sz="1200" b="0" dirty="0">
                <a:solidFill>
                  <a:schemeClr val="tx1"/>
                </a:solidFill>
              </a:rPr>
              <a:t>: barnäktenskap innebär att förmå eller tillåta en person som inte har fyllt 18 år att ingå ett äktenskap eller en äktenskapsliknande förbindelse. Tvångsäktenskap innebär att tvinga, eller utnyttja en persons utsatta belägenhet, för att få hen att ingå ett äktenskap eller en äktenskapsliknande förbindelse. </a:t>
            </a:r>
            <a:r>
              <a:rPr lang="sv-SE" dirty="0"/>
              <a:t>Vilseledande till äktenskapsresa innebär att lurar en person att resa till en annan stat än den där hen bor, i syfte att genom olaga tvång eller utnyttjande av hens utsatta belägenhet förmå hen att ingå äktenskap eller äktenskapsliknande förbindelse .</a:t>
            </a:r>
          </a:p>
          <a:p>
            <a:pPr marL="171450" indent="-171450">
              <a:buFont typeface="Arial" panose="020B0604020202020204" pitchFamily="34" charset="0"/>
              <a:buChar char="•"/>
            </a:pPr>
            <a:r>
              <a:rPr lang="sv-SE" sz="1200" b="0" i="0" kern="1200" dirty="0">
                <a:solidFill>
                  <a:schemeClr val="tx1"/>
                </a:solidFill>
                <a:effectLst/>
                <a:latin typeface="Georgia" panose="02040502050405020303" pitchFamily="18" charset="0"/>
                <a:ea typeface="+mn-ea"/>
                <a:cs typeface="+mn-cs"/>
              </a:rPr>
              <a:t>Mord: att någon medvetet dödar en annan person.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Bilden innebär ingen värdering mellan formerna av våld.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Läs mer: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Basprogram om våld mot barn och unga kapitel 4-8.</a:t>
            </a:r>
          </a:p>
          <a:p>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3886E555-3715-422B-AAC8-FFDFE02213E8}" type="slidenum">
              <a:rPr lang="en-GB" smtClean="0"/>
              <a:t>8</a:t>
            </a:fld>
            <a:endParaRPr lang="en-GB"/>
          </a:p>
        </p:txBody>
      </p:sp>
    </p:spTree>
    <p:extLst>
      <p:ext uri="{BB962C8B-B14F-4D97-AF65-F5344CB8AC3E}">
        <p14:creationId xmlns:p14="http://schemas.microsoft.com/office/powerpoint/2010/main" val="4158043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b="1" dirty="0"/>
              <a:t>Fördjupande föreläsningsanteckningar:</a:t>
            </a:r>
            <a:endParaRPr lang="sv-SE" dirty="0"/>
          </a:p>
          <a:p>
            <a:r>
              <a:rPr lang="sv-SE" sz="1200" kern="1200" dirty="0">
                <a:solidFill>
                  <a:schemeClr val="tx1"/>
                </a:solidFill>
                <a:effectLst/>
                <a:latin typeface="Georgia" panose="02040502050405020303" pitchFamily="18" charset="0"/>
                <a:ea typeface="+mn-ea"/>
                <a:cs typeface="+mn-cs"/>
              </a:rPr>
              <a:t>Våld mot barn och unga sker i och påverkas av olika sammanhang.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De som utövar våld kan vara vuxna eller andra barn eller unga som – i kraft av sin nära relation till barnet, yrkesroll, ålder eller utvecklingsstadium – kan ha en position med ansvar, förtroende eller makt över offret.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ges några exempel på sammanhang där våld mot barn och unga kan ske.</a:t>
            </a:r>
            <a:endParaRPr lang="sv-SE" sz="1200" kern="1200" dirty="0">
              <a:solidFill>
                <a:schemeClr val="tx1"/>
              </a:solidFill>
              <a:effectLst/>
              <a:latin typeface="Georgia" panose="02040502050405020303" pitchFamily="18" charset="0"/>
              <a:ea typeface="+mn-ea"/>
              <a:cs typeface="+mn-cs"/>
            </a:endParaRPr>
          </a:p>
          <a:p>
            <a:pPr marL="0" indent="0">
              <a:buFontTx/>
              <a:buNone/>
            </a:pPr>
            <a:endParaRPr lang="sv-SE" dirty="0"/>
          </a:p>
          <a:p>
            <a:pPr marL="0" indent="0">
              <a:buFontTx/>
              <a:buNone/>
            </a:pPr>
            <a:r>
              <a:rPr lang="sv-SE" u="none" dirty="0"/>
              <a:t>Nära relationer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Den här formen av våld innebär att det är någon som offret har en nära relation till som utsätter hen för våld.</a:t>
            </a:r>
            <a:r>
              <a:rPr lang="sv-SE" sz="1200" u="none" kern="1200" dirty="0">
                <a:solidFill>
                  <a:schemeClr val="tx1"/>
                </a:solidFill>
                <a:effectLst/>
                <a:latin typeface="Georgia" panose="02040502050405020303"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u="none" kern="1200" dirty="0">
                <a:solidFill>
                  <a:schemeClr val="tx1"/>
                </a:solidFill>
                <a:effectLst/>
                <a:latin typeface="Georgia" panose="02040502050405020303" pitchFamily="18" charset="0"/>
                <a:ea typeface="+mn-ea"/>
                <a:cs typeface="+mn-cs"/>
              </a:rPr>
              <a:t>D</a:t>
            </a:r>
            <a:r>
              <a:rPr lang="sv-SE" dirty="0"/>
              <a:t>et kan handla om en vårdnadshavare eller annan familjemedlem, men också om våld i ungas egna parrelationer. För barn och unga med funktionsnedsättning kan fler personer ingå i begreppet närstående, som personlig assistenter eller god man.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Barn och unga kan uppleva våld i nära relationer på flera olika sätt. Ibland handlar det om att barnet ser en familjemedlem bli utsatt, men det kan även handla om att själv bli utsatt för våld. </a:t>
            </a:r>
          </a:p>
          <a:p>
            <a:endParaRPr lang="sv-SE" dirty="0"/>
          </a:p>
          <a:p>
            <a:r>
              <a:rPr lang="sv-SE" u="none" dirty="0"/>
              <a:t>Hederskontext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ea typeface="Calibri" panose="020F0502020204030204" pitchFamily="34" charset="0"/>
                <a:cs typeface="Times New Roman" panose="02020603050405020304" pitchFamily="18" charset="0"/>
              </a:rPr>
              <a:t>Hedersrelaterat våld och förtryck (HRV) är en slags </a:t>
            </a:r>
            <a:r>
              <a:rPr lang="sv-SE" sz="1200" kern="1200" dirty="0">
                <a:solidFill>
                  <a:schemeClr val="tx1"/>
                </a:solidFill>
                <a:effectLst/>
                <a:latin typeface="Georgia" panose="02040502050405020303" pitchFamily="18" charset="0"/>
                <a:ea typeface="+mn-ea"/>
                <a:cs typeface="+mn-cs"/>
              </a:rPr>
              <a:t>våld i nära relationer som sker i ett sammanhang där våldet utövas med familjen eller släktens stöd och samtycke.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I en familj som lever med hedersnormer är familjens heder och anseende väldigt viktigt. För att upprätthålla, eller återställa, familjens heder kan vårdnadshavare och andra familjemedlemmar kontrollera barn och ungas handlingar.</a:t>
            </a:r>
            <a:endParaRPr lang="sv-SE"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Förövare kan vara föräldrar, syskon eller släktingar (både män, killar och kvinnor och tjejer).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Personer med funktionsnedsättning kan vara extra sårbara för att utsättas för HRV eftersom nedsättningen kan vara förknippad med skam för familjen.</a:t>
            </a:r>
          </a:p>
          <a:p>
            <a:endParaRPr lang="sv-SE" dirty="0"/>
          </a:p>
          <a:p>
            <a:r>
              <a:rPr lang="sv-SE" u="none" dirty="0"/>
              <a:t>Samhällsinstitutioner, vård- och omsorg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Våld kan utövas mot barn och unga som är i samhällsvård eller inom verksamheter som syftar till att ge dessa barn och unga vård- och omsorg. Till exempel ungdomshem, familjehem, HVB-hem, </a:t>
            </a:r>
            <a:r>
              <a:rPr lang="sv-SE" sz="1200" b="0" kern="1200" dirty="0">
                <a:solidFill>
                  <a:schemeClr val="tx1"/>
                </a:solidFill>
                <a:effectLst/>
                <a:latin typeface="Georgia" panose="02040502050405020303" pitchFamily="18" charset="0"/>
                <a:ea typeface="+mn-ea"/>
                <a:cs typeface="+mn-cs"/>
              </a:rPr>
              <a:t>s</a:t>
            </a:r>
            <a:r>
              <a:rPr lang="sv-SE" sz="1200" b="0" dirty="0">
                <a:solidFill>
                  <a:schemeClr val="tx1"/>
                </a:solidFill>
              </a:rPr>
              <a:t>ärskilt boende, stödboende.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innebär att våld kan förekomma inom verksamheter och på platser där barn och unga </a:t>
            </a:r>
            <a:r>
              <a:rPr lang="sv-SE" sz="1200" kern="1200" dirty="0">
                <a:solidFill>
                  <a:schemeClr val="tx1"/>
                </a:solidFill>
                <a:effectLst/>
                <a:latin typeface="Georgia" panose="02040502050405020303" pitchFamily="18" charset="0"/>
                <a:ea typeface="+mn-ea"/>
                <a:cs typeface="+mn-cs"/>
              </a:rPr>
              <a:t>är beroende av personal och har rätt att </a:t>
            </a:r>
            <a:r>
              <a:rPr lang="sv-SE" dirty="0"/>
              <a:t>känna sig trygga. I situationer där barn och unga är i stora behov av trygghet.</a:t>
            </a:r>
            <a:endParaRPr lang="sv-SE"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Barn och unga med med funktionsnedsättning kan </a:t>
            </a:r>
            <a:r>
              <a:rPr lang="sv-SE" sz="1200" kern="1200" dirty="0">
                <a:solidFill>
                  <a:schemeClr val="tx1"/>
                </a:solidFill>
                <a:effectLst/>
                <a:latin typeface="Georgia" panose="02040502050405020303" pitchFamily="18" charset="0"/>
                <a:ea typeface="+mn-ea"/>
                <a:cs typeface="+mn-cs"/>
              </a:rPr>
              <a:t>i högre grad än andra barn vara beroende av sin omgivning och är därför i större utsträckning utelämnade till yrkesverksammas agerande.</a:t>
            </a:r>
            <a:endParaRPr lang="sv-SE" dirty="0"/>
          </a:p>
          <a:p>
            <a:pPr marL="0" indent="0">
              <a:buFontTx/>
              <a:buNone/>
            </a:pPr>
            <a:endParaRPr lang="sv-SE" dirty="0"/>
          </a:p>
          <a:p>
            <a:pPr marL="0" indent="0">
              <a:buFontTx/>
              <a:buNone/>
            </a:pPr>
            <a:r>
              <a:rPr lang="sv-SE" u="none" dirty="0"/>
              <a:t>Internet och sociala medier</a:t>
            </a:r>
          </a:p>
          <a:p>
            <a:pPr marL="0" indent="0">
              <a:buFontTx/>
              <a:buNone/>
            </a:pPr>
            <a:r>
              <a:rPr lang="sv-SE" dirty="0"/>
              <a:t>De flesta våldshandlingarna kan utföras med hjälp av digital teknik eller genom webbplattformar och </a:t>
            </a:r>
            <a:r>
              <a:rPr lang="sv-SE" dirty="0" err="1"/>
              <a:t>appar</a:t>
            </a:r>
            <a:r>
              <a:rPr lang="sv-SE" dirty="0"/>
              <a:t>. Det kan till exempel innebära att barn och unga: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Georgia" panose="02040502050405020303" pitchFamily="18" charset="0"/>
                <a:ea typeface="+mn-ea"/>
                <a:cs typeface="+mn-cs"/>
              </a:rPr>
              <a:t>får hotfulla eller kränkande meddelanden via sms- eller </a:t>
            </a:r>
            <a:r>
              <a:rPr lang="sv-SE" dirty="0"/>
              <a:t>meddelande-</a:t>
            </a:r>
            <a:r>
              <a:rPr lang="sv-SE" dirty="0" err="1"/>
              <a:t>appar</a:t>
            </a:r>
            <a:endParaRPr lang="sv-SE" sz="1200" kern="1200" dirty="0">
              <a:solidFill>
                <a:schemeClr val="tx1"/>
              </a:solidFill>
              <a:effectLst/>
              <a:latin typeface="Georgia" panose="02040502050405020303" pitchFamily="18" charset="0"/>
              <a:ea typeface="+mn-ea"/>
              <a:cs typeface="+mn-cs"/>
            </a:endParaRPr>
          </a:p>
          <a:p>
            <a:pPr marL="171450" indent="-171450">
              <a:buFont typeface="Arial" panose="020B0604020202020204" pitchFamily="34" charset="0"/>
              <a:buChar char="•"/>
            </a:pPr>
            <a:r>
              <a:rPr lang="sv-SE" dirty="0"/>
              <a:t>övervakas med hjälp av GPS </a:t>
            </a:r>
          </a:p>
          <a:p>
            <a:pPr marL="171450" indent="-171450">
              <a:buFont typeface="Arial" panose="020B0604020202020204" pitchFamily="34" charset="0"/>
              <a:buChar char="•"/>
            </a:pPr>
            <a:r>
              <a:rPr lang="sv-SE" dirty="0"/>
              <a:t>utsätts för hot eller sexuella övergrepp på sociala medieplattformar.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Den bristande insynen i barn och ungas användning av sociala medier och annan digital teknik kan medföra en svårighet att upptäcka våld som sker med hjälp av internet och sociala medier.</a:t>
            </a:r>
          </a:p>
          <a:p>
            <a:pPr marL="0" indent="0">
              <a:buFontTx/>
              <a:buNone/>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u="none" dirty="0"/>
              <a:t>Kommersiell sexuell exploatering </a:t>
            </a:r>
          </a:p>
          <a:p>
            <a:pPr marL="0" indent="0">
              <a:buFontTx/>
              <a:buNone/>
            </a:pPr>
            <a:r>
              <a:rPr lang="sv-SE" dirty="0"/>
              <a:t>Innebär att tvingas utföra sexuella handlingar mot ersättning, som kan vara annat än bara pengar.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kan även kallas sex mot ersättning, prostitution och människohandel.</a:t>
            </a:r>
          </a:p>
          <a:p>
            <a:pPr marL="0" indent="0">
              <a:buFontTx/>
              <a:buNone/>
            </a:pPr>
            <a:r>
              <a:rPr lang="sv-SE" dirty="0"/>
              <a:t>De sårbarhetsfaktorer som personer med funktionsnedsättning lever med, kan innebära en ökad risk att utsättas för prostitution och människohandel.</a:t>
            </a:r>
          </a:p>
          <a:p>
            <a:pPr marL="0" indent="0">
              <a:buFontTx/>
              <a:buNone/>
            </a:pPr>
            <a:endParaRPr lang="sv-SE" dirty="0"/>
          </a:p>
          <a:p>
            <a:pPr marL="0" indent="0">
              <a:buFontTx/>
              <a:buNone/>
            </a:pPr>
            <a:r>
              <a:rPr lang="sv-SE" u="none" dirty="0"/>
              <a:t>Krig och väpnad konflikt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I de flesta definitioner av våld mot barn beskrivs främst våld som sker inom familjen eller av någon som har ansvar för barnet eller som barnet är beroende av. Våld mot barn inkluderar även samhälleligt våld bland annat i form av rån, kränkningar, beväpnade konflikter och krig.</a:t>
            </a:r>
          </a:p>
          <a:p>
            <a:pPr marL="0" indent="0">
              <a:buFontTx/>
              <a:buNone/>
            </a:pPr>
            <a:endParaRPr lang="sv-SE" dirty="0"/>
          </a:p>
          <a:p>
            <a:pPr marL="0" indent="0">
              <a:buFontTx/>
              <a:buNone/>
            </a:pPr>
            <a:r>
              <a:rPr lang="sv-SE" dirty="0"/>
              <a:t>Många barn och unga på flykt har en hög utsatthet för svåra livserfarenheter, ofta med inslag av våld. </a:t>
            </a:r>
          </a:p>
          <a:p>
            <a:pPr marL="0" indent="0">
              <a:buFontTx/>
              <a:buNone/>
            </a:pPr>
            <a:r>
              <a:rPr lang="sv-SE" dirty="0"/>
              <a:t>De kan ha varit separerade från sina föräldrar, sett familjemedlemmar dödas, vara med om bombningar och andra krigsrelaterade upplevelser.</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9</a:t>
            </a:fld>
            <a:endParaRPr lang="sv-SE" dirty="0"/>
          </a:p>
        </p:txBody>
      </p:sp>
    </p:spTree>
    <p:extLst>
      <p:ext uri="{BB962C8B-B14F-4D97-AF65-F5344CB8AC3E}">
        <p14:creationId xmlns:p14="http://schemas.microsoft.com/office/powerpoint/2010/main" val="1550021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dirty="0"/>
              <a:t>Klicka här för att ändra mall för underrubrikformat</a:t>
            </a:r>
          </a:p>
        </p:txBody>
      </p:sp>
      <p:pic>
        <p:nvPicPr>
          <p:cNvPr id="11" name="Picture 10">
            <a:extLst>
              <a:ext uri="{FF2B5EF4-FFF2-40B4-BE49-F238E27FC236}">
                <a16:creationId xmlns:a16="http://schemas.microsoft.com/office/drawing/2014/main" id="{2A675161-3D60-4934-8CDF-0E3D4A8D3D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A4597C27-A625-4792-89A3-0850631E1A3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7225" y="5995410"/>
            <a:ext cx="4144832" cy="636395"/>
          </a:xfrm>
          <a:prstGeom prst="rect">
            <a:avLst/>
          </a:prstGeom>
        </p:spPr>
      </p:pic>
    </p:spTree>
    <p:extLst>
      <p:ext uri="{BB962C8B-B14F-4D97-AF65-F5344CB8AC3E}">
        <p14:creationId xmlns:p14="http://schemas.microsoft.com/office/powerpoint/2010/main" val="389634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CC46FC8-6608-4310-8B39-54545B279203}"/>
              </a:ext>
            </a:extLst>
          </p:cNvPr>
          <p:cNvSpPr>
            <a:spLocks noGrp="1"/>
          </p:cNvSpPr>
          <p:nvPr>
            <p:ph type="dt" sz="half" idx="10"/>
          </p:nvPr>
        </p:nvSpPr>
        <p:spPr/>
        <p:txBody>
          <a:bodyPr/>
          <a:lstStyle/>
          <a:p>
            <a:fld id="{5DE60BDE-8FF3-6D44-B189-201E065995A2}" type="datetimeFigureOut">
              <a:rPr lang="sv-SE" noProof="0" smtClean="0"/>
              <a:t>2026-02-27</a:t>
            </a:fld>
            <a:endParaRPr lang="sv-SE" noProof="0" dirty="0"/>
          </a:p>
        </p:txBody>
      </p:sp>
      <p:sp>
        <p:nvSpPr>
          <p:cNvPr id="3" name="Platshållare för sidfot 2">
            <a:extLst>
              <a:ext uri="{FF2B5EF4-FFF2-40B4-BE49-F238E27FC236}">
                <a16:creationId xmlns:a16="http://schemas.microsoft.com/office/drawing/2014/main" id="{6EDF7865-3168-47FD-8A5E-19D47C178D28}"/>
              </a:ext>
            </a:extLst>
          </p:cNvPr>
          <p:cNvSpPr>
            <a:spLocks noGrp="1"/>
          </p:cNvSpPr>
          <p:nvPr>
            <p:ph type="ftr" sz="quarter" idx="11"/>
          </p:nvPr>
        </p:nvSpPr>
        <p:spPr/>
        <p:txBody>
          <a:bodyPr/>
          <a:lstStyle/>
          <a:p>
            <a:endParaRPr lang="sv-SE" noProof="0" dirty="0"/>
          </a:p>
        </p:txBody>
      </p:sp>
      <p:sp>
        <p:nvSpPr>
          <p:cNvPr id="4" name="Platshållare för bildnummer 3">
            <a:extLst>
              <a:ext uri="{FF2B5EF4-FFF2-40B4-BE49-F238E27FC236}">
                <a16:creationId xmlns:a16="http://schemas.microsoft.com/office/drawing/2014/main" id="{CE79BADE-46E4-41B0-A76E-40BF1370686E}"/>
              </a:ext>
            </a:extLst>
          </p:cNvPr>
          <p:cNvSpPr>
            <a:spLocks noGrp="1"/>
          </p:cNvSpPr>
          <p:nvPr>
            <p:ph type="sldNum" sz="quarter" idx="12"/>
          </p:nvPr>
        </p:nvSpPr>
        <p:spPr/>
        <p:txBody>
          <a:bodyPr/>
          <a:lstStyle/>
          <a:p>
            <a:fld id="{BED7E05E-D267-A445-827F-FAB5C2A5EE61}" type="slidenum">
              <a:rPr lang="sv-SE" noProof="0" smtClean="0"/>
              <a:t>‹#›</a:t>
            </a:fld>
            <a:endParaRPr lang="sv-SE" noProof="0" dirty="0"/>
          </a:p>
        </p:txBody>
      </p:sp>
    </p:spTree>
    <p:extLst>
      <p:ext uri="{BB962C8B-B14F-4D97-AF65-F5344CB8AC3E}">
        <p14:creationId xmlns:p14="http://schemas.microsoft.com/office/powerpoint/2010/main" val="262468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34C1FC9A-6C84-107E-0F26-9E68CB57F6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62800"/>
            <a:ext cx="3380235" cy="1195200"/>
          </a:xfrm>
          <a:prstGeom prst="rect">
            <a:avLst/>
          </a:prstGeom>
        </p:spPr>
      </p:pic>
      <p:pic>
        <p:nvPicPr>
          <p:cNvPr id="6" name="Bildobjekt 5">
            <a:extLst>
              <a:ext uri="{FF2B5EF4-FFF2-40B4-BE49-F238E27FC236}">
                <a16:creationId xmlns:a16="http://schemas.microsoft.com/office/drawing/2014/main" id="{5ED2B42E-7749-47E1-AA36-8E5E9038AE9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505550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8674C3A8-D7CB-602F-3EB9-B06964A978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6" name="Bildobjekt 5">
            <a:extLst>
              <a:ext uri="{FF2B5EF4-FFF2-40B4-BE49-F238E27FC236}">
                <a16:creationId xmlns:a16="http://schemas.microsoft.com/office/drawing/2014/main" id="{6A6B8DFF-469D-49F1-8D3A-0C78E6B655B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47909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2026-02-27</a:t>
            </a:fld>
            <a:endParaRPr lang="sv-SE"/>
          </a:p>
        </p:txBody>
      </p:sp>
      <p:sp>
        <p:nvSpPr>
          <p:cNvPr id="5" name="Footer Placeholder 4">
            <a:extLst>
              <a:ext uri="{FF2B5EF4-FFF2-40B4-BE49-F238E27FC236}">
                <a16:creationId xmlns:a16="http://schemas.microsoft.com/office/drawing/2014/main" id="{A0AFF1B3-BEF7-476C-9C24-6F6824C23A5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85ADCECA-8742-4DDD-8038-0C0682EA791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a:p>
        </p:txBody>
      </p:sp>
      <p:pic>
        <p:nvPicPr>
          <p:cNvPr id="10" name="Picture 9">
            <a:extLst>
              <a:ext uri="{FF2B5EF4-FFF2-40B4-BE49-F238E27FC236}">
                <a16:creationId xmlns:a16="http://schemas.microsoft.com/office/drawing/2014/main" id="{3AC6F900-E366-65E7-DE08-C99A4EC5F6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8" name="Bildobjekt 7">
            <a:extLst>
              <a:ext uri="{FF2B5EF4-FFF2-40B4-BE49-F238E27FC236}">
                <a16:creationId xmlns:a16="http://schemas.microsoft.com/office/drawing/2014/main" id="{EB871138-FE12-4708-A68F-B3C00315F22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3179" y="6278285"/>
            <a:ext cx="2767264" cy="424884"/>
          </a:xfrm>
          <a:prstGeom prst="rect">
            <a:avLst/>
          </a:prstGeom>
        </p:spPr>
      </p:pic>
    </p:spTree>
    <p:extLst>
      <p:ext uri="{BB962C8B-B14F-4D97-AF65-F5344CB8AC3E}">
        <p14:creationId xmlns:p14="http://schemas.microsoft.com/office/powerpoint/2010/main" val="3897621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2026-02-27</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7252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dirty="0"/>
              <a:t>Klicka här för att ändra mall för rubrikformat</a:t>
            </a:r>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a:extLst>
              <a:ext uri="{FF2B5EF4-FFF2-40B4-BE49-F238E27FC236}">
                <a16:creationId xmlns:a16="http://schemas.microsoft.com/office/drawing/2014/main" id="{C28FFEF4-4F3A-41C8-A52E-4FD1787D537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C1D48B19-AFD8-4A58-BAE7-625D8EC2A9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9848" y="5956224"/>
            <a:ext cx="4462751" cy="685208"/>
          </a:xfrm>
          <a:prstGeom prst="rect">
            <a:avLst/>
          </a:prstGeom>
        </p:spPr>
      </p:pic>
    </p:spTree>
    <p:extLst>
      <p:ext uri="{BB962C8B-B14F-4D97-AF65-F5344CB8AC3E}">
        <p14:creationId xmlns:p14="http://schemas.microsoft.com/office/powerpoint/2010/main" val="99798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dirty="0"/>
              <a:t>Klicka här för att ändra mall för rubrikformat</a:t>
            </a:r>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dirty="0"/>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2026-02-27</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a:extLst>
              <a:ext uri="{FF2B5EF4-FFF2-40B4-BE49-F238E27FC236}">
                <a16:creationId xmlns:a16="http://schemas.microsoft.com/office/drawing/2014/main" id="{7ABB9FFA-9B21-4C8C-AC48-62DD981503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0" name="Bildobjekt 9">
            <a:extLst>
              <a:ext uri="{FF2B5EF4-FFF2-40B4-BE49-F238E27FC236}">
                <a16:creationId xmlns:a16="http://schemas.microsoft.com/office/drawing/2014/main" id="{F9EA5756-4B13-41D9-B6B2-DE369EB4B0D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3179" y="6278285"/>
            <a:ext cx="2767264" cy="424884"/>
          </a:xfrm>
          <a:prstGeom prst="rect">
            <a:avLst/>
          </a:prstGeom>
        </p:spPr>
      </p:pic>
    </p:spTree>
    <p:extLst>
      <p:ext uri="{BB962C8B-B14F-4D97-AF65-F5344CB8AC3E}">
        <p14:creationId xmlns:p14="http://schemas.microsoft.com/office/powerpoint/2010/main" val="157403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2026-02-27</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08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dirty="0"/>
              <a:t>Klicka här för att ändra mall för rubrikformat</a:t>
            </a:r>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2026-02-27</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00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 uri="{C183D7F6-B498-43B3-948B-1728B52AA6E4}">
                <adec:decorative xmlns:adec="http://schemas.microsoft.com/office/drawing/2017/decorative" val="1"/>
              </a:ext>
            </a:extLst>
          </p:cNvPr>
          <p:cNvSpPr>
            <a:spLocks noGrp="1"/>
          </p:cNvSpPr>
          <p:nvPr>
            <p:ph type="dt" sz="half" idx="10"/>
          </p:nvPr>
        </p:nvSpPr>
        <p:spPr/>
        <p:txBody>
          <a:bodyPr/>
          <a:lstStyle/>
          <a:p>
            <a:fld id="{6910F6FE-1EF1-3543-A93C-A13D5DBCD153}" type="datetime1">
              <a:rPr lang="sv-SE" smtClean="0"/>
              <a:t>2026-02-27</a:t>
            </a:fld>
            <a:endParaRPr lang="sv-SE" dirty="0"/>
          </a:p>
        </p:txBody>
      </p:sp>
      <p:sp>
        <p:nvSpPr>
          <p:cNvPr id="8" name="Footer Placeholder 7">
            <a:extLst>
              <a:ext uri="{FF2B5EF4-FFF2-40B4-BE49-F238E27FC236}">
                <a16:creationId xmlns:a16="http://schemas.microsoft.com/office/drawing/2014/main" id="{91C08846-8A71-4321-93F6-BFCE99CB4A5E}"/>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625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 uri="{C183D7F6-B498-43B3-948B-1728B52AA6E4}">
                <adec:decorative xmlns:adec="http://schemas.microsoft.com/office/drawing/2017/decorative" val="1"/>
              </a:ext>
            </a:extLst>
          </p:cNvPr>
          <p:cNvSpPr>
            <a:spLocks noGrp="1"/>
          </p:cNvSpPr>
          <p:nvPr>
            <p:ph type="dt" sz="half" idx="10"/>
          </p:nvPr>
        </p:nvSpPr>
        <p:spPr/>
        <p:txBody>
          <a:bodyPr/>
          <a:lstStyle/>
          <a:p>
            <a:fld id="{DC60EFBD-E0CA-9D4E-9724-19DA9E74433A}" type="datetime1">
              <a:rPr lang="sv-SE" smtClean="0"/>
              <a:t>2026-02-27</a:t>
            </a:fld>
            <a:endParaRPr lang="sv-SE"/>
          </a:p>
        </p:txBody>
      </p:sp>
      <p:sp>
        <p:nvSpPr>
          <p:cNvPr id="4" name="Footer Placeholder 3">
            <a:extLst>
              <a:ext uri="{FF2B5EF4-FFF2-40B4-BE49-F238E27FC236}">
                <a16:creationId xmlns:a16="http://schemas.microsoft.com/office/drawing/2014/main" id="{771F3176-8332-460F-839F-8C36305CF839}"/>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844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47368"/>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3ADAEBBB-5F59-4CE5-8F95-88A1C1885396}"/>
              </a:ext>
              <a:ext uri="{C183D7F6-B498-43B3-948B-1728B52AA6E4}">
                <adec:decorative xmlns:adec="http://schemas.microsoft.com/office/drawing/2017/decorative" val="1"/>
              </a:ext>
            </a:extLst>
          </p:cNvPr>
          <p:cNvSpPr>
            <a:spLocks noGrp="1"/>
          </p:cNvSpPr>
          <p:nvPr>
            <p:ph type="dt" sz="half" idx="10"/>
          </p:nvPr>
        </p:nvSpPr>
        <p:spPr/>
        <p:txBody>
          <a:bodyPr/>
          <a:lstStyle/>
          <a:p>
            <a:fld id="{87AB5AB5-DF39-3E46-90CF-6EF276B06A93}" type="datetime1">
              <a:rPr lang="sv-SE" smtClean="0"/>
              <a:t>2026-02-27</a:t>
            </a:fld>
            <a:endParaRPr lang="sv-SE" dirty="0"/>
          </a:p>
        </p:txBody>
      </p:sp>
      <p:sp>
        <p:nvSpPr>
          <p:cNvPr id="6" name="Footer Placeholder 5">
            <a:extLst>
              <a:ext uri="{FF2B5EF4-FFF2-40B4-BE49-F238E27FC236}">
                <a16:creationId xmlns:a16="http://schemas.microsoft.com/office/drawing/2014/main" id="{052D4F3F-4FD6-423B-8630-8675366330DD}"/>
              </a:ext>
              <a:ext uri="{C183D7F6-B498-43B3-948B-1728B52AA6E4}">
                <adec:decorative xmlns:adec="http://schemas.microsoft.com/office/drawing/2017/decorative" val="1"/>
              </a:ext>
            </a:extLst>
          </p:cNvPr>
          <p:cNvSpPr>
            <a:spLocks noGrp="1"/>
          </p:cNvSpPr>
          <p:nvPr>
            <p:ph type="ftr" sz="quarter" idx="11"/>
          </p:nvPr>
        </p:nvSpPr>
        <p:spPr>
          <a:xfrm>
            <a:off x="944563" y="0"/>
            <a:ext cx="4320000" cy="360000"/>
          </a:xfrm>
        </p:spPr>
        <p:txBody>
          <a:bodyPr/>
          <a:lstStyle/>
          <a:p>
            <a:r>
              <a:rPr lang="sv-SE" dirty="0" err="1"/>
              <a:t>LiU</a:t>
            </a:r>
            <a:r>
              <a:rPr lang="sv-SE" dirty="0"/>
              <a:t> PowerPoint-mall</a:t>
            </a:r>
          </a:p>
        </p:txBody>
      </p:sp>
      <p:sp>
        <p:nvSpPr>
          <p:cNvPr id="7" name="Slide Number Placeholder 6">
            <a:extLst>
              <a:ext uri="{FF2B5EF4-FFF2-40B4-BE49-F238E27FC236}">
                <a16:creationId xmlns:a16="http://schemas.microsoft.com/office/drawing/2014/main" id="{BFE6012F-A692-4BBB-B0E2-A40D6C39170B}"/>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42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5" name="Date Placeholder 4">
            <a:extLst>
              <a:ext uri="{FF2B5EF4-FFF2-40B4-BE49-F238E27FC236}">
                <a16:creationId xmlns:a16="http://schemas.microsoft.com/office/drawing/2014/main" id="{D0D6119C-D6E1-438D-B01E-CF6E63D023A2}"/>
              </a:ext>
              <a:ext uri="{C183D7F6-B498-43B3-948B-1728B52AA6E4}">
                <adec:decorative xmlns:adec="http://schemas.microsoft.com/office/drawing/2017/decorative" val="1"/>
              </a:ext>
            </a:extLst>
          </p:cNvPr>
          <p:cNvSpPr>
            <a:spLocks noGrp="1"/>
          </p:cNvSpPr>
          <p:nvPr>
            <p:ph type="dt" sz="half" idx="10"/>
          </p:nvPr>
        </p:nvSpPr>
        <p:spPr/>
        <p:txBody>
          <a:bodyPr/>
          <a:lstStyle/>
          <a:p>
            <a:fld id="{F12634F6-C518-8447-9BCD-875F25BBAC2E}" type="datetime1">
              <a:rPr lang="sv-SE" smtClean="0"/>
              <a:t>2026-02-27</a:t>
            </a:fld>
            <a:endParaRPr lang="sv-SE" dirty="0"/>
          </a:p>
        </p:txBody>
      </p:sp>
      <p:sp>
        <p:nvSpPr>
          <p:cNvPr id="6" name="Footer Placeholder 5">
            <a:extLst>
              <a:ext uri="{FF2B5EF4-FFF2-40B4-BE49-F238E27FC236}">
                <a16:creationId xmlns:a16="http://schemas.microsoft.com/office/drawing/2014/main" id="{F0D2FECA-0FDF-4E93-B1B1-6CF623CF2A1B}"/>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dirty="0" err="1"/>
              <a:t>LiU</a:t>
            </a:r>
            <a:r>
              <a:rPr lang="sv-SE" dirty="0"/>
              <a:t> PowerPoint-mall</a:t>
            </a:r>
          </a:p>
        </p:txBody>
      </p:sp>
      <p:sp>
        <p:nvSpPr>
          <p:cNvPr id="7" name="Slide Number Placeholder 6">
            <a:extLst>
              <a:ext uri="{FF2B5EF4-FFF2-40B4-BE49-F238E27FC236}">
                <a16:creationId xmlns:a16="http://schemas.microsoft.com/office/drawing/2014/main" id="{86155D90-D9E3-425D-B3DC-406845F9C0F6}"/>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dirty="0"/>
          </a:p>
        </p:txBody>
      </p:sp>
      <p:cxnSp>
        <p:nvCxnSpPr>
          <p:cNvPr id="8" name="Rak 5">
            <a:extLst>
              <a:ext uri="{FF2B5EF4-FFF2-40B4-BE49-F238E27FC236}">
                <a16:creationId xmlns:a16="http://schemas.microsoft.com/office/drawing/2014/main" id="{65E233A8-C457-415A-B25B-AC4916975090}"/>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647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2026-02-27</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21" r:id="rId4"/>
    <p:sldLayoutId id="2147483822" r:id="rId5"/>
    <p:sldLayoutId id="2147483823" r:id="rId6"/>
    <p:sldLayoutId id="2147483824" r:id="rId7"/>
    <p:sldLayoutId id="2147483826" r:id="rId8"/>
    <p:sldLayoutId id="2147483827" r:id="rId9"/>
    <p:sldLayoutId id="2147483861" r:id="rId10"/>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2026-02-27</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791270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62" r:id="rId4"/>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559B3C-66A4-4AE1-91AA-B58A617285DF}"/>
              </a:ext>
            </a:extLst>
          </p:cNvPr>
          <p:cNvSpPr>
            <a:spLocks noGrp="1"/>
          </p:cNvSpPr>
          <p:nvPr>
            <p:ph type="ctrTitle"/>
          </p:nvPr>
        </p:nvSpPr>
        <p:spPr/>
        <p:txBody>
          <a:bodyPr>
            <a:normAutofit/>
          </a:bodyPr>
          <a:lstStyle/>
          <a:p>
            <a:r>
              <a:rPr lang="sv-SE" dirty="0"/>
              <a:t>Våld, barn och unga</a:t>
            </a:r>
          </a:p>
        </p:txBody>
      </p:sp>
      <p:sp>
        <p:nvSpPr>
          <p:cNvPr id="3" name="Underrubrik 2">
            <a:extLst>
              <a:ext uri="{FF2B5EF4-FFF2-40B4-BE49-F238E27FC236}">
                <a16:creationId xmlns:a16="http://schemas.microsoft.com/office/drawing/2014/main" id="{F92872D7-309B-4ACB-A8E7-97A91ACD2166}"/>
              </a:ext>
            </a:extLst>
          </p:cNvPr>
          <p:cNvSpPr>
            <a:spLocks noGrp="1"/>
          </p:cNvSpPr>
          <p:nvPr>
            <p:ph type="subTitle" idx="1"/>
          </p:nvPr>
        </p:nvSpPr>
        <p:spPr/>
        <p:txBody>
          <a:bodyPr/>
          <a:lstStyle/>
          <a:p>
            <a:r>
              <a:rPr lang="sv-SE" b="1" dirty="0">
                <a:cs typeface="Calibri Light" panose="020F0302020204030204" pitchFamily="34" charset="0"/>
              </a:rPr>
              <a:t>Gruppspår barn och unga med funktionsnedsättning.</a:t>
            </a:r>
          </a:p>
          <a:p>
            <a:r>
              <a:rPr lang="sv-SE" dirty="0">
                <a:cs typeface="Calibri Light" panose="020F0302020204030204" pitchFamily="34" charset="0"/>
              </a:rPr>
              <a:t>En arbetsplatsutbildning som tagits fram av Myndigheten för delaktighet och Barnafrid, Linköpings universitet.</a:t>
            </a:r>
            <a:endParaRPr lang="sv-SE" dirty="0"/>
          </a:p>
          <a:p>
            <a:endParaRPr lang="sv-SE" dirty="0"/>
          </a:p>
        </p:txBody>
      </p:sp>
    </p:spTree>
    <p:extLst>
      <p:ext uri="{BB962C8B-B14F-4D97-AF65-F5344CB8AC3E}">
        <p14:creationId xmlns:p14="http://schemas.microsoft.com/office/powerpoint/2010/main" val="2136724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4623D1-7561-CD02-528B-6009005ABAFF}"/>
              </a:ext>
            </a:extLst>
          </p:cNvPr>
          <p:cNvSpPr>
            <a:spLocks noGrp="1"/>
          </p:cNvSpPr>
          <p:nvPr>
            <p:ph type="title"/>
          </p:nvPr>
        </p:nvSpPr>
        <p:spPr/>
        <p:txBody>
          <a:bodyPr/>
          <a:lstStyle/>
          <a:p>
            <a:r>
              <a:rPr lang="sv-SE" dirty="0"/>
              <a:t>Hedersrelaterat våld och förtryck</a:t>
            </a:r>
          </a:p>
        </p:txBody>
      </p:sp>
      <p:sp>
        <p:nvSpPr>
          <p:cNvPr id="3" name="Platshållare för innehåll 2">
            <a:extLst>
              <a:ext uri="{FF2B5EF4-FFF2-40B4-BE49-F238E27FC236}">
                <a16:creationId xmlns:a16="http://schemas.microsoft.com/office/drawing/2014/main" id="{476E8669-C35F-9F80-AE2E-053F4E6399C1}"/>
              </a:ext>
            </a:extLst>
          </p:cNvPr>
          <p:cNvSpPr>
            <a:spLocks noGrp="1"/>
          </p:cNvSpPr>
          <p:nvPr>
            <p:ph idx="1"/>
          </p:nvPr>
        </p:nvSpPr>
        <p:spPr/>
        <p:txBody>
          <a:bodyPr>
            <a:normAutofit/>
          </a:bodyPr>
          <a:lstStyle/>
          <a:p>
            <a:pPr marL="0" lvl="0" indent="0">
              <a:lnSpc>
                <a:spcPct val="107000"/>
              </a:lnSpc>
              <a:buNone/>
            </a:pPr>
            <a:r>
              <a:rPr lang="sv-SE" dirty="0"/>
              <a:t>Innebär att människor begränsas i sina liv och utsätts för påtryckningar och våld som syftar till att upprätthålla familjens kontroll över individen. </a:t>
            </a:r>
          </a:p>
          <a:p>
            <a:pPr marL="0" lvl="0" indent="0">
              <a:lnSpc>
                <a:spcPct val="107000"/>
              </a:lnSpc>
              <a:buNone/>
            </a:pPr>
            <a:r>
              <a:rPr lang="sv-SE" dirty="0"/>
              <a:t>Bygger på starka patriarkala eller heteronormativa föreställningar som tar sig uttryck i kontroll av flickor och kvinnor. </a:t>
            </a:r>
          </a:p>
          <a:p>
            <a:pPr marL="0" lvl="0" indent="0">
              <a:lnSpc>
                <a:spcPct val="107000"/>
              </a:lnSpc>
              <a:buNone/>
            </a:pPr>
            <a:r>
              <a:rPr lang="sv-SE" dirty="0"/>
              <a:t>Kan handla om begränsningar i vardagen rörande klädsel, umgänge och rörelsefrihet till begränsningar i val av utbildning, arbete och äktenskap. </a:t>
            </a:r>
          </a:p>
          <a:p>
            <a:pPr marL="0" lvl="0" indent="0">
              <a:lnSpc>
                <a:spcPct val="107000"/>
              </a:lnSpc>
              <a:buNone/>
            </a:pPr>
            <a:r>
              <a:rPr lang="sv-SE" dirty="0"/>
              <a:t>För dem som försöker trotsa kontrollen kan följderna bli allvarliga. I sin mest extrema form kan hedersnormerna leda till allvarligt våld.</a:t>
            </a:r>
          </a:p>
        </p:txBody>
      </p:sp>
    </p:spTree>
    <p:extLst>
      <p:ext uri="{BB962C8B-B14F-4D97-AF65-F5344CB8AC3E}">
        <p14:creationId xmlns:p14="http://schemas.microsoft.com/office/powerpoint/2010/main" val="63326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p:txBody>
          <a:bodyPr>
            <a:normAutofit/>
          </a:bodyPr>
          <a:lstStyle/>
          <a:p>
            <a:r>
              <a:rPr lang="sv-SE" dirty="0"/>
              <a:t>Våld är vanligare än många tror</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p:txBody>
          <a:bodyPr/>
          <a:lstStyle/>
          <a:p>
            <a:r>
              <a:rPr lang="sv-SE" dirty="0"/>
              <a:t>Varje år dödas mellan 5 - 10 barn i Sverige.</a:t>
            </a:r>
          </a:p>
          <a:p>
            <a:r>
              <a:rPr lang="sv-SE" dirty="0"/>
              <a:t>Varje år polisanmäls 25 000 misshandelsbrott mot barn.</a:t>
            </a:r>
          </a:p>
          <a:p>
            <a:pPr>
              <a:spcAft>
                <a:spcPts val="1800"/>
              </a:spcAft>
            </a:pPr>
            <a:r>
              <a:rPr lang="sv-SE" dirty="0">
                <a:latin typeface="Georgia" panose="02040502050405020303" pitchFamily="18" charset="0"/>
              </a:rPr>
              <a:t>År 2021 gjordes cirka 422 000 orosanmälningar. En femtedel handlade om våld i nära relation.</a:t>
            </a:r>
            <a:endParaRPr lang="sv-SE" dirty="0"/>
          </a:p>
          <a:p>
            <a:pPr marL="0" indent="0">
              <a:buNone/>
            </a:pPr>
            <a:r>
              <a:rPr lang="sv-SE" dirty="0"/>
              <a:t>Våldsutövaren är ofta någon i barnet eller den unga personens närhet: </a:t>
            </a:r>
          </a:p>
          <a:p>
            <a:r>
              <a:rPr lang="sv-SE" dirty="0"/>
              <a:t>föräldrar och andra familjemedlemmar</a:t>
            </a:r>
          </a:p>
          <a:p>
            <a:r>
              <a:rPr lang="sv-SE" dirty="0"/>
              <a:t>kompisar och klasskamrater</a:t>
            </a:r>
          </a:p>
          <a:p>
            <a:r>
              <a:rPr lang="sv-SE" dirty="0"/>
              <a:t>personal och omsorgsgivare.</a:t>
            </a:r>
          </a:p>
        </p:txBody>
      </p:sp>
    </p:spTree>
    <p:extLst>
      <p:ext uri="{BB962C8B-B14F-4D97-AF65-F5344CB8AC3E}">
        <p14:creationId xmlns:p14="http://schemas.microsoft.com/office/powerpoint/2010/main" val="3373666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p:txBody>
          <a:bodyPr>
            <a:normAutofit/>
          </a:bodyPr>
          <a:lstStyle/>
          <a:p>
            <a:r>
              <a:rPr lang="sv-SE" dirty="0"/>
              <a:t>Våld mot barn och unga sätter spår </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p:txBody>
          <a:bodyPr/>
          <a:lstStyle/>
          <a:p>
            <a:pPr marL="0" indent="0">
              <a:buNone/>
            </a:pPr>
            <a:r>
              <a:rPr lang="sv-SE" dirty="0"/>
              <a:t>Konsekvenser av våld är omfattande både på kort och lång sikt:</a:t>
            </a:r>
          </a:p>
          <a:p>
            <a:r>
              <a:rPr lang="sv-SE" dirty="0"/>
              <a:t>fysisk och psykisk ohälsa</a:t>
            </a:r>
          </a:p>
          <a:p>
            <a:r>
              <a:rPr lang="sv-SE" dirty="0"/>
              <a:t>sämre sociala relationer </a:t>
            </a:r>
          </a:p>
          <a:p>
            <a:r>
              <a:rPr lang="sv-SE" dirty="0"/>
              <a:t>svårigheter att klara skola och utbildning</a:t>
            </a:r>
          </a:p>
          <a:p>
            <a:r>
              <a:rPr lang="sv-SE" dirty="0"/>
              <a:t>kriminalitet, missbruk och självskadebeteende</a:t>
            </a:r>
          </a:p>
          <a:p>
            <a:r>
              <a:rPr lang="sv-SE" dirty="0"/>
              <a:t>utövande av våld senare i livet.</a:t>
            </a:r>
          </a:p>
          <a:p>
            <a:endParaRPr lang="sv-SE" dirty="0"/>
          </a:p>
          <a:p>
            <a:endParaRPr lang="sv-SE" dirty="0"/>
          </a:p>
        </p:txBody>
      </p:sp>
    </p:spTree>
    <p:extLst>
      <p:ext uri="{BB962C8B-B14F-4D97-AF65-F5344CB8AC3E}">
        <p14:creationId xmlns:p14="http://schemas.microsoft.com/office/powerpoint/2010/main" val="3836027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p:txBody>
          <a:bodyPr/>
          <a:lstStyle/>
          <a:p>
            <a:r>
              <a:rPr lang="sv-SE" dirty="0"/>
              <a:t>Funktionshindersrelaterat våld</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sz="half" idx="1"/>
          </p:nvPr>
        </p:nvSpPr>
        <p:spPr/>
        <p:txBody>
          <a:bodyPr/>
          <a:lstStyle/>
          <a:p>
            <a:r>
              <a:rPr lang="sv-SE" dirty="0"/>
              <a:t>Samma våldshandlingar som andra kan utsättas för, men som får andra konsekvenser.</a:t>
            </a:r>
          </a:p>
          <a:p>
            <a:r>
              <a:rPr lang="sv-SE" dirty="0"/>
              <a:t>Våld som är specifikt relaterat till funktionsnedsättningen.</a:t>
            </a:r>
          </a:p>
          <a:p>
            <a:r>
              <a:rPr lang="sv-SE" dirty="0"/>
              <a:t>Våld i sammanhang där barn och unga med funktionsnedsättning är överrepresenterade. </a:t>
            </a:r>
          </a:p>
        </p:txBody>
      </p:sp>
      <p:pic>
        <p:nvPicPr>
          <p:cNvPr id="6" name="Platshållare för innehåll 5" descr="En bild av en avbruten vit käpp.&#10;">
            <a:extLst>
              <a:ext uri="{FF2B5EF4-FFF2-40B4-BE49-F238E27FC236}">
                <a16:creationId xmlns:a16="http://schemas.microsoft.com/office/drawing/2014/main" id="{934E9BA5-CF69-469F-B6E7-C951C97C7F6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3175046"/>
            <a:ext cx="5181600" cy="1555658"/>
          </a:xfrm>
        </p:spPr>
      </p:pic>
    </p:spTree>
    <p:extLst>
      <p:ext uri="{BB962C8B-B14F-4D97-AF65-F5344CB8AC3E}">
        <p14:creationId xmlns:p14="http://schemas.microsoft.com/office/powerpoint/2010/main" val="1688259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p:txBody>
          <a:bodyPr>
            <a:normAutofit/>
          </a:bodyPr>
          <a:lstStyle/>
          <a:p>
            <a:r>
              <a:rPr lang="sv-SE" dirty="0"/>
              <a:t>Vuxnas agerande spelar roll</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sz="half" idx="1"/>
          </p:nvPr>
        </p:nvSpPr>
        <p:spPr/>
        <p:txBody>
          <a:bodyPr/>
          <a:lstStyle/>
          <a:p>
            <a:r>
              <a:rPr lang="sv-SE" sz="2200" dirty="0"/>
              <a:t>Vi som möter barn och unga i vårt yrke kan upptäcka och agera mot våld. </a:t>
            </a:r>
          </a:p>
          <a:p>
            <a:r>
              <a:rPr lang="sv-SE" sz="2200" dirty="0"/>
              <a:t>När vi har kunskap och medvetenhet om våld mot barn och unga med funktionsnedsättning, kan vi upptäcka och förebygga våldet.</a:t>
            </a:r>
          </a:p>
          <a:p>
            <a:r>
              <a:rPr lang="sv-SE" sz="2200" dirty="0"/>
              <a:t>Det är viktigt att vi vågar se och agera när vi möter barn och unga som utsätts, eller riskerar att utsättas för, våld.</a:t>
            </a:r>
          </a:p>
        </p:txBody>
      </p:sp>
      <p:pic>
        <p:nvPicPr>
          <p:cNvPr id="8" name="Platshållare för innehåll 7" descr="En vuxen som håller om ett barn.&#10;">
            <a:extLst>
              <a:ext uri="{FF2B5EF4-FFF2-40B4-BE49-F238E27FC236}">
                <a16:creationId xmlns:a16="http://schemas.microsoft.com/office/drawing/2014/main" id="{2A0106AC-D792-4D2D-BFB4-122E85ADDAC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58992" y="1301750"/>
            <a:ext cx="3820590" cy="4254500"/>
          </a:xfrm>
        </p:spPr>
      </p:pic>
    </p:spTree>
    <p:extLst>
      <p:ext uri="{BB962C8B-B14F-4D97-AF65-F5344CB8AC3E}">
        <p14:creationId xmlns:p14="http://schemas.microsoft.com/office/powerpoint/2010/main" val="3209304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Reflektionsfrågor</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endParaRPr lang="sv-SE" dirty="0"/>
          </a:p>
        </p:txBody>
      </p:sp>
    </p:spTree>
    <p:extLst>
      <p:ext uri="{BB962C8B-B14F-4D97-AF65-F5344CB8AC3E}">
        <p14:creationId xmlns:p14="http://schemas.microsoft.com/office/powerpoint/2010/main" val="324847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p:txBody>
          <a:bodyPr/>
          <a:lstStyle/>
          <a:p>
            <a:r>
              <a:rPr lang="sv-SE"/>
              <a:t>Hur </a:t>
            </a:r>
            <a:r>
              <a:rPr lang="sv-SE" dirty="0"/>
              <a:t>ser det ut hos oss?</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p:txBody>
          <a:bodyPr/>
          <a:lstStyle/>
          <a:p>
            <a:r>
              <a:rPr lang="sv-SE" dirty="0"/>
              <a:t>Vad är våra tankar och känslor kring det vi gått igenom idag?</a:t>
            </a:r>
          </a:p>
          <a:p>
            <a:r>
              <a:rPr lang="sv-SE" dirty="0"/>
              <a:t>Hur hänger våld som barn och unga utsätts för, ihop med vår verksamhet och våra yrkesroller?</a:t>
            </a:r>
          </a:p>
          <a:p>
            <a:r>
              <a:rPr lang="sv-SE" dirty="0"/>
              <a:t>Våld som barn och unga utsätts för kan väcka reaktioner. Hur kan vi skapa bra förutsättningar för vår personalgrupp att hantera det? </a:t>
            </a:r>
          </a:p>
          <a:p>
            <a:endParaRPr lang="sv-SE" dirty="0"/>
          </a:p>
        </p:txBody>
      </p:sp>
    </p:spTree>
    <p:extLst>
      <p:ext uri="{BB962C8B-B14F-4D97-AF65-F5344CB8AC3E}">
        <p14:creationId xmlns:p14="http://schemas.microsoft.com/office/powerpoint/2010/main" val="3496725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83D193-B5B3-4CC9-B4F8-DE6BA4B4C8D9}"/>
              </a:ext>
            </a:extLst>
          </p:cNvPr>
          <p:cNvSpPr>
            <a:spLocks noGrp="1"/>
          </p:cNvSpPr>
          <p:nvPr>
            <p:ph type="title"/>
          </p:nvPr>
        </p:nvSpPr>
        <p:spPr/>
        <p:txBody>
          <a:bodyPr/>
          <a:lstStyle/>
          <a:p>
            <a:r>
              <a:rPr lang="sv-SE" dirty="0"/>
              <a:t>Avslutning</a:t>
            </a:r>
          </a:p>
        </p:txBody>
      </p:sp>
      <p:sp>
        <p:nvSpPr>
          <p:cNvPr id="3" name="Platshållare för innehåll 2">
            <a:extLst>
              <a:ext uri="{FF2B5EF4-FFF2-40B4-BE49-F238E27FC236}">
                <a16:creationId xmlns:a16="http://schemas.microsoft.com/office/drawing/2014/main" id="{9F53A4A5-0DF7-4767-AB48-4704EED584E8}"/>
              </a:ext>
            </a:extLst>
          </p:cNvPr>
          <p:cNvSpPr>
            <a:spLocks noGrp="1"/>
          </p:cNvSpPr>
          <p:nvPr>
            <p:ph sz="half" idx="1"/>
          </p:nvPr>
        </p:nvSpPr>
        <p:spPr/>
        <p:txBody>
          <a:bodyPr/>
          <a:lstStyle/>
          <a:p>
            <a:r>
              <a:rPr lang="sv-SE" dirty="0"/>
              <a:t>Under nästa tema kommer vi att prata om våld och barn och unga med funktionsnedsättning.</a:t>
            </a:r>
          </a:p>
          <a:p>
            <a:r>
              <a:rPr lang="sv-SE" dirty="0"/>
              <a:t>Vad tar du med dig från dagens utbildning?</a:t>
            </a:r>
          </a:p>
          <a:p>
            <a:r>
              <a:rPr lang="sv-SE" dirty="0"/>
              <a:t>Är det något du vill skicka med inför nästa tillfälle?</a:t>
            </a:r>
          </a:p>
          <a:p>
            <a:endParaRPr lang="sv-SE" dirty="0"/>
          </a:p>
          <a:p>
            <a:endParaRPr lang="sv-SE" dirty="0"/>
          </a:p>
        </p:txBody>
      </p:sp>
      <p:pic>
        <p:nvPicPr>
          <p:cNvPr id="8" name="Platshållare för innehåll 7" descr="En vuxen och ett barn som använder teckenspråk.&#10;">
            <a:extLst>
              <a:ext uri="{FF2B5EF4-FFF2-40B4-BE49-F238E27FC236}">
                <a16:creationId xmlns:a16="http://schemas.microsoft.com/office/drawing/2014/main" id="{C695D3CF-C286-4A84-B678-5473413DDB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29302" y="1301750"/>
            <a:ext cx="3087943" cy="4254500"/>
          </a:xfrm>
        </p:spPr>
      </p:pic>
    </p:spTree>
    <p:extLst>
      <p:ext uri="{BB962C8B-B14F-4D97-AF65-F5344CB8AC3E}">
        <p14:creationId xmlns:p14="http://schemas.microsoft.com/office/powerpoint/2010/main" val="371487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EE1D96-B0B9-448C-B6A9-1F0C22806575}"/>
              </a:ext>
            </a:extLst>
          </p:cNvPr>
          <p:cNvSpPr>
            <a:spLocks noGrp="1"/>
          </p:cNvSpPr>
          <p:nvPr>
            <p:ph type="ctrTitle"/>
          </p:nvPr>
        </p:nvSpPr>
        <p:spPr/>
        <p:txBody>
          <a:bodyPr/>
          <a:lstStyle/>
          <a:p>
            <a:r>
              <a:rPr lang="sv-SE" dirty="0"/>
              <a:t>Tack för idag!</a:t>
            </a:r>
          </a:p>
        </p:txBody>
      </p:sp>
      <p:sp>
        <p:nvSpPr>
          <p:cNvPr id="3" name="Underrubrik 2">
            <a:extLst>
              <a:ext uri="{FF2B5EF4-FFF2-40B4-BE49-F238E27FC236}">
                <a16:creationId xmlns:a16="http://schemas.microsoft.com/office/drawing/2014/main" id="{4B1323DA-3CBA-4921-99E1-1622D4692934}"/>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35074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8CEDDF-E3A8-4D3A-85BF-AE1B62B88AE5}"/>
              </a:ext>
            </a:extLst>
          </p:cNvPr>
          <p:cNvSpPr>
            <a:spLocks noGrp="1"/>
          </p:cNvSpPr>
          <p:nvPr>
            <p:ph type="title"/>
          </p:nvPr>
        </p:nvSpPr>
        <p:spPr/>
        <p:txBody>
          <a:bodyPr/>
          <a:lstStyle/>
          <a:p>
            <a:r>
              <a:rPr lang="sv-SE" dirty="0"/>
              <a:t>Vad ska vi göra idag? </a:t>
            </a:r>
          </a:p>
        </p:txBody>
      </p:sp>
      <p:sp>
        <p:nvSpPr>
          <p:cNvPr id="3" name="Platshållare för innehåll 2">
            <a:extLst>
              <a:ext uri="{FF2B5EF4-FFF2-40B4-BE49-F238E27FC236}">
                <a16:creationId xmlns:a16="http://schemas.microsoft.com/office/drawing/2014/main" id="{3FA3A1A2-7A57-4677-A75B-D1CE21A86BCD}"/>
              </a:ext>
            </a:extLst>
          </p:cNvPr>
          <p:cNvSpPr>
            <a:spLocks noGrp="1"/>
          </p:cNvSpPr>
          <p:nvPr>
            <p:ph sz="half" idx="1"/>
          </p:nvPr>
        </p:nvSpPr>
        <p:spPr/>
        <p:txBody>
          <a:bodyPr/>
          <a:lstStyle/>
          <a:p>
            <a:pPr lvl="0"/>
            <a:r>
              <a:rPr lang="sv-SE" dirty="0"/>
              <a:t>introduktion </a:t>
            </a:r>
          </a:p>
          <a:p>
            <a:pPr lvl="0"/>
            <a:r>
              <a:rPr lang="sv-SE" dirty="0"/>
              <a:t>se en film om våld</a:t>
            </a:r>
          </a:p>
          <a:p>
            <a:pPr lvl="0"/>
            <a:r>
              <a:rPr lang="sv-SE" dirty="0"/>
              <a:t>föreläsning om våld, barn och unga</a:t>
            </a:r>
          </a:p>
          <a:p>
            <a:pPr lvl="0"/>
            <a:r>
              <a:rPr lang="sv-SE" dirty="0"/>
              <a:t>gemensam reflektion utifrån frågor</a:t>
            </a:r>
          </a:p>
          <a:p>
            <a:pPr lvl="0"/>
            <a:r>
              <a:rPr lang="sv-SE" dirty="0"/>
              <a:t>avslutning.</a:t>
            </a:r>
          </a:p>
          <a:p>
            <a:endParaRPr lang="sv-SE" dirty="0"/>
          </a:p>
        </p:txBody>
      </p:sp>
      <p:pic>
        <p:nvPicPr>
          <p:cNvPr id="6" name="Platshållare för innehåll 5" descr="Ett barn som tittar rakt fram.">
            <a:extLst>
              <a:ext uri="{FF2B5EF4-FFF2-40B4-BE49-F238E27FC236}">
                <a16:creationId xmlns:a16="http://schemas.microsoft.com/office/drawing/2014/main" id="{27DC9593-3FA4-48F2-AB65-EE6DF747FD4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58776" y="1334154"/>
            <a:ext cx="1906620" cy="4254500"/>
          </a:xfrm>
        </p:spPr>
      </p:pic>
    </p:spTree>
    <p:extLst>
      <p:ext uri="{BB962C8B-B14F-4D97-AF65-F5344CB8AC3E}">
        <p14:creationId xmlns:p14="http://schemas.microsoft.com/office/powerpoint/2010/main" val="16484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7F657-3A7A-44A1-AB0E-CE43C859F200}"/>
              </a:ext>
            </a:extLst>
          </p:cNvPr>
          <p:cNvSpPr>
            <a:spLocks noGrp="1"/>
          </p:cNvSpPr>
          <p:nvPr>
            <p:ph type="title"/>
          </p:nvPr>
        </p:nvSpPr>
        <p:spPr/>
        <p:txBody>
          <a:bodyPr/>
          <a:lstStyle/>
          <a:p>
            <a:r>
              <a:rPr lang="sv-SE" dirty="0"/>
              <a:t>I detta tema kommer vi få lära oss om:</a:t>
            </a:r>
          </a:p>
        </p:txBody>
      </p:sp>
      <p:sp>
        <p:nvSpPr>
          <p:cNvPr id="3" name="Platshållare för innehåll 2">
            <a:extLst>
              <a:ext uri="{FF2B5EF4-FFF2-40B4-BE49-F238E27FC236}">
                <a16:creationId xmlns:a16="http://schemas.microsoft.com/office/drawing/2014/main" id="{D2DBD65B-3FCA-48BA-86C7-47F893D1BF1B}"/>
              </a:ext>
            </a:extLst>
          </p:cNvPr>
          <p:cNvSpPr>
            <a:spLocks noGrp="1"/>
          </p:cNvSpPr>
          <p:nvPr>
            <p:ph idx="1"/>
          </p:nvPr>
        </p:nvSpPr>
        <p:spPr>
          <a:xfrm>
            <a:off x="838200" y="1825626"/>
            <a:ext cx="10515600" cy="4254337"/>
          </a:xfrm>
        </p:spPr>
        <p:txBody>
          <a:bodyPr/>
          <a:lstStyle/>
          <a:p>
            <a:r>
              <a:rPr lang="sv-SE" dirty="0"/>
              <a:t>vad som är våld</a:t>
            </a:r>
          </a:p>
          <a:p>
            <a:r>
              <a:rPr lang="sv-SE" dirty="0"/>
              <a:t>hur våld kan drabba barn och unga.</a:t>
            </a:r>
          </a:p>
          <a:p>
            <a:pPr marL="0" indent="0">
              <a:buNone/>
            </a:pPr>
            <a:endParaRPr lang="sv-SE" dirty="0"/>
          </a:p>
          <a:p>
            <a:pPr marL="0" indent="0">
              <a:buNone/>
            </a:pPr>
            <a:r>
              <a:rPr lang="sv-SE" dirty="0"/>
              <a:t>Syftet är att vi ska få ökad kunskap om våld, barn och unga samt en gemensam syn på vad våld är.</a:t>
            </a:r>
          </a:p>
        </p:txBody>
      </p:sp>
    </p:spTree>
    <p:extLst>
      <p:ext uri="{BB962C8B-B14F-4D97-AF65-F5344CB8AC3E}">
        <p14:creationId xmlns:p14="http://schemas.microsoft.com/office/powerpoint/2010/main" val="288629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965CDE-B00A-4340-B05F-C85B219B65A1}"/>
              </a:ext>
            </a:extLst>
          </p:cNvPr>
          <p:cNvSpPr>
            <a:spLocks noGrp="1"/>
          </p:cNvSpPr>
          <p:nvPr>
            <p:ph type="title"/>
          </p:nvPr>
        </p:nvSpPr>
        <p:spPr/>
        <p:txBody>
          <a:bodyPr>
            <a:normAutofit/>
          </a:bodyPr>
          <a:lstStyle/>
          <a:p>
            <a:r>
              <a:rPr lang="sv-SE" dirty="0"/>
              <a:t>Tankar och känslor kan väckas</a:t>
            </a:r>
          </a:p>
        </p:txBody>
      </p:sp>
      <p:sp>
        <p:nvSpPr>
          <p:cNvPr id="3" name="Platshållare för innehåll 2">
            <a:extLst>
              <a:ext uri="{FF2B5EF4-FFF2-40B4-BE49-F238E27FC236}">
                <a16:creationId xmlns:a16="http://schemas.microsoft.com/office/drawing/2014/main" id="{6DD9AB04-2D6E-4625-B1B6-DFAEEFFD36DE}"/>
              </a:ext>
            </a:extLst>
          </p:cNvPr>
          <p:cNvSpPr>
            <a:spLocks noGrp="1"/>
          </p:cNvSpPr>
          <p:nvPr>
            <p:ph idx="1"/>
          </p:nvPr>
        </p:nvSpPr>
        <p:spPr/>
        <p:txBody>
          <a:bodyPr/>
          <a:lstStyle/>
          <a:p>
            <a:r>
              <a:rPr lang="sv-SE" dirty="0"/>
              <a:t>Utbildningen fokuserar på oss i vår yrkesroll och inte som privatpersoner.</a:t>
            </a:r>
          </a:p>
          <a:p>
            <a:r>
              <a:rPr lang="sv-SE" dirty="0"/>
              <a:t>Samtidigt kan vi ha egna erfarenheter av våld. </a:t>
            </a:r>
          </a:p>
          <a:p>
            <a:r>
              <a:rPr lang="sv-SE" dirty="0"/>
              <a:t>Det kan också dyka upp tankar kring situationer och agerande tidigare i yrkeslivet. </a:t>
            </a:r>
          </a:p>
          <a:p>
            <a:r>
              <a:rPr lang="sv-SE" dirty="0"/>
              <a:t>Om behov finns, prata gärna med utbildningsledaren, din chef eller någon annan som du känner förtroende för.</a:t>
            </a:r>
          </a:p>
          <a:p>
            <a:endParaRPr lang="sv-SE" dirty="0"/>
          </a:p>
        </p:txBody>
      </p:sp>
    </p:spTree>
    <p:extLst>
      <p:ext uri="{BB962C8B-B14F-4D97-AF65-F5344CB8AC3E}">
        <p14:creationId xmlns:p14="http://schemas.microsoft.com/office/powerpoint/2010/main" val="3172775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Filmer om våldsutsatthet</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solidFill>
                  <a:srgbClr val="000000"/>
                </a:solidFill>
              </a:rPr>
              <a:t>Ett par minuter om våld mot barn. </a:t>
            </a:r>
          </a:p>
          <a:p>
            <a:pPr marL="0" indent="0">
              <a:buNone/>
            </a:pPr>
            <a:r>
              <a:rPr lang="sv-SE" dirty="0">
                <a:solidFill>
                  <a:srgbClr val="000000"/>
                </a:solidFill>
              </a:rPr>
              <a:t>Om våldsutsatthet.</a:t>
            </a:r>
          </a:p>
        </p:txBody>
      </p:sp>
    </p:spTree>
    <p:extLst>
      <p:ext uri="{BB962C8B-B14F-4D97-AF65-F5344CB8AC3E}">
        <p14:creationId xmlns:p14="http://schemas.microsoft.com/office/powerpoint/2010/main" val="3044305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Föreläsning</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Om våld, barn och unga. </a:t>
            </a:r>
          </a:p>
        </p:txBody>
      </p:sp>
    </p:spTree>
    <p:extLst>
      <p:ext uri="{BB962C8B-B14F-4D97-AF65-F5344CB8AC3E}">
        <p14:creationId xmlns:p14="http://schemas.microsoft.com/office/powerpoint/2010/main" val="2114262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p:txBody>
          <a:bodyPr/>
          <a:lstStyle/>
          <a:p>
            <a:r>
              <a:rPr lang="sv-SE" dirty="0"/>
              <a:t>Vad är våld?</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p:txBody>
          <a:bodyPr/>
          <a:lstStyle/>
          <a:p>
            <a:r>
              <a:rPr lang="sv-SE" dirty="0"/>
              <a:t>Våld kan utövas av vuxna, men även ske mellan barn och unga.</a:t>
            </a:r>
          </a:p>
          <a:p>
            <a:pPr>
              <a:spcAft>
                <a:spcPts val="1800"/>
              </a:spcAft>
            </a:pPr>
            <a:r>
              <a:rPr lang="sv-SE" dirty="0"/>
              <a:t>Barnmisshandel handlar alltid om att en vuxen utövar våld mot ett barn.</a:t>
            </a:r>
          </a:p>
          <a:p>
            <a:pPr marL="0" indent="0">
              <a:buNone/>
            </a:pPr>
            <a:r>
              <a:rPr lang="sv-SE" dirty="0"/>
              <a:t>Våld mot barn och unga kan bestå av:</a:t>
            </a:r>
          </a:p>
          <a:p>
            <a:r>
              <a:rPr lang="sv-SE" dirty="0"/>
              <a:t>brottsliga gärningar som exempelvis fysiskt våld och sexuella övergrepp</a:t>
            </a:r>
          </a:p>
          <a:p>
            <a:r>
              <a:rPr lang="sv-SE" dirty="0"/>
              <a:t>handlingar som inte definieras som våld i laglig mening, men där barnet eller den unga far illa och behöver skydd och stöd.</a:t>
            </a:r>
          </a:p>
        </p:txBody>
      </p:sp>
    </p:spTree>
    <p:extLst>
      <p:ext uri="{BB962C8B-B14F-4D97-AF65-F5344CB8AC3E}">
        <p14:creationId xmlns:p14="http://schemas.microsoft.com/office/powerpoint/2010/main" val="145386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5074D-0C97-4A17-897D-3D87A69D5F6E}"/>
              </a:ext>
            </a:extLst>
          </p:cNvPr>
          <p:cNvSpPr>
            <a:spLocks noGrp="1"/>
          </p:cNvSpPr>
          <p:nvPr>
            <p:ph type="title"/>
          </p:nvPr>
        </p:nvSpPr>
        <p:spPr>
          <a:xfrm>
            <a:off x="838199" y="156470"/>
            <a:ext cx="10515600" cy="1325563"/>
          </a:xfrm>
        </p:spPr>
        <p:txBody>
          <a:bodyPr>
            <a:normAutofit/>
          </a:bodyPr>
          <a:lstStyle/>
          <a:p>
            <a:r>
              <a:rPr lang="sv-SE" sz="3600" dirty="0"/>
              <a:t>Våld kan bestå av en kombination av olika handlingar</a:t>
            </a:r>
          </a:p>
        </p:txBody>
      </p:sp>
      <p:grpSp>
        <p:nvGrpSpPr>
          <p:cNvPr id="4" name="Grupp 3" descr="En figur med ett barn i mitten och två spalter av text vid sidorna.&#10;&#10;Texten: &#10;Bevittna våld.&#10;Psykiskt våld.&#10;Försummelse.&#10;Ekonomiskt våld.&#10;Social kontroll.&#10;Förföljelse. &#10;Materiellt våld.&#10;Fysiskt våld.&#10;Sexuellt våld.&#10;Könsstympning.&#10;Barnäktenskap &amp; tvångsäktenskap.&#10;Mord.">
            <a:extLst>
              <a:ext uri="{FF2B5EF4-FFF2-40B4-BE49-F238E27FC236}">
                <a16:creationId xmlns:a16="http://schemas.microsoft.com/office/drawing/2014/main" id="{F416014B-2D07-4C5E-B45C-46BAB83CEFD1}"/>
              </a:ext>
            </a:extLst>
          </p:cNvPr>
          <p:cNvGrpSpPr/>
          <p:nvPr/>
        </p:nvGrpSpPr>
        <p:grpSpPr>
          <a:xfrm>
            <a:off x="1555720" y="1313290"/>
            <a:ext cx="9081275" cy="4631303"/>
            <a:chOff x="1555720" y="1313290"/>
            <a:chExt cx="9081275" cy="4631303"/>
          </a:xfrm>
        </p:grpSpPr>
        <p:grpSp>
          <p:nvGrpSpPr>
            <p:cNvPr id="56" name="Group 55" descr="En figur med ett barn i mitten och två spalter av text vid sidorna.">
              <a:extLst>
                <a:ext uri="{FF2B5EF4-FFF2-40B4-BE49-F238E27FC236}">
                  <a16:creationId xmlns:a16="http://schemas.microsoft.com/office/drawing/2014/main" id="{2F082D42-7204-DF25-1CAD-2EAFB4C76A1D}"/>
                </a:ext>
              </a:extLst>
            </p:cNvPr>
            <p:cNvGrpSpPr/>
            <p:nvPr/>
          </p:nvGrpSpPr>
          <p:grpSpPr>
            <a:xfrm>
              <a:off x="4906558" y="2503713"/>
              <a:ext cx="2378885" cy="2378885"/>
              <a:chOff x="4906558" y="2478313"/>
              <a:chExt cx="2378885" cy="2378885"/>
            </a:xfrm>
          </p:grpSpPr>
          <p:grpSp>
            <p:nvGrpSpPr>
              <p:cNvPr id="51" name="Group 50">
                <a:extLst>
                  <a:ext uri="{FF2B5EF4-FFF2-40B4-BE49-F238E27FC236}">
                    <a16:creationId xmlns:a16="http://schemas.microsoft.com/office/drawing/2014/main" id="{66E6EB83-E6CF-0BED-C43D-3C6DD3572A55}"/>
                  </a:ext>
                  <a:ext uri="{C183D7F6-B498-43B3-948B-1728B52AA6E4}">
                    <adec:decorative xmlns:adec="http://schemas.microsoft.com/office/drawing/2017/decorative" val="1"/>
                  </a:ext>
                </a:extLst>
              </p:cNvPr>
              <p:cNvGrpSpPr/>
              <p:nvPr/>
            </p:nvGrpSpPr>
            <p:grpSpPr>
              <a:xfrm>
                <a:off x="4906558" y="2478313"/>
                <a:ext cx="2378885" cy="2378885"/>
                <a:chOff x="4906558" y="2478313"/>
                <a:chExt cx="2378885" cy="2378885"/>
              </a:xfrm>
              <a:effectLst>
                <a:outerShdw blurRad="50800" dist="38100" dir="8100000" algn="tr" rotWithShape="0">
                  <a:prstClr val="black">
                    <a:alpha val="20000"/>
                  </a:prstClr>
                </a:outerShdw>
              </a:effectLst>
            </p:grpSpPr>
            <p:grpSp>
              <p:nvGrpSpPr>
                <p:cNvPr id="31" name="Group 30">
                  <a:extLst>
                    <a:ext uri="{FF2B5EF4-FFF2-40B4-BE49-F238E27FC236}">
                      <a16:creationId xmlns:a16="http://schemas.microsoft.com/office/drawing/2014/main" id="{02B117F9-053B-5797-A942-500253E7C049}"/>
                    </a:ext>
                  </a:extLst>
                </p:cNvPr>
                <p:cNvGrpSpPr/>
                <p:nvPr/>
              </p:nvGrpSpPr>
              <p:grpSpPr>
                <a:xfrm>
                  <a:off x="4906558" y="2478313"/>
                  <a:ext cx="2378885" cy="2378885"/>
                  <a:chOff x="4896194" y="2488676"/>
                  <a:chExt cx="2378885" cy="2378885"/>
                </a:xfrm>
              </p:grpSpPr>
              <p:sp>
                <p:nvSpPr>
                  <p:cNvPr id="29" name="Block Arc 28">
                    <a:extLst>
                      <a:ext uri="{FF2B5EF4-FFF2-40B4-BE49-F238E27FC236}">
                        <a16:creationId xmlns:a16="http://schemas.microsoft.com/office/drawing/2014/main" id="{C59AF143-10B5-30F5-8400-6058EEBA05AE}"/>
                      </a:ext>
                    </a:extLst>
                  </p:cNvPr>
                  <p:cNvSpPr/>
                  <p:nvPr/>
                </p:nvSpPr>
                <p:spPr>
                  <a:xfrm rot="5400000">
                    <a:off x="4896194" y="2488676"/>
                    <a:ext cx="2378885" cy="2378885"/>
                  </a:xfrm>
                  <a:prstGeom prst="blockArc">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30" name="Block Arc 29">
                    <a:extLst>
                      <a:ext uri="{FF2B5EF4-FFF2-40B4-BE49-F238E27FC236}">
                        <a16:creationId xmlns:a16="http://schemas.microsoft.com/office/drawing/2014/main" id="{88F9FFC4-A0F9-3EDE-8E2B-D3D6E5BA5319}"/>
                      </a:ext>
                    </a:extLst>
                  </p:cNvPr>
                  <p:cNvSpPr/>
                  <p:nvPr/>
                </p:nvSpPr>
                <p:spPr>
                  <a:xfrm rot="16200000">
                    <a:off x="4896194" y="2488676"/>
                    <a:ext cx="2378885" cy="2378885"/>
                  </a:xfrm>
                  <a:prstGeom prst="blockArc">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sp>
              <p:nvSpPr>
                <p:cNvPr id="18" name="Oval 17" descr="En figur med ett barn i mitten och två spalter av text vid sidorna.">
                  <a:extLst>
                    <a:ext uri="{FF2B5EF4-FFF2-40B4-BE49-F238E27FC236}">
                      <a16:creationId xmlns:a16="http://schemas.microsoft.com/office/drawing/2014/main" id="{6CCD3FA3-F0A9-C1B6-3843-C90C7EB2444C}"/>
                    </a:ext>
                  </a:extLst>
                </p:cNvPr>
                <p:cNvSpPr/>
                <p:nvPr/>
              </p:nvSpPr>
              <p:spPr>
                <a:xfrm>
                  <a:off x="5056640" y="2628395"/>
                  <a:ext cx="2078721" cy="2078721"/>
                </a:xfrm>
                <a:prstGeom prst="ellipse">
                  <a:avLst/>
                </a:prstGeom>
                <a:solidFill>
                  <a:schemeClr val="accent4">
                    <a:lumMod val="20000"/>
                    <a:lumOff val="80000"/>
                  </a:schemeClr>
                </a:solidFill>
                <a:ln w="984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pic>
            <p:nvPicPr>
              <p:cNvPr id="55" name="Graphic 54" descr="En figur med ett barn i mitten och två spalter av text vid sidorna.&#10;">
                <a:extLst>
                  <a:ext uri="{FF2B5EF4-FFF2-40B4-BE49-F238E27FC236}">
                    <a16:creationId xmlns:a16="http://schemas.microsoft.com/office/drawing/2014/main" id="{6A98EEE2-873A-7E3D-69E2-13609CD65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6148" y="2989392"/>
                <a:ext cx="879703" cy="1407525"/>
              </a:xfrm>
              <a:prstGeom prst="rect">
                <a:avLst/>
              </a:prstGeom>
            </p:spPr>
          </p:pic>
        </p:grpSp>
        <p:grpSp>
          <p:nvGrpSpPr>
            <p:cNvPr id="43" name="Group 42">
              <a:extLst>
                <a:ext uri="{FF2B5EF4-FFF2-40B4-BE49-F238E27FC236}">
                  <a16:creationId xmlns:a16="http://schemas.microsoft.com/office/drawing/2014/main" id="{73A64AB9-20E0-8050-A1E8-B1F3BF0F8670}"/>
                </a:ext>
                <a:ext uri="{C183D7F6-B498-43B3-948B-1728B52AA6E4}">
                  <adec:decorative xmlns:adec="http://schemas.microsoft.com/office/drawing/2017/decorative" val="1"/>
                </a:ext>
              </a:extLst>
            </p:cNvPr>
            <p:cNvGrpSpPr/>
            <p:nvPr/>
          </p:nvGrpSpPr>
          <p:grpSpPr>
            <a:xfrm>
              <a:off x="3934605" y="1557074"/>
              <a:ext cx="1122035" cy="4143736"/>
              <a:chOff x="3934605" y="1557074"/>
              <a:chExt cx="1122035" cy="4143736"/>
            </a:xfrm>
            <a:effectLst>
              <a:outerShdw blurRad="50800" dist="38100" dir="8100000" algn="tr" rotWithShape="0">
                <a:prstClr val="black">
                  <a:alpha val="20000"/>
                </a:prstClr>
              </a:outerShdw>
            </a:effectLst>
          </p:grpSpPr>
          <p:cxnSp>
            <p:nvCxnSpPr>
              <p:cNvPr id="33" name="Elbow Connector 32">
                <a:extLst>
                  <a:ext uri="{FF2B5EF4-FFF2-40B4-BE49-F238E27FC236}">
                    <a16:creationId xmlns:a16="http://schemas.microsoft.com/office/drawing/2014/main" id="{E478A58C-A1AB-1CC7-DC7C-7A60FE0BC0C6}"/>
                  </a:ext>
                </a:extLst>
              </p:cNvPr>
              <p:cNvCxnSpPr>
                <a:cxnSpLocks/>
                <a:stCxn id="6" idx="3"/>
                <a:endCxn id="18" idx="2"/>
              </p:cNvCxnSpPr>
              <p:nvPr/>
            </p:nvCxnSpPr>
            <p:spPr>
              <a:xfrm>
                <a:off x="3934605" y="1557074"/>
                <a:ext cx="1122035" cy="2136082"/>
              </a:xfrm>
              <a:prstGeom prst="bentConnector3">
                <a:avLst/>
              </a:prstGeom>
              <a:ln w="444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23C732F8-863D-C700-BBB4-E15D8F4E6C14}"/>
                  </a:ext>
                </a:extLst>
              </p:cNvPr>
              <p:cNvCxnSpPr>
                <a:cxnSpLocks/>
                <a:stCxn id="11" idx="3"/>
                <a:endCxn id="18" idx="2"/>
              </p:cNvCxnSpPr>
              <p:nvPr/>
            </p:nvCxnSpPr>
            <p:spPr>
              <a:xfrm flipV="1">
                <a:off x="3934605" y="3693156"/>
                <a:ext cx="1122035" cy="2007654"/>
              </a:xfrm>
              <a:prstGeom prst="bentConnector3">
                <a:avLst/>
              </a:prstGeom>
              <a:ln w="444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33E6093-D0B6-B710-F5F0-8F1C8C452C92}"/>
                  </a:ext>
                </a:extLst>
              </p:cNvPr>
              <p:cNvCxnSpPr>
                <a:cxnSpLocks/>
                <a:stCxn id="7" idx="3"/>
              </p:cNvCxnSpPr>
              <p:nvPr/>
            </p:nvCxnSpPr>
            <p:spPr>
              <a:xfrm flipV="1">
                <a:off x="3934605" y="2385820"/>
                <a:ext cx="561017" cy="1"/>
              </a:xfrm>
              <a:prstGeom prst="line">
                <a:avLst/>
              </a:prstGeom>
              <a:ln w="444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2BEEA54-DA7F-869F-E82E-0534D021133F}"/>
                  </a:ext>
                </a:extLst>
              </p:cNvPr>
              <p:cNvCxnSpPr/>
              <p:nvPr/>
            </p:nvCxnSpPr>
            <p:spPr>
              <a:xfrm flipV="1">
                <a:off x="3934605" y="3215159"/>
                <a:ext cx="561017" cy="1"/>
              </a:xfrm>
              <a:prstGeom prst="line">
                <a:avLst/>
              </a:prstGeom>
              <a:ln w="444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BC3FF0-F032-71EB-BA9B-AAB69FEF0CBC}"/>
                  </a:ext>
                </a:extLst>
              </p:cNvPr>
              <p:cNvCxnSpPr/>
              <p:nvPr/>
            </p:nvCxnSpPr>
            <p:spPr>
              <a:xfrm flipV="1">
                <a:off x="3934605" y="4044499"/>
                <a:ext cx="561017" cy="1"/>
              </a:xfrm>
              <a:prstGeom prst="line">
                <a:avLst/>
              </a:prstGeom>
              <a:ln w="444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0F2FC10-5566-B925-A875-798B5C685DDF}"/>
                  </a:ext>
                </a:extLst>
              </p:cNvPr>
              <p:cNvCxnSpPr>
                <a:cxnSpLocks/>
                <a:stCxn id="10" idx="3"/>
              </p:cNvCxnSpPr>
              <p:nvPr/>
            </p:nvCxnSpPr>
            <p:spPr>
              <a:xfrm>
                <a:off x="3934605" y="4872062"/>
                <a:ext cx="561017" cy="0"/>
              </a:xfrm>
              <a:prstGeom prst="line">
                <a:avLst/>
              </a:prstGeom>
              <a:ln w="444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8AB4E8CB-CD0A-EE28-D192-665A789FD232}"/>
                </a:ext>
                <a:ext uri="{C183D7F6-B498-43B3-948B-1728B52AA6E4}">
                  <adec:decorative xmlns:adec="http://schemas.microsoft.com/office/drawing/2017/decorative" val="1"/>
                </a:ext>
              </a:extLst>
            </p:cNvPr>
            <p:cNvGrpSpPr/>
            <p:nvPr/>
          </p:nvGrpSpPr>
          <p:grpSpPr>
            <a:xfrm flipH="1">
              <a:off x="7078129" y="1557074"/>
              <a:ext cx="1122035" cy="4143736"/>
              <a:chOff x="3934605" y="1557074"/>
              <a:chExt cx="1122035" cy="4143736"/>
            </a:xfrm>
            <a:effectLst>
              <a:outerShdw blurRad="50800" dist="38100" dir="8100000" algn="tr" rotWithShape="0">
                <a:prstClr val="black">
                  <a:alpha val="20000"/>
                </a:prstClr>
              </a:outerShdw>
            </a:effectLst>
          </p:grpSpPr>
          <p:cxnSp>
            <p:nvCxnSpPr>
              <p:cNvPr id="45" name="Elbow Connector 44">
                <a:extLst>
                  <a:ext uri="{FF2B5EF4-FFF2-40B4-BE49-F238E27FC236}">
                    <a16:creationId xmlns:a16="http://schemas.microsoft.com/office/drawing/2014/main" id="{839F98E2-F4F3-17B5-4A28-A57AD70AC65F}"/>
                  </a:ext>
                </a:extLst>
              </p:cNvPr>
              <p:cNvCxnSpPr>
                <a:cxnSpLocks/>
              </p:cNvCxnSpPr>
              <p:nvPr/>
            </p:nvCxnSpPr>
            <p:spPr>
              <a:xfrm>
                <a:off x="3934605" y="1557074"/>
                <a:ext cx="1122035" cy="2110682"/>
              </a:xfrm>
              <a:prstGeom prst="bentConnector3">
                <a:avLst/>
              </a:prstGeom>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D5B7F4C4-EDAB-5EEF-8EB7-064DFC1B1AC4}"/>
                  </a:ext>
                </a:extLst>
              </p:cNvPr>
              <p:cNvCxnSpPr>
                <a:cxnSpLocks/>
              </p:cNvCxnSpPr>
              <p:nvPr/>
            </p:nvCxnSpPr>
            <p:spPr>
              <a:xfrm flipV="1">
                <a:off x="3934605" y="3667756"/>
                <a:ext cx="1122035" cy="2033054"/>
              </a:xfrm>
              <a:prstGeom prst="bentConnector3">
                <a:avLst/>
              </a:prstGeom>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D313D6F-8376-9474-E238-B4CB1EDEE406}"/>
                  </a:ext>
                </a:extLst>
              </p:cNvPr>
              <p:cNvCxnSpPr/>
              <p:nvPr/>
            </p:nvCxnSpPr>
            <p:spPr>
              <a:xfrm flipV="1">
                <a:off x="3934605" y="2385820"/>
                <a:ext cx="561017" cy="1"/>
              </a:xfrm>
              <a:prstGeom prst="line">
                <a:avLst/>
              </a:prstGeom>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240C709-965B-D503-3A7B-C6103DA280B9}"/>
                  </a:ext>
                </a:extLst>
              </p:cNvPr>
              <p:cNvCxnSpPr/>
              <p:nvPr/>
            </p:nvCxnSpPr>
            <p:spPr>
              <a:xfrm flipV="1">
                <a:off x="3934605" y="3215159"/>
                <a:ext cx="561017" cy="1"/>
              </a:xfrm>
              <a:prstGeom prst="line">
                <a:avLst/>
              </a:prstGeom>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379FB62-B04D-7845-A56E-53B687AE1FF9}"/>
                  </a:ext>
                </a:extLst>
              </p:cNvPr>
              <p:cNvCxnSpPr/>
              <p:nvPr/>
            </p:nvCxnSpPr>
            <p:spPr>
              <a:xfrm flipV="1">
                <a:off x="3934605" y="4044499"/>
                <a:ext cx="561017" cy="1"/>
              </a:xfrm>
              <a:prstGeom prst="line">
                <a:avLst/>
              </a:prstGeom>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7582EB1-BE5B-4D3D-D41E-4210B503B19D}"/>
                  </a:ext>
                </a:extLst>
              </p:cNvPr>
              <p:cNvCxnSpPr/>
              <p:nvPr/>
            </p:nvCxnSpPr>
            <p:spPr>
              <a:xfrm flipV="1">
                <a:off x="3934605" y="4905736"/>
                <a:ext cx="561017" cy="1"/>
              </a:xfrm>
              <a:prstGeom prst="line">
                <a:avLst/>
              </a:prstGeom>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6" name="Rounded Rectangle 5">
              <a:extLst>
                <a:ext uri="{FF2B5EF4-FFF2-40B4-BE49-F238E27FC236}">
                  <a16:creationId xmlns:a16="http://schemas.microsoft.com/office/drawing/2014/main" id="{11663552-E179-B8BE-FBDD-14C1FFF31F61}"/>
                </a:ext>
              </a:extLst>
            </p:cNvPr>
            <p:cNvSpPr/>
            <p:nvPr/>
          </p:nvSpPr>
          <p:spPr>
            <a:xfrm>
              <a:off x="1555720" y="1313290"/>
              <a:ext cx="2378885" cy="487567"/>
            </a:xfrm>
            <a:prstGeom prst="roundRect">
              <a:avLst>
                <a:gd name="adj" fmla="val 37093"/>
              </a:avLst>
            </a:prstGeom>
            <a:solidFill>
              <a:schemeClr val="accent4">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2000" dirty="0">
                  <a:solidFill>
                    <a:schemeClr val="tx1"/>
                  </a:solidFill>
                </a:rPr>
                <a:t>Bevittna våld</a:t>
              </a:r>
            </a:p>
          </p:txBody>
        </p:sp>
        <p:sp>
          <p:nvSpPr>
            <p:cNvPr id="7" name="Rounded Rectangle 6">
              <a:extLst>
                <a:ext uri="{FF2B5EF4-FFF2-40B4-BE49-F238E27FC236}">
                  <a16:creationId xmlns:a16="http://schemas.microsoft.com/office/drawing/2014/main" id="{4A5A1DF9-C2ED-5BD4-5207-FBF59A5E6EE7}"/>
                </a:ext>
              </a:extLst>
            </p:cNvPr>
            <p:cNvSpPr/>
            <p:nvPr/>
          </p:nvSpPr>
          <p:spPr>
            <a:xfrm>
              <a:off x="1555720" y="2142037"/>
              <a:ext cx="2378885" cy="487567"/>
            </a:xfrm>
            <a:prstGeom prst="roundRect">
              <a:avLst>
                <a:gd name="adj" fmla="val 37093"/>
              </a:avLst>
            </a:prstGeom>
            <a:solidFill>
              <a:schemeClr val="accent4">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2000" dirty="0">
                  <a:solidFill>
                    <a:schemeClr val="tx1"/>
                  </a:solidFill>
                </a:rPr>
                <a:t>Psykiskt våld</a:t>
              </a:r>
            </a:p>
          </p:txBody>
        </p:sp>
        <p:sp>
          <p:nvSpPr>
            <p:cNvPr id="8" name="Rounded Rectangle 7">
              <a:extLst>
                <a:ext uri="{FF2B5EF4-FFF2-40B4-BE49-F238E27FC236}">
                  <a16:creationId xmlns:a16="http://schemas.microsoft.com/office/drawing/2014/main" id="{28F4F904-681C-B64A-2B1F-BF074EAF044F}"/>
                </a:ext>
              </a:extLst>
            </p:cNvPr>
            <p:cNvSpPr/>
            <p:nvPr/>
          </p:nvSpPr>
          <p:spPr>
            <a:xfrm>
              <a:off x="1555720" y="2970784"/>
              <a:ext cx="2378885" cy="487567"/>
            </a:xfrm>
            <a:prstGeom prst="roundRect">
              <a:avLst>
                <a:gd name="adj" fmla="val 37093"/>
              </a:avLst>
            </a:prstGeom>
            <a:solidFill>
              <a:schemeClr val="accent4">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2000" dirty="0">
                  <a:solidFill>
                    <a:schemeClr val="tx1"/>
                  </a:solidFill>
                </a:rPr>
                <a:t>Försummelse</a:t>
              </a:r>
            </a:p>
          </p:txBody>
        </p:sp>
        <p:sp>
          <p:nvSpPr>
            <p:cNvPr id="9" name="Rounded Rectangle 8">
              <a:extLst>
                <a:ext uri="{FF2B5EF4-FFF2-40B4-BE49-F238E27FC236}">
                  <a16:creationId xmlns:a16="http://schemas.microsoft.com/office/drawing/2014/main" id="{0D2F4B10-FF32-5B7D-2391-D7AE1E3EDC70}"/>
                </a:ext>
              </a:extLst>
            </p:cNvPr>
            <p:cNvSpPr/>
            <p:nvPr/>
          </p:nvSpPr>
          <p:spPr>
            <a:xfrm>
              <a:off x="1555720" y="3799531"/>
              <a:ext cx="2378885" cy="487567"/>
            </a:xfrm>
            <a:prstGeom prst="roundRect">
              <a:avLst>
                <a:gd name="adj" fmla="val 37093"/>
              </a:avLst>
            </a:prstGeom>
            <a:solidFill>
              <a:schemeClr val="accent4">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2000" dirty="0">
                  <a:solidFill>
                    <a:schemeClr val="tx1"/>
                  </a:solidFill>
                </a:rPr>
                <a:t>Ekonomiskt våld</a:t>
              </a:r>
            </a:p>
          </p:txBody>
        </p:sp>
        <p:sp>
          <p:nvSpPr>
            <p:cNvPr id="10" name="Rounded Rectangle 9">
              <a:extLst>
                <a:ext uri="{FF2B5EF4-FFF2-40B4-BE49-F238E27FC236}">
                  <a16:creationId xmlns:a16="http://schemas.microsoft.com/office/drawing/2014/main" id="{E6FE9502-1B92-99E1-6A41-5536FDA3D1C2}"/>
                </a:ext>
              </a:extLst>
            </p:cNvPr>
            <p:cNvSpPr/>
            <p:nvPr/>
          </p:nvSpPr>
          <p:spPr>
            <a:xfrm>
              <a:off x="1555720" y="4628278"/>
              <a:ext cx="2378885" cy="487567"/>
            </a:xfrm>
            <a:prstGeom prst="roundRect">
              <a:avLst>
                <a:gd name="adj" fmla="val 37093"/>
              </a:avLst>
            </a:prstGeom>
            <a:solidFill>
              <a:schemeClr val="accent4">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2000" dirty="0">
                  <a:solidFill>
                    <a:schemeClr val="tx1"/>
                  </a:solidFill>
                </a:rPr>
                <a:t>Social kontroll</a:t>
              </a:r>
            </a:p>
          </p:txBody>
        </p:sp>
        <p:sp>
          <p:nvSpPr>
            <p:cNvPr id="11" name="Rounded Rectangle 10">
              <a:extLst>
                <a:ext uri="{FF2B5EF4-FFF2-40B4-BE49-F238E27FC236}">
                  <a16:creationId xmlns:a16="http://schemas.microsoft.com/office/drawing/2014/main" id="{BA0D0B1D-52AA-9367-FD05-04FF51E2D964}"/>
                </a:ext>
              </a:extLst>
            </p:cNvPr>
            <p:cNvSpPr/>
            <p:nvPr/>
          </p:nvSpPr>
          <p:spPr>
            <a:xfrm>
              <a:off x="1555720" y="5457026"/>
              <a:ext cx="2378885" cy="487567"/>
            </a:xfrm>
            <a:prstGeom prst="roundRect">
              <a:avLst>
                <a:gd name="adj" fmla="val 37093"/>
              </a:avLst>
            </a:prstGeom>
            <a:solidFill>
              <a:schemeClr val="accent4">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endParaRPr lang="sv-SE" sz="1600" b="1" dirty="0">
                <a:solidFill>
                  <a:schemeClr val="tx1"/>
                </a:solidFill>
              </a:endParaRPr>
            </a:p>
            <a:p>
              <a:pPr algn="ctr"/>
              <a:endParaRPr lang="sv-SE" sz="1600" b="1" dirty="0">
                <a:solidFill>
                  <a:schemeClr val="tx1"/>
                </a:solidFill>
              </a:endParaRPr>
            </a:p>
            <a:p>
              <a:pPr algn="ctr"/>
              <a:r>
                <a:rPr lang="sv-SE" sz="2000" dirty="0">
                  <a:solidFill>
                    <a:schemeClr val="tx1"/>
                  </a:solidFill>
                </a:rPr>
                <a:t>Förföljelse</a:t>
              </a:r>
            </a:p>
            <a:p>
              <a:pPr algn="ctr"/>
              <a:endParaRPr lang="sv-SE" sz="1600" b="1" dirty="0">
                <a:solidFill>
                  <a:schemeClr val="tx1"/>
                </a:solidFill>
              </a:endParaRPr>
            </a:p>
            <a:p>
              <a:pPr algn="ctr"/>
              <a:endParaRPr lang="sv-SE" sz="1600" b="1" dirty="0">
                <a:solidFill>
                  <a:schemeClr val="tx1"/>
                </a:solidFill>
              </a:endParaRPr>
            </a:p>
          </p:txBody>
        </p:sp>
        <p:sp>
          <p:nvSpPr>
            <p:cNvPr id="12" name="Rounded Rectangle 11">
              <a:extLst>
                <a:ext uri="{FF2B5EF4-FFF2-40B4-BE49-F238E27FC236}">
                  <a16:creationId xmlns:a16="http://schemas.microsoft.com/office/drawing/2014/main" id="{5020208B-0C6C-E49C-18DF-EFE489257D99}"/>
                </a:ext>
              </a:extLst>
            </p:cNvPr>
            <p:cNvSpPr/>
            <p:nvPr/>
          </p:nvSpPr>
          <p:spPr>
            <a:xfrm>
              <a:off x="8257395" y="1313290"/>
              <a:ext cx="2379600" cy="487567"/>
            </a:xfrm>
            <a:prstGeom prst="roundRect">
              <a:avLst>
                <a:gd name="adj" fmla="val 37093"/>
              </a:avLst>
            </a:prstGeom>
            <a:solidFill>
              <a:schemeClr val="accent2">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endParaRPr lang="sv-SE" sz="1600" b="1" dirty="0">
                <a:solidFill>
                  <a:schemeClr val="tx1"/>
                </a:solidFill>
              </a:endParaRPr>
            </a:p>
            <a:p>
              <a:pPr algn="ctr"/>
              <a:r>
                <a:rPr lang="sv-SE" sz="2000" dirty="0">
                  <a:solidFill>
                    <a:schemeClr val="tx1"/>
                  </a:solidFill>
                </a:rPr>
                <a:t>Materiellt våld</a:t>
              </a:r>
            </a:p>
            <a:p>
              <a:pPr algn="ctr"/>
              <a:r>
                <a:rPr lang="sv-SE" sz="1600" b="1" dirty="0">
                  <a:solidFill>
                    <a:schemeClr val="tx1"/>
                  </a:solidFill>
                </a:rPr>
                <a:t> </a:t>
              </a:r>
            </a:p>
          </p:txBody>
        </p:sp>
        <p:sp>
          <p:nvSpPr>
            <p:cNvPr id="13" name="Rounded Rectangle 12">
              <a:extLst>
                <a:ext uri="{FF2B5EF4-FFF2-40B4-BE49-F238E27FC236}">
                  <a16:creationId xmlns:a16="http://schemas.microsoft.com/office/drawing/2014/main" id="{2B68DDAD-836E-621D-B58E-9CB32A87FF52}"/>
                </a:ext>
              </a:extLst>
            </p:cNvPr>
            <p:cNvSpPr/>
            <p:nvPr/>
          </p:nvSpPr>
          <p:spPr>
            <a:xfrm>
              <a:off x="8257395" y="2142037"/>
              <a:ext cx="2378884" cy="487567"/>
            </a:xfrm>
            <a:prstGeom prst="roundRect">
              <a:avLst>
                <a:gd name="adj" fmla="val 37093"/>
              </a:avLst>
            </a:prstGeom>
            <a:solidFill>
              <a:schemeClr val="accent2">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2000" dirty="0">
                  <a:solidFill>
                    <a:schemeClr val="tx1"/>
                  </a:solidFill>
                </a:rPr>
                <a:t>Fysiskt våld</a:t>
              </a:r>
            </a:p>
          </p:txBody>
        </p:sp>
        <p:sp>
          <p:nvSpPr>
            <p:cNvPr id="14" name="Rounded Rectangle 13">
              <a:extLst>
                <a:ext uri="{FF2B5EF4-FFF2-40B4-BE49-F238E27FC236}">
                  <a16:creationId xmlns:a16="http://schemas.microsoft.com/office/drawing/2014/main" id="{98F860A8-E2DE-4CA2-2E94-99755A98BAF6}"/>
                </a:ext>
              </a:extLst>
            </p:cNvPr>
            <p:cNvSpPr/>
            <p:nvPr/>
          </p:nvSpPr>
          <p:spPr>
            <a:xfrm>
              <a:off x="8257395" y="2941433"/>
              <a:ext cx="2378884" cy="487567"/>
            </a:xfrm>
            <a:prstGeom prst="roundRect">
              <a:avLst>
                <a:gd name="adj" fmla="val 37093"/>
              </a:avLst>
            </a:prstGeom>
            <a:solidFill>
              <a:schemeClr val="accent2">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2000" dirty="0">
                  <a:solidFill>
                    <a:schemeClr val="tx1"/>
                  </a:solidFill>
                </a:rPr>
                <a:t>Sexuellt våld</a:t>
              </a:r>
            </a:p>
          </p:txBody>
        </p:sp>
        <p:sp>
          <p:nvSpPr>
            <p:cNvPr id="15" name="Rounded Rectangle 14">
              <a:extLst>
                <a:ext uri="{FF2B5EF4-FFF2-40B4-BE49-F238E27FC236}">
                  <a16:creationId xmlns:a16="http://schemas.microsoft.com/office/drawing/2014/main" id="{C45622EF-AB3B-5EDD-46A6-F6B91E9E1F45}"/>
                </a:ext>
              </a:extLst>
            </p:cNvPr>
            <p:cNvSpPr/>
            <p:nvPr/>
          </p:nvSpPr>
          <p:spPr>
            <a:xfrm>
              <a:off x="8257395" y="3799531"/>
              <a:ext cx="2378884" cy="487567"/>
            </a:xfrm>
            <a:prstGeom prst="roundRect">
              <a:avLst>
                <a:gd name="adj" fmla="val 37093"/>
              </a:avLst>
            </a:prstGeom>
            <a:solidFill>
              <a:schemeClr val="accent2">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2000" dirty="0">
                  <a:solidFill>
                    <a:schemeClr val="tx1"/>
                  </a:solidFill>
                </a:rPr>
                <a:t>Könsstympning</a:t>
              </a:r>
            </a:p>
          </p:txBody>
        </p:sp>
        <p:sp>
          <p:nvSpPr>
            <p:cNvPr id="16" name="Rounded Rectangle 15">
              <a:extLst>
                <a:ext uri="{FF2B5EF4-FFF2-40B4-BE49-F238E27FC236}">
                  <a16:creationId xmlns:a16="http://schemas.microsoft.com/office/drawing/2014/main" id="{266FE490-DC1F-E5E3-B5EB-4F3ED53EC5AC}"/>
                </a:ext>
              </a:extLst>
            </p:cNvPr>
            <p:cNvSpPr/>
            <p:nvPr/>
          </p:nvSpPr>
          <p:spPr>
            <a:xfrm>
              <a:off x="8257395" y="4628278"/>
              <a:ext cx="2378884" cy="487567"/>
            </a:xfrm>
            <a:prstGeom prst="roundRect">
              <a:avLst>
                <a:gd name="adj" fmla="val 37093"/>
              </a:avLst>
            </a:prstGeom>
            <a:solidFill>
              <a:schemeClr val="accent2">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dirty="0">
                  <a:solidFill>
                    <a:schemeClr val="tx1"/>
                  </a:solidFill>
                </a:rPr>
                <a:t>Barnäktenskap &amp; tvångsäktenskap</a:t>
              </a:r>
            </a:p>
          </p:txBody>
        </p:sp>
        <p:sp>
          <p:nvSpPr>
            <p:cNvPr id="17" name="Rounded Rectangle 16">
              <a:extLst>
                <a:ext uri="{FF2B5EF4-FFF2-40B4-BE49-F238E27FC236}">
                  <a16:creationId xmlns:a16="http://schemas.microsoft.com/office/drawing/2014/main" id="{DAE2B0D3-93AD-D21E-9217-302773EE166F}"/>
                </a:ext>
              </a:extLst>
            </p:cNvPr>
            <p:cNvSpPr/>
            <p:nvPr/>
          </p:nvSpPr>
          <p:spPr>
            <a:xfrm>
              <a:off x="8257395" y="5457026"/>
              <a:ext cx="2378884" cy="487567"/>
            </a:xfrm>
            <a:prstGeom prst="roundRect">
              <a:avLst>
                <a:gd name="adj" fmla="val 37093"/>
              </a:avLst>
            </a:prstGeom>
            <a:solidFill>
              <a:schemeClr val="accent2">
                <a:lumMod val="40000"/>
                <a:lumOff val="60000"/>
              </a:schemeClr>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2000" dirty="0">
                  <a:solidFill>
                    <a:schemeClr val="tx1"/>
                  </a:solidFill>
                </a:rPr>
                <a:t>Mord</a:t>
              </a:r>
              <a:endParaRPr lang="sv-SE" sz="1600" dirty="0">
                <a:solidFill>
                  <a:schemeClr val="tx1"/>
                </a:solidFill>
              </a:endParaRPr>
            </a:p>
          </p:txBody>
        </p:sp>
      </p:grpSp>
    </p:spTree>
    <p:extLst>
      <p:ext uri="{BB962C8B-B14F-4D97-AF65-F5344CB8AC3E}">
        <p14:creationId xmlns:p14="http://schemas.microsoft.com/office/powerpoint/2010/main" val="218597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p:txBody>
          <a:bodyPr>
            <a:normAutofit/>
          </a:bodyPr>
          <a:lstStyle/>
          <a:p>
            <a:r>
              <a:rPr lang="sv-SE" dirty="0"/>
              <a:t>Våld sker i olika sammanhang:</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1825626"/>
            <a:ext cx="7276479" cy="4254337"/>
          </a:xfrm>
        </p:spPr>
        <p:txBody>
          <a:bodyPr/>
          <a:lstStyle/>
          <a:p>
            <a:r>
              <a:rPr lang="sv-SE" dirty="0"/>
              <a:t>nära relationer</a:t>
            </a:r>
          </a:p>
          <a:p>
            <a:r>
              <a:rPr lang="sv-SE" dirty="0"/>
              <a:t>hederskontext</a:t>
            </a:r>
          </a:p>
          <a:p>
            <a:r>
              <a:rPr lang="sv-SE" dirty="0"/>
              <a:t>institutioner, vård- och omsorg</a:t>
            </a:r>
          </a:p>
          <a:p>
            <a:r>
              <a:rPr lang="sv-SE" dirty="0"/>
              <a:t>internet och sociala medier</a:t>
            </a:r>
          </a:p>
          <a:p>
            <a:r>
              <a:rPr lang="sv-SE" dirty="0"/>
              <a:t>kommersiell sexuell exploatering</a:t>
            </a:r>
          </a:p>
          <a:p>
            <a:r>
              <a:rPr lang="sv-SE" dirty="0"/>
              <a:t>krig och väpnad konflikt.</a:t>
            </a:r>
            <a:endParaRPr lang="sv-SE" dirty="0">
              <a:highlight>
                <a:srgbClr val="FFFF00"/>
              </a:highlight>
            </a:endParaRPr>
          </a:p>
          <a:p>
            <a:endParaRPr lang="sv-SE" dirty="0"/>
          </a:p>
        </p:txBody>
      </p:sp>
    </p:spTree>
    <p:extLst>
      <p:ext uri="{BB962C8B-B14F-4D97-AF65-F5344CB8AC3E}">
        <p14:creationId xmlns:p14="http://schemas.microsoft.com/office/powerpoint/2010/main" val="2374965785"/>
      </p:ext>
    </p:extLst>
  </p:cSld>
  <p:clrMapOvr>
    <a:masterClrMapping/>
  </p:clrMapOvr>
</p:sld>
</file>

<file path=ppt/theme/theme1.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2.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99FFB4F6-DBD0-674D-A242-99A12D2EB7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son xmlns="f6351e9a-ea34-4ad9-b922-25ec9d06a7c5">
      <UserInfo>
        <DisplayName/>
        <AccountId xsi:nil="true"/>
        <AccountType/>
      </UserInfo>
    </Person>
    <TaxCatchAll xmlns="484986f3-affb-4909-aac7-6cbe78376350" xsi:nil="true"/>
    <lcf76f155ced4ddcb4097134ff3c332f xmlns="f6351e9a-ea34-4ad9-b922-25ec9d06a7c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F031C3207A044E9EC9C4231C161E8E" ma:contentTypeVersion="18" ma:contentTypeDescription="Create a new document." ma:contentTypeScope="" ma:versionID="9a90d576f0e679fceeecb069ea43a08f">
  <xsd:schema xmlns:xsd="http://www.w3.org/2001/XMLSchema" xmlns:xs="http://www.w3.org/2001/XMLSchema" xmlns:p="http://schemas.microsoft.com/office/2006/metadata/properties" xmlns:ns2="484986f3-affb-4909-aac7-6cbe78376350" xmlns:ns3="f6351e9a-ea34-4ad9-b922-25ec9d06a7c5" targetNamespace="http://schemas.microsoft.com/office/2006/metadata/properties" ma:root="true" ma:fieldsID="2bf4f614b976132a49861302fd08d2f0" ns2:_="" ns3:_="">
    <xsd:import namespace="484986f3-affb-4909-aac7-6cbe78376350"/>
    <xsd:import namespace="f6351e9a-ea34-4ad9-b922-25ec9d06a7c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Pers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986f3-affb-4909-aac7-6cbe783763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ee142a8-9c9c-4cbd-a4e9-418403d2d563}" ma:internalName="TaxCatchAll" ma:showField="CatchAllData" ma:web="484986f3-affb-4909-aac7-6cbe783763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351e9a-ea34-4ad9-b922-25ec9d06a7c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erson" ma:index="20" nillable="true" ma:displayName="Person" ma:list="UserInfo" ma:SharePointGroup="5"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fd87c23-3b26-4c21-8b68-2b726711386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58BF02-2FD4-48FE-839B-4585173BA8BF}">
  <ds:schemaRefs>
    <ds:schemaRef ds:uri="http://schemas.microsoft.com/office/2006/metadata/properties"/>
    <ds:schemaRef ds:uri="http://www.w3.org/XML/1998/namespace"/>
    <ds:schemaRef ds:uri="http://purl.org/dc/terms/"/>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f6351e9a-ea34-4ad9-b922-25ec9d06a7c5"/>
    <ds:schemaRef ds:uri="484986f3-affb-4909-aac7-6cbe78376350"/>
    <ds:schemaRef ds:uri="http://purl.org/dc/dcmitype/"/>
  </ds:schemaRefs>
</ds:datastoreItem>
</file>

<file path=customXml/itemProps2.xml><?xml version="1.0" encoding="utf-8"?>
<ds:datastoreItem xmlns:ds="http://schemas.openxmlformats.org/officeDocument/2006/customXml" ds:itemID="{D6CCE95E-C9EA-4EAC-AA81-C9D39F1C0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4986f3-affb-4909-aac7-6cbe78376350"/>
    <ds:schemaRef ds:uri="f6351e9a-ea34-4ad9-b922-25ec9d06a7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494F70-4955-4DB6-BD54-74471D090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Presentationsmaterial</Template>
  <TotalTime>9629</TotalTime>
  <Words>2632</Words>
  <Application>Microsoft Office PowerPoint</Application>
  <PresentationFormat>Bredbild</PresentationFormat>
  <Paragraphs>229</Paragraphs>
  <Slides>18</Slides>
  <Notes>17</Notes>
  <HiddenSlides>1</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18</vt:i4>
      </vt:variant>
    </vt:vector>
  </HeadingPairs>
  <TitlesOfParts>
    <vt:vector size="26" baseType="lpstr">
      <vt:lpstr>Arial</vt:lpstr>
      <vt:lpstr>Calibri</vt:lpstr>
      <vt:lpstr>Calibri Light</vt:lpstr>
      <vt:lpstr>Georgia</vt:lpstr>
      <vt:lpstr>KorolevLiU Medium</vt:lpstr>
      <vt:lpstr>Times New Roman</vt:lpstr>
      <vt:lpstr>LiU - VIT</vt:lpstr>
      <vt:lpstr>LiU - ljusturkos</vt:lpstr>
      <vt:lpstr>Våld, barn och unga</vt:lpstr>
      <vt:lpstr>Vad ska vi göra idag? </vt:lpstr>
      <vt:lpstr>I detta tema kommer vi få lära oss om:</vt:lpstr>
      <vt:lpstr>Tankar och känslor kan väckas</vt:lpstr>
      <vt:lpstr>Filmer om våldsutsatthet</vt:lpstr>
      <vt:lpstr>Föreläsning</vt:lpstr>
      <vt:lpstr>Vad är våld?</vt:lpstr>
      <vt:lpstr>Våld kan bestå av en kombination av olika handlingar</vt:lpstr>
      <vt:lpstr>Våld sker i olika sammanhang:</vt:lpstr>
      <vt:lpstr>Hedersrelaterat våld och förtryck</vt:lpstr>
      <vt:lpstr>Våld är vanligare än många tror</vt:lpstr>
      <vt:lpstr>Våld mot barn och unga sätter spår </vt:lpstr>
      <vt:lpstr>Funktionshindersrelaterat våld</vt:lpstr>
      <vt:lpstr>Vuxnas agerande spelar roll</vt:lpstr>
      <vt:lpstr>Reflektionsfrågor</vt:lpstr>
      <vt:lpstr>Hur ser det ut hos oss?</vt:lpstr>
      <vt:lpstr>Avslutning</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Våld, barn och unga</dc:title>
  <dc:creator>Barnafrid och Myndigheten för delaktighet</dc:creator>
  <cp:lastModifiedBy>Emma Hedlin</cp:lastModifiedBy>
  <cp:revision>1011</cp:revision>
  <dcterms:created xsi:type="dcterms:W3CDTF">2022-09-27T12:16:30Z</dcterms:created>
  <dcterms:modified xsi:type="dcterms:W3CDTF">2026-02-27T07:23:32Z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0x010100EFF031C3207A044E9EC9C4231C161E8E</vt:lpwstr>
  </property>
  <property fmtid="{D5CDD505-2E9C-101B-9397-08002B2CF9AE}" pid="3" name="MediaServiceImageTags">
    <vt:lpwstr/>
  </property>
</Properties>
</file>