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43" r:id="rId5"/>
  </p:sldMasterIdLst>
  <p:notesMasterIdLst>
    <p:notesMasterId r:id="rId35"/>
  </p:notesMasterIdLst>
  <p:handoutMasterIdLst>
    <p:handoutMasterId r:id="rId36"/>
  </p:handoutMasterIdLst>
  <p:sldIdLst>
    <p:sldId id="264" r:id="rId6"/>
    <p:sldId id="267" r:id="rId7"/>
    <p:sldId id="262" r:id="rId8"/>
    <p:sldId id="2567" r:id="rId9"/>
    <p:sldId id="991" r:id="rId10"/>
    <p:sldId id="2583" r:id="rId11"/>
    <p:sldId id="289" r:id="rId12"/>
    <p:sldId id="989" r:id="rId13"/>
    <p:sldId id="2579" r:id="rId14"/>
    <p:sldId id="2577" r:id="rId15"/>
    <p:sldId id="2571" r:id="rId16"/>
    <p:sldId id="2573" r:id="rId17"/>
    <p:sldId id="2570" r:id="rId18"/>
    <p:sldId id="2574" r:id="rId19"/>
    <p:sldId id="2580" r:id="rId20"/>
    <p:sldId id="304" r:id="rId21"/>
    <p:sldId id="291" r:id="rId22"/>
    <p:sldId id="298" r:id="rId23"/>
    <p:sldId id="305" r:id="rId24"/>
    <p:sldId id="2581" r:id="rId25"/>
    <p:sldId id="285" r:id="rId26"/>
    <p:sldId id="300" r:id="rId27"/>
    <p:sldId id="295" r:id="rId28"/>
    <p:sldId id="2584" r:id="rId29"/>
    <p:sldId id="287" r:id="rId30"/>
    <p:sldId id="2585" r:id="rId31"/>
    <p:sldId id="283" r:id="rId32"/>
    <p:sldId id="265" r:id="rId33"/>
    <p:sldId id="266" r:id="rId3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 Välkommen" id="{922630E1-5094-4B7C-BF65-81BEFB62F53F}">
          <p14:sldIdLst>
            <p14:sldId id="264"/>
            <p14:sldId id="267"/>
            <p14:sldId id="262"/>
            <p14:sldId id="2567"/>
            <p14:sldId id="991"/>
            <p14:sldId id="2583"/>
            <p14:sldId id="289"/>
            <p14:sldId id="989"/>
            <p14:sldId id="2579"/>
            <p14:sldId id="2577"/>
            <p14:sldId id="2571"/>
            <p14:sldId id="2573"/>
            <p14:sldId id="2570"/>
            <p14:sldId id="2574"/>
            <p14:sldId id="2580"/>
            <p14:sldId id="304"/>
            <p14:sldId id="291"/>
            <p14:sldId id="298"/>
            <p14:sldId id="305"/>
            <p14:sldId id="2581"/>
            <p14:sldId id="285"/>
            <p14:sldId id="300"/>
            <p14:sldId id="295"/>
            <p14:sldId id="2584"/>
            <p14:sldId id="287"/>
            <p14:sldId id="2585"/>
            <p14:sldId id="283"/>
            <p14:sldId id="265"/>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la Perman" initials="UP" lastIdx="17" clrIdx="0">
    <p:extLst>
      <p:ext uri="{19B8F6BF-5375-455C-9EA6-DF929625EA0E}">
        <p15:presenceInfo xmlns:p15="http://schemas.microsoft.com/office/powerpoint/2012/main" userId="S-1-5-21-3771122053-1237970087-2125702505-3147" providerId="AD"/>
      </p:ext>
    </p:extLst>
  </p:cmAuthor>
  <p:cmAuthor id="2" name="Ida Gulbrandsen" initials="IG" lastIdx="13" clrIdx="1">
    <p:extLst>
      <p:ext uri="{19B8F6BF-5375-455C-9EA6-DF929625EA0E}">
        <p15:presenceInfo xmlns:p15="http://schemas.microsoft.com/office/powerpoint/2012/main" userId="S-1-5-21-3771122053-1237970087-2125702505-2975" providerId="AD"/>
      </p:ext>
    </p:extLst>
  </p:cmAuthor>
  <p:cmAuthor id="3" name="Maria Montefusco" initials="MM" lastIdx="2" clrIdx="2">
    <p:extLst>
      <p:ext uri="{19B8F6BF-5375-455C-9EA6-DF929625EA0E}">
        <p15:presenceInfo xmlns:p15="http://schemas.microsoft.com/office/powerpoint/2012/main" userId="S-1-5-21-3771122053-1237970087-2125702505-1936" providerId="AD"/>
      </p:ext>
    </p:extLst>
  </p:cmAuthor>
  <p:cmAuthor id="4" name="Ulla Perman" initials="UP [2]" lastIdx="5" clrIdx="3">
    <p:extLst>
      <p:ext uri="{19B8F6BF-5375-455C-9EA6-DF929625EA0E}">
        <p15:presenceInfo xmlns:p15="http://schemas.microsoft.com/office/powerpoint/2012/main" userId="Ulla Perman" providerId="None"/>
      </p:ext>
    </p:extLst>
  </p:cmAuthor>
  <p:cmAuthor id="5" name="Annika Streiler" initials="AS" lastIdx="14" clrIdx="4">
    <p:extLst>
      <p:ext uri="{19B8F6BF-5375-455C-9EA6-DF929625EA0E}">
        <p15:presenceInfo xmlns:p15="http://schemas.microsoft.com/office/powerpoint/2012/main" userId="S-1-5-21-3771122053-1237970087-2125702505-18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761"/>
    <a:srgbClr val="73B8A1"/>
    <a:srgbClr val="000000"/>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llanmörkt format 4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30" autoAdjust="0"/>
    <p:restoredTop sz="77338" autoAdjust="0"/>
  </p:normalViewPr>
  <p:slideViewPr>
    <p:cSldViewPr snapToGrid="0" showGuides="1">
      <p:cViewPr varScale="1">
        <p:scale>
          <a:sx n="49" d="100"/>
          <a:sy n="49" d="100"/>
        </p:scale>
        <p:origin x="780" y="36"/>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Hedlin" userId="b248258f-71f0-4b8c-b5df-955eadcfa02f" providerId="ADAL" clId="{9EA89B81-4E7F-4F78-8C3F-2007B3854947}"/>
    <pc:docChg chg="modSld">
      <pc:chgData name="Emma Hedlin" userId="b248258f-71f0-4b8c-b5df-955eadcfa02f" providerId="ADAL" clId="{9EA89B81-4E7F-4F78-8C3F-2007B3854947}" dt="2025-02-17T12:20:10.838" v="1" actId="20577"/>
      <pc:docMkLst>
        <pc:docMk/>
      </pc:docMkLst>
      <pc:sldChg chg="modSp mod modNotesTx">
        <pc:chgData name="Emma Hedlin" userId="b248258f-71f0-4b8c-b5df-955eadcfa02f" providerId="ADAL" clId="{9EA89B81-4E7F-4F78-8C3F-2007B3854947}" dt="2025-02-17T12:20:10.838" v="1" actId="20577"/>
        <pc:sldMkLst>
          <pc:docMk/>
          <pc:sldMk cId="2852050756" sldId="2579"/>
        </pc:sldMkLst>
        <pc:spChg chg="mod">
          <ac:chgData name="Emma Hedlin" userId="b248258f-71f0-4b8c-b5df-955eadcfa02f" providerId="ADAL" clId="{9EA89B81-4E7F-4F78-8C3F-2007B3854947}" dt="2025-02-17T12:20:06.414" v="0" actId="20577"/>
          <ac:spMkLst>
            <pc:docMk/>
            <pc:sldMk cId="2852050756" sldId="2579"/>
            <ac:spMk id="6" creationId="{D85F0B2C-7CB8-4438-9A9E-53489B00F4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dirty="0">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2025-02-17</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dirty="0"/>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a:t>
            </a:fld>
            <a:endParaRPr lang="sv-SE" dirty="0"/>
          </a:p>
        </p:txBody>
      </p:sp>
    </p:spTree>
    <p:extLst>
      <p:ext uri="{BB962C8B-B14F-4D97-AF65-F5344CB8AC3E}">
        <p14:creationId xmlns:p14="http://schemas.microsoft.com/office/powerpoint/2010/main" val="2729051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Till utbildningsledaren: </a:t>
            </a: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DOLD BILD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Dessa bilder kan ni visa om ni har tid. Ni kan också välja att visa de bilder som är relevanta för just er verksamhetsområde.</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10</a:t>
            </a:fld>
            <a:endParaRPr lang="sv-SE" dirty="0"/>
          </a:p>
        </p:txBody>
      </p:sp>
    </p:spTree>
    <p:extLst>
      <p:ext uri="{BB962C8B-B14F-4D97-AF65-F5344CB8AC3E}">
        <p14:creationId xmlns:p14="http://schemas.microsoft.com/office/powerpoint/2010/main" val="1631723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Till utbildningsledaren: </a:t>
            </a: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DOLD BILD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Dessa bilder kan ni visa om ni har tid. Ni kan också välja att visa de bilder som är relevanta för just er verksamhetsområde.</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11</a:t>
            </a:fld>
            <a:endParaRPr lang="sv-SE" dirty="0"/>
          </a:p>
        </p:txBody>
      </p:sp>
    </p:spTree>
    <p:extLst>
      <p:ext uri="{BB962C8B-B14F-4D97-AF65-F5344CB8AC3E}">
        <p14:creationId xmlns:p14="http://schemas.microsoft.com/office/powerpoint/2010/main" val="179493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Till utbildningsledaren: </a:t>
            </a: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DOLD BILD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Dessa bilder kan ni visa om ni har tid. Ni kan också välja att visa de bilder som är relevanta för just er verksamhetsområde.</a:t>
            </a:r>
            <a:endParaRPr lang="sv-SE" sz="1200" b="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Georgia" panose="02040502050405020303" pitchFamily="18" charset="0"/>
                <a:ea typeface="+mn-ea"/>
                <a:cs typeface="+mn-cs"/>
              </a:rPr>
              <a:t>Externa reaktioner innebär inåtvänd eller utåtagerande beteendeproblematik.</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12</a:t>
            </a:fld>
            <a:endParaRPr lang="sv-SE" dirty="0"/>
          </a:p>
        </p:txBody>
      </p:sp>
    </p:spTree>
    <p:extLst>
      <p:ext uri="{BB962C8B-B14F-4D97-AF65-F5344CB8AC3E}">
        <p14:creationId xmlns:p14="http://schemas.microsoft.com/office/powerpoint/2010/main" val="143957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Till utbildningsledaren: </a:t>
            </a: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DOLD BILD</a:t>
            </a:r>
          </a:p>
          <a:p>
            <a:pPr marL="0" marR="0" lvl="0" indent="0" algn="l" defTabSz="914400" rtl="0" eaLnBrk="1" fontAlgn="base" latinLnBrk="0" hangingPunct="1">
              <a:lnSpc>
                <a:spcPct val="100000"/>
              </a:lnSpc>
              <a:spcBef>
                <a:spcPts val="0"/>
              </a:spcBef>
              <a:spcAft>
                <a:spcPts val="0"/>
              </a:spcAft>
              <a:buClrTx/>
              <a:buSzTx/>
              <a:buFontTx/>
              <a:buNone/>
              <a:tabLst/>
              <a:defRPr/>
            </a:pPr>
            <a:r>
              <a:rPr lang="sv-SE" dirty="0"/>
              <a:t>Dessa bilder kan ni visa om ni har tid. Ni kan också välja att visa de bilder som är relevanta för just er verksamhetsområde.</a:t>
            </a:r>
          </a:p>
          <a:p>
            <a:pPr fontAlgn="base"/>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1" dirty="0"/>
              <a:t>Fördjupande föreläsningsanteckningar:</a:t>
            </a:r>
          </a:p>
          <a:p>
            <a:pPr fontAlgn="base"/>
            <a:r>
              <a:rPr lang="sv-SE" sz="1200" b="0" kern="1200" dirty="0">
                <a:solidFill>
                  <a:schemeClr val="tx1"/>
                </a:solidFill>
                <a:effectLst/>
                <a:latin typeface="Georgia" panose="02040502050405020303" pitchFamily="18" charset="0"/>
                <a:ea typeface="+mn-ea"/>
                <a:cs typeface="+mn-cs"/>
              </a:rPr>
              <a:t>Fysiska märken som kan tyda på fysiskt våld kan se ut på följande sätt:</a:t>
            </a:r>
          </a:p>
          <a:p>
            <a:pPr marL="0" lvl="0" indent="0" fontAlgn="base">
              <a:buFont typeface="Arial" panose="020B0604020202020204" pitchFamily="34" charset="0"/>
              <a:buNone/>
            </a:pPr>
            <a:endParaRPr lang="sv-SE" sz="1200" b="0" kern="1200" dirty="0">
              <a:solidFill>
                <a:schemeClr val="tx1"/>
              </a:solidFill>
              <a:effectLst/>
              <a:latin typeface="Georgia" panose="02040502050405020303" pitchFamily="18" charset="0"/>
              <a:ea typeface="+mn-ea"/>
              <a:cs typeface="+mn-cs"/>
            </a:endParaRP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Blåmärken – typiska placeringar för blåmärken vid misshandel är öronen, bålen, ryggen, nacken, halsen, flanker, skinkor och baksidan av låren. Blåmärken hos ett litet barn som ännu inte har lärt sig att krypa eller gå bör alltid väcka misstankar om fysiskt våld. </a:t>
            </a: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Mönstrade hudskador – som märken efter slag med bälte eller handavtryck.</a:t>
            </a:r>
          </a:p>
          <a:p>
            <a:pPr marL="0" lvl="0" indent="0" fontAlgn="base">
              <a:buFont typeface="Arial" panose="020B0604020202020204" pitchFamily="34" charset="0"/>
              <a:buNone/>
            </a:pPr>
            <a:endParaRPr lang="sv-SE" sz="1200" b="0" kern="1200" dirty="0">
              <a:solidFill>
                <a:schemeClr val="tx1"/>
              </a:solidFill>
              <a:effectLst/>
              <a:latin typeface="Georgia" panose="02040502050405020303" pitchFamily="18" charset="0"/>
              <a:ea typeface="+mn-ea"/>
              <a:cs typeface="+mn-cs"/>
            </a:endParaRP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Brännskador – framför allt på handryggen, foten, rumpan eller låren. Vid misshandel är brännskademärkena ofta tydligt avgränsade, till exempel sock- och handskformade skador efter att barnets händer eller fötter har satts ner i het vätska eller märken efter cigaretter och tändare.</a:t>
            </a:r>
          </a:p>
          <a:p>
            <a:pPr marL="0" lvl="0" indent="0" fontAlgn="base">
              <a:buFont typeface="Arial" panose="020B0604020202020204" pitchFamily="34" charset="0"/>
              <a:buNone/>
            </a:pPr>
            <a:endParaRPr lang="sv-SE" sz="1200" b="0" kern="1200" dirty="0">
              <a:solidFill>
                <a:schemeClr val="tx1"/>
              </a:solidFill>
              <a:effectLst/>
              <a:latin typeface="Georgia" panose="02040502050405020303" pitchFamily="18" charset="0"/>
              <a:ea typeface="+mn-ea"/>
              <a:cs typeface="+mn-cs"/>
            </a:endParaRPr>
          </a:p>
          <a:p>
            <a:pPr marL="0" lvl="0" indent="0" fontAlgn="base">
              <a:buFont typeface="Arial" panose="020B0604020202020204" pitchFamily="34" charset="0"/>
              <a:buNone/>
            </a:pPr>
            <a:r>
              <a:rPr lang="sv-SE" sz="1200" b="0" kern="1200" dirty="0" err="1">
                <a:solidFill>
                  <a:schemeClr val="tx1"/>
                </a:solidFill>
                <a:effectLst/>
                <a:latin typeface="Georgia" panose="02040502050405020303" pitchFamily="18" charset="0"/>
                <a:ea typeface="+mn-ea"/>
                <a:cs typeface="+mn-cs"/>
              </a:rPr>
              <a:t>Bitmärken</a:t>
            </a:r>
            <a:endParaRPr lang="sv-SE" sz="1200" b="0" kern="1200" dirty="0">
              <a:solidFill>
                <a:schemeClr val="tx1"/>
              </a:solidFill>
              <a:effectLst/>
              <a:latin typeface="Georgia" panose="02040502050405020303" pitchFamily="18" charset="0"/>
              <a:ea typeface="+mn-ea"/>
              <a:cs typeface="+mn-cs"/>
            </a:endParaRP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Benbrott – särskilt frakturer som ofta förekommer vid yttre våld, till exempel revbensfrakturer, skulderbladsfrakturer samt rörbensfrakturer.</a:t>
            </a: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Tillfogade skallskador.</a:t>
            </a:r>
          </a:p>
          <a:p>
            <a:pPr marL="0" lvl="0" indent="0" fontAlgn="base">
              <a:buFont typeface="Arial" panose="020B0604020202020204" pitchFamily="34" charset="0"/>
              <a:buNone/>
            </a:pPr>
            <a:endParaRPr lang="sv-SE" sz="1200" b="0" kern="1200" dirty="0">
              <a:solidFill>
                <a:schemeClr val="tx1"/>
              </a:solidFill>
              <a:effectLst/>
              <a:latin typeface="Georgia" panose="02040502050405020303" pitchFamily="18" charset="0"/>
              <a:ea typeface="+mn-ea"/>
              <a:cs typeface="+mn-cs"/>
            </a:endParaRP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Skador på inre organ – till exempel inre blödningar och leverskador.</a:t>
            </a: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Intraorala skador hos spädbarn – exempelvis skada på tungbandet eller i gommen.</a:t>
            </a: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Förgiftning</a:t>
            </a: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Fläckvis håravfall – kan uppstå om någon har dragit barnet i håret.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Om du vet eller får bekräftat att barnets skador har orsakats av en olycka i offentlig miljö, till exempel om barnet har ramlat ner från en klätterställning, så behöver du inte anmäla oro till socialtjänsten. Om du däremot inte kan bedöma orsaken till blåmärken och andra skador på barnets kropp så ska detta anmälas till socialtjänsten.</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13</a:t>
            </a:fld>
            <a:endParaRPr lang="sv-SE" dirty="0"/>
          </a:p>
        </p:txBody>
      </p:sp>
    </p:spTree>
    <p:extLst>
      <p:ext uri="{BB962C8B-B14F-4D97-AF65-F5344CB8AC3E}">
        <p14:creationId xmlns:p14="http://schemas.microsoft.com/office/powerpoint/2010/main" val="831996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Till utbildningsledaren: </a:t>
            </a:r>
            <a:r>
              <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DOLD BILD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Dessa bilder kan ni visa om ni har tid. Ni kan också välja att visa de bilder som är relevanta för just er verksamhetsområde.</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14</a:t>
            </a:fld>
            <a:endParaRPr lang="sv-SE" dirty="0"/>
          </a:p>
        </p:txBody>
      </p:sp>
    </p:spTree>
    <p:extLst>
      <p:ext uri="{BB962C8B-B14F-4D97-AF65-F5344CB8AC3E}">
        <p14:creationId xmlns:p14="http://schemas.microsoft.com/office/powerpoint/2010/main" val="3624992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Fördjupande föreläsningsanteckningar: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Det kan göra det svårt för omgivningen att förstå att ett barns beteende är ett tecken på att barnet utsatts för våld.</a:t>
            </a:r>
            <a:endParaRPr lang="sv-SE" b="1" dirty="0"/>
          </a:p>
          <a:p>
            <a:pPr marL="0" lvl="0" indent="0">
              <a:buFont typeface="Arial" panose="020B0604020202020204" pitchFamily="34" charset="0"/>
              <a:buNone/>
            </a:pPr>
            <a:endParaRPr lang="sv-SE" sz="1200" kern="1200" dirty="0">
              <a:solidFill>
                <a:schemeClr val="tx1"/>
              </a:solidFill>
              <a:effectLst/>
              <a:latin typeface="Georgia" panose="02040502050405020303" pitchFamily="18" charset="0"/>
              <a:ea typeface="+mn-ea"/>
              <a:cs typeface="+mn-cs"/>
            </a:endParaRPr>
          </a:p>
          <a:p>
            <a:pPr marL="0" lvl="0" indent="0">
              <a:buFont typeface="Arial" panose="020B0604020202020204" pitchFamily="34" charset="0"/>
              <a:buNone/>
            </a:pPr>
            <a:r>
              <a:rPr lang="sv-SE" sz="1200" kern="1200" dirty="0">
                <a:solidFill>
                  <a:schemeClr val="tx1"/>
                </a:solidFill>
                <a:effectLst/>
                <a:latin typeface="Georgia" panose="02040502050405020303" pitchFamily="18" charset="0"/>
                <a:ea typeface="+mn-ea"/>
                <a:cs typeface="+mn-cs"/>
              </a:rPr>
              <a:t>Barn som har en neuropsykiatrisk eller intellektuell funktionsnedsättning har samtidigt en ökad risk för att bli utsatt för våld. Därför behöver vi som möter barn och unga vara observanta på barns beteende och reaktioner. </a:t>
            </a:r>
          </a:p>
          <a:p>
            <a:pPr marL="0" lvl="0" indent="0">
              <a:buFont typeface="Arial" panose="020B0604020202020204" pitchFamily="34" charset="0"/>
              <a:buNone/>
            </a:pPr>
            <a:r>
              <a:rPr lang="sv-SE" sz="1200" kern="1200" dirty="0">
                <a:solidFill>
                  <a:schemeClr val="tx1"/>
                </a:solidFill>
                <a:effectLst/>
                <a:latin typeface="Georgia" panose="02040502050405020303" pitchFamily="18" charset="0"/>
                <a:ea typeface="+mn-ea"/>
                <a:cs typeface="+mn-cs"/>
              </a:rPr>
              <a:t>Om ett barns beteende plötsligt förändras eller om barnet uppvisar fysiska förändringar bör du tänka att det kan handla om att barnet blivit utsatt för våld. </a:t>
            </a:r>
          </a:p>
          <a:p>
            <a:pPr marL="0" lvl="0" indent="0">
              <a:buFont typeface="Arial" panose="020B0604020202020204" pitchFamily="34" charset="0"/>
              <a:buNone/>
            </a:pPr>
            <a:r>
              <a:rPr lang="sv-SE" sz="1200" kern="1200" dirty="0">
                <a:solidFill>
                  <a:schemeClr val="tx1"/>
                </a:solidFill>
                <a:effectLst/>
                <a:latin typeface="Georgia" panose="02040502050405020303" pitchFamily="18" charset="0"/>
                <a:ea typeface="+mn-ea"/>
                <a:cs typeface="+mn-cs"/>
              </a:rPr>
              <a:t>Det är även viktigt att vid exempelvis en neuropsykiatrisk utredning utreda om barnet har varit utsatt för våld.</a:t>
            </a:r>
          </a:p>
          <a:p>
            <a:r>
              <a:rPr lang="sv-SE" sz="1200" kern="1200" dirty="0">
                <a:solidFill>
                  <a:schemeClr val="tx1"/>
                </a:solidFill>
                <a:effectLst/>
                <a:latin typeface="Georgia" panose="02040502050405020303" pitchFamily="18" charset="0"/>
                <a:ea typeface="+mn-ea"/>
                <a:cs typeface="+mn-cs"/>
              </a:rPr>
              <a:t> </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15</a:t>
            </a:fld>
            <a:endParaRPr lang="sv-SE" dirty="0"/>
          </a:p>
        </p:txBody>
      </p:sp>
    </p:spTree>
    <p:extLst>
      <p:ext uri="{BB962C8B-B14F-4D97-AF65-F5344CB8AC3E}">
        <p14:creationId xmlns:p14="http://schemas.microsoft.com/office/powerpoint/2010/main" val="1114969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solidFill>
                  <a:srgbClr val="00B050"/>
                </a:solidFill>
              </a:rPr>
              <a:t>Den sista punkten gäller generellt och särskilt i en hederskontext.</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16</a:t>
            </a:fld>
            <a:endParaRPr lang="sv-SE" dirty="0"/>
          </a:p>
        </p:txBody>
      </p:sp>
    </p:spTree>
    <p:extLst>
      <p:ext uri="{BB962C8B-B14F-4D97-AF65-F5344CB8AC3E}">
        <p14:creationId xmlns:p14="http://schemas.microsoft.com/office/powerpoint/2010/main" val="2629499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Georgia" panose="02040502050405020303" pitchFamily="18" charset="0"/>
                <a:ea typeface="+mn-ea"/>
                <a:cs typeface="+mn-cs"/>
              </a:rPr>
              <a:t>Syntolkning: </a:t>
            </a:r>
            <a:r>
              <a:rPr lang="sv-SE" sz="1200" kern="1200" dirty="0">
                <a:solidFill>
                  <a:schemeClr val="tx1"/>
                </a:solidFill>
                <a:effectLst/>
                <a:latin typeface="Georgia" panose="02040502050405020303" pitchFamily="18" charset="0"/>
                <a:ea typeface="+mn-ea"/>
                <a:cs typeface="+mn-cs"/>
              </a:rPr>
              <a:t>en bild av en tonåring som håller armarna runt kroppen.</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17</a:t>
            </a:fld>
            <a:endParaRPr lang="sv-SE" dirty="0"/>
          </a:p>
        </p:txBody>
      </p:sp>
    </p:spTree>
    <p:extLst>
      <p:ext uri="{BB962C8B-B14F-4D97-AF65-F5344CB8AC3E}">
        <p14:creationId xmlns:p14="http://schemas.microsoft.com/office/powerpoint/2010/main" val="1799550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Georgia" panose="02040502050405020303" pitchFamily="18" charset="0"/>
                <a:ea typeface="+mn-ea"/>
                <a:cs typeface="+mn-cs"/>
              </a:rPr>
              <a:t>Syntolkning</a:t>
            </a:r>
            <a:r>
              <a:rPr lang="sv-SE" sz="1200" kern="1200" dirty="0">
                <a:solidFill>
                  <a:schemeClr val="tx1"/>
                </a:solidFill>
                <a:effectLst/>
                <a:latin typeface="Georgia" panose="02040502050405020303" pitchFamily="18" charset="0"/>
                <a:ea typeface="+mn-ea"/>
                <a:cs typeface="+mn-cs"/>
              </a:rPr>
              <a:t>: en bild av ett barn som skriker.</a:t>
            </a:r>
          </a:p>
          <a:p>
            <a:endParaRPr lang="sv-SE" sz="1200" b="1" i="0" kern="1200" dirty="0">
              <a:solidFill>
                <a:schemeClr val="tx1"/>
              </a:solidFill>
              <a:effectLst/>
              <a:latin typeface="Georgia" panose="02040502050405020303" pitchFamily="18" charset="0"/>
              <a:ea typeface="+mn-ea"/>
              <a:cs typeface="+mn-cs"/>
            </a:endParaRPr>
          </a:p>
          <a:p>
            <a:r>
              <a:rPr lang="sv-SE" sz="1200" b="1" i="0" kern="1200" dirty="0">
                <a:solidFill>
                  <a:schemeClr val="tx1"/>
                </a:solidFill>
                <a:effectLst/>
                <a:latin typeface="Georgia" panose="02040502050405020303" pitchFamily="18" charset="0"/>
                <a:ea typeface="+mn-ea"/>
                <a:cs typeface="+mn-cs"/>
              </a:rPr>
              <a:t>Fördjupande föreläsningsanteckningar:</a:t>
            </a:r>
          </a:p>
          <a:p>
            <a:r>
              <a:rPr lang="sv-SE" b="0" dirty="0">
                <a:ea typeface="Calibri" panose="020F0502020204030204" pitchFamily="34" charset="0"/>
                <a:cs typeface="Times New Roman" panose="02020603050405020304" pitchFamily="18" charset="0"/>
              </a:rPr>
              <a:t>Personal kan ställa frågor om våld utifrån verksamhetens rutiner (screening) eller vid tecken på våldsutsatthet.</a:t>
            </a:r>
          </a:p>
          <a:p>
            <a:endParaRPr lang="sv-SE" b="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a:solidFill>
                  <a:schemeClr val="tx1"/>
                </a:solidFill>
                <a:effectLst/>
                <a:latin typeface="Georgia" panose="02040502050405020303" pitchFamily="18" charset="0"/>
                <a:ea typeface="+mn-ea"/>
                <a:cs typeface="+mn-cs"/>
              </a:rPr>
              <a:t>Att screena för våld innebär att alla barn som kommer i kontakt med exempelvis Barn- och ungdomspsykiatrin ska tillfrågas om sina erfarenheter av våld.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a:solidFill>
                  <a:schemeClr val="tx1"/>
                </a:solidFill>
                <a:effectLst/>
                <a:latin typeface="Georgia" panose="02040502050405020303" pitchFamily="18" charset="0"/>
                <a:ea typeface="+mn-ea"/>
                <a:cs typeface="+mn-cs"/>
              </a:rPr>
              <a:t>Att ställa frågor om våld vid tecken på våldsutsatthet kan handla om att personal genomför en hälsoundersökningar upptäcker misstänkta yttre skador såsom sår eller brännmärken och därefter ställer frågor om våld.</a:t>
            </a:r>
            <a:endParaRPr lang="sv-SE" b="1"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Det finns två anledningar om varför det är viktigt att fråga om våld: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Att ställa frågor för att få mer information om </a:t>
            </a:r>
            <a:r>
              <a:rPr lang="sv-SE" dirty="0">
                <a:ea typeface="Calibri" panose="020F0502020204030204" pitchFamily="34" charset="0"/>
                <a:cs typeface="Times New Roman" panose="02020603050405020304" pitchFamily="18" charset="0"/>
              </a:rPr>
              <a:t>den inträffade händelsen och </a:t>
            </a:r>
            <a:r>
              <a:rPr lang="sv-SE" dirty="0"/>
              <a:t>barnets situation och därmed kunna avgöra hur barnet ska få hjälp.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Frågorna är även viktiga för att bekräfta barnets upplevelse av våld och rätt att själv få berätta om sin utsatthet.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18</a:t>
            </a:fld>
            <a:endParaRPr lang="sv-SE" dirty="0"/>
          </a:p>
        </p:txBody>
      </p:sp>
    </p:spTree>
    <p:extLst>
      <p:ext uri="{BB962C8B-B14F-4D97-AF65-F5344CB8AC3E}">
        <p14:creationId xmlns:p14="http://schemas.microsoft.com/office/powerpoint/2010/main" val="759069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fontAlgn="base">
              <a:buFont typeface="Arial" panose="020B0604020202020204" pitchFamily="34" charset="0"/>
              <a:buNone/>
            </a:pPr>
            <a:r>
              <a:rPr lang="sv-SE" sz="1200" b="1" kern="1200" dirty="0">
                <a:solidFill>
                  <a:schemeClr val="tx1"/>
                </a:solidFill>
                <a:effectLst/>
                <a:latin typeface="Georgia" panose="02040502050405020303" pitchFamily="18" charset="0"/>
                <a:ea typeface="+mn-ea"/>
                <a:cs typeface="+mn-cs"/>
              </a:rPr>
              <a:t>Fördjupande föreläsningsanteckningar:</a:t>
            </a:r>
          </a:p>
          <a:p>
            <a:pPr marL="0" lvl="0" indent="0" fontAlgn="base">
              <a:buFont typeface="Arial" panose="020B0604020202020204" pitchFamily="34" charset="0"/>
              <a:buNone/>
            </a:pPr>
            <a:r>
              <a:rPr lang="sv-SE" sz="1200" b="0" kern="1200" dirty="0">
                <a:solidFill>
                  <a:schemeClr val="tx1"/>
                </a:solidFill>
                <a:effectLst/>
                <a:latin typeface="Georgia" panose="02040502050405020303" pitchFamily="18" charset="0"/>
                <a:ea typeface="+mn-ea"/>
                <a:cs typeface="+mn-cs"/>
              </a:rPr>
              <a:t>Ställ de öppna frågor som behövs för att du ska förstå vad barnet är utsatt för.</a:t>
            </a:r>
          </a:p>
          <a:p>
            <a:pPr marL="0" lvl="0" indent="0" fontAlgn="base">
              <a:buFont typeface="Arial" panose="020B0604020202020204" pitchFamily="34" charset="0"/>
              <a:buNone/>
            </a:pPr>
            <a:endParaRPr lang="sv-SE" sz="1200" b="0" kern="1200" dirty="0">
              <a:solidFill>
                <a:schemeClr val="tx1"/>
              </a:solidFill>
              <a:effectLst/>
              <a:latin typeface="Georgia" panose="02040502050405020303" pitchFamily="18" charset="0"/>
              <a:ea typeface="+mn-ea"/>
              <a:cs typeface="+mn-cs"/>
            </a:endParaRPr>
          </a:p>
          <a:p>
            <a:pPr marL="0" lvl="0" indent="0" fontAlgn="base">
              <a:buFont typeface="Arial" panose="020B0604020202020204" pitchFamily="34" charset="0"/>
              <a:buNone/>
            </a:pPr>
            <a:r>
              <a:rPr lang="sv-SE" sz="1200" kern="1200" dirty="0">
                <a:solidFill>
                  <a:schemeClr val="tx1"/>
                </a:solidFill>
                <a:effectLst/>
                <a:latin typeface="Georgia" panose="02040502050405020303" pitchFamily="18" charset="0"/>
                <a:ea typeface="+mn-ea"/>
                <a:cs typeface="+mn-cs"/>
              </a:rPr>
              <a:t>Fundera på vad som är relevant och vad du behöver veta för att kunna gå vidare med anmälan till socialtjänsten och om barnet eventuellt behöver omgående skydd.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sv-SE" sz="1200" dirty="0">
              <a:solidFill>
                <a:srgbClr val="080D28"/>
              </a:solidFill>
              <a:effectLst/>
              <a:latin typeface="Georgia" panose="02040502050405020303" pitchFamily="18"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sv-SE" sz="1200" dirty="0">
                <a:solidFill>
                  <a:srgbClr val="080D28"/>
                </a:solidFill>
                <a:effectLst/>
                <a:latin typeface="Georgia" panose="02040502050405020303" pitchFamily="18" charset="0"/>
                <a:ea typeface="Times New Roman" panose="02020603050405020304" pitchFamily="18" charset="0"/>
              </a:rPr>
              <a:t>Öppna frågor har inga givna svar som ja eller nej utan är till för att locka fram mer information.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sv-SE" sz="1200" dirty="0">
                <a:solidFill>
                  <a:srgbClr val="080D28"/>
                </a:solidFill>
                <a:effectLst/>
                <a:latin typeface="Georgia" panose="02040502050405020303" pitchFamily="18" charset="0"/>
                <a:ea typeface="Times New Roman" panose="02020603050405020304" pitchFamily="18" charset="0"/>
              </a:rPr>
              <a:t>Exempel på öppna frågor är: ”Varför är du ledsen?” eller </a:t>
            </a:r>
            <a:r>
              <a:rPr lang="sv-SE" dirty="0"/>
              <a:t>”Vad är det som har hänt?”</a:t>
            </a: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sv-SE" dirty="0"/>
              <a:t>Det går att bryta ner öppna frågor i delfrågor som: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dirty="0"/>
              <a:t>Var hände det?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dirty="0"/>
              <a:t>När hände det?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dirty="0"/>
              <a:t>Hur gick det till?</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dirty="0"/>
              <a:t>Vem eller vilka var med?</a:t>
            </a:r>
          </a:p>
          <a:p>
            <a:pPr marL="0" marR="0" lvl="0" indent="0" algn="l" defTabSz="914400" rtl="0" eaLnBrk="1" fontAlgn="base" latinLnBrk="0" hangingPunct="1">
              <a:lnSpc>
                <a:spcPct val="150000"/>
              </a:lnSpc>
              <a:spcBef>
                <a:spcPts val="0"/>
              </a:spcBef>
              <a:spcAft>
                <a:spcPts val="0"/>
              </a:spcAft>
              <a:buClrTx/>
              <a:buSzTx/>
              <a:buFont typeface="Symbol" panose="05050102010706020507" pitchFamily="18" charset="2"/>
              <a:buNone/>
              <a:tabLst/>
              <a:defRPr/>
            </a:pPr>
            <a:endParaRPr lang="sv-SE" sz="1200" kern="1200" dirty="0">
              <a:solidFill>
                <a:schemeClr val="tx1"/>
              </a:solidFill>
              <a:effectLst/>
              <a:latin typeface="Georgia" panose="02040502050405020303" pitchFamily="18" charset="0"/>
              <a:ea typeface="+mn-ea"/>
              <a:cs typeface="+mn-cs"/>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19</a:t>
            </a:fld>
            <a:endParaRPr lang="sv-SE" dirty="0"/>
          </a:p>
        </p:txBody>
      </p:sp>
    </p:spTree>
    <p:extLst>
      <p:ext uri="{BB962C8B-B14F-4D97-AF65-F5344CB8AC3E}">
        <p14:creationId xmlns:p14="http://schemas.microsoft.com/office/powerpoint/2010/main" val="208506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kern="1200" dirty="0">
                <a:solidFill>
                  <a:schemeClr val="tx1"/>
                </a:solidFill>
                <a:effectLst/>
                <a:highlight>
                  <a:srgbClr val="FFFF00"/>
                </a:highlight>
                <a:latin typeface="Georgia" panose="02040502050405020303" pitchFamily="18" charset="0"/>
                <a:ea typeface="+mn-ea"/>
                <a:cs typeface="+mn-cs"/>
              </a:rPr>
              <a:t>Syntolkning</a:t>
            </a:r>
            <a:r>
              <a:rPr lang="sv-SE" sz="1000" kern="1200" dirty="0">
                <a:solidFill>
                  <a:schemeClr val="tx1"/>
                </a:solidFill>
                <a:effectLst/>
                <a:highlight>
                  <a:srgbClr val="FFFF00"/>
                </a:highlight>
                <a:latin typeface="Georgia" panose="02040502050405020303" pitchFamily="18" charset="0"/>
                <a:ea typeface="+mn-ea"/>
                <a:cs typeface="+mn-cs"/>
              </a:rPr>
              <a:t>: en bild av en vårdanställd som håller ena handen på ett barns axel.</a:t>
            </a:r>
            <a:endParaRPr lang="sv-SE" sz="1000"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dirty="0">
                <a:highlight>
                  <a:srgbClr val="FFFF00"/>
                </a:highlight>
              </a:rPr>
              <a:t>Till utbildningsledaren: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highlight>
                  <a:srgbClr val="FFFF00"/>
                </a:highlight>
              </a:rPr>
              <a:t>Beroende på era förutsättningar i tid kan du välja vilka delar ni ska göra.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highlight>
                  <a:srgbClr val="FFFF00"/>
                </a:highlight>
              </a:rPr>
              <a:t>Ta bort de punkter som ni inte genomför.</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a:t>
            </a:fld>
            <a:endParaRPr lang="sv-SE" dirty="0"/>
          </a:p>
        </p:txBody>
      </p:sp>
    </p:spTree>
    <p:extLst>
      <p:ext uri="{BB962C8B-B14F-4D97-AF65-F5344CB8AC3E}">
        <p14:creationId xmlns:p14="http://schemas.microsoft.com/office/powerpoint/2010/main" val="43663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a:t>
            </a:r>
          </a:p>
          <a:p>
            <a:r>
              <a:rPr lang="sv-SE" dirty="0"/>
              <a:t>Barn och unga med intellektuella och kommunikativa funktionsnedsättningar kan ha svårt att ge långa och detaljrika berättelser i förhör. </a:t>
            </a:r>
          </a:p>
          <a:p>
            <a:r>
              <a:rPr lang="sv-SE" dirty="0"/>
              <a:t>De kan även vara mer påverkbara för kognitiv och social påverkan än andra barn, och därför mycket känsliga för ledande frågor. </a:t>
            </a:r>
          </a:p>
          <a:p>
            <a:r>
              <a:rPr lang="sv-SE" dirty="0"/>
              <a:t>De kan vara lyhörda för vuxnas förväntningar och anpassa sina berättelser till vad de tror att samtalspartnern vill höra, istället för att beskriva vad de varit med om.</a:t>
            </a:r>
          </a:p>
          <a:p>
            <a:endParaRPr lang="sv-SE" sz="1200" b="1" kern="1200" dirty="0">
              <a:solidFill>
                <a:schemeClr val="tx1"/>
              </a:solidFill>
              <a:effectLst/>
              <a:latin typeface="Georgia" panose="02040502050405020303" pitchFamily="18" charset="0"/>
              <a:ea typeface="+mn-ea"/>
              <a:cs typeface="+mn-cs"/>
            </a:endParaRPr>
          </a:p>
          <a:p>
            <a:r>
              <a:rPr lang="sv-SE" dirty="0"/>
              <a:t>Hur frågor ställs kan alltså påverka bedömningen av hur tillförlitlig en berättelse bedöms. </a:t>
            </a:r>
          </a:p>
          <a:p>
            <a:r>
              <a:rPr lang="sv-SE" dirty="0"/>
              <a:t>Det blir särskilt viktigt inom juridiska sammanhang där all typ av påverkan som innebär ett medskapande i berättandet ses som problematiskt utifrån krav på trovärdighet och objektivitet. Då det kan påverka bedömningen av hur trovärdig barnet eller den unges berättelse är. </a:t>
            </a:r>
          </a:p>
          <a:p>
            <a:r>
              <a:rPr lang="sv-SE" dirty="0"/>
              <a:t>Om de får rätt förutsättningar i form av icke-ledande metoder, kan de ge korrekta och detaljerade vittnesmål. </a:t>
            </a:r>
          </a:p>
          <a:p>
            <a:r>
              <a:rPr lang="sv-SE" dirty="0"/>
              <a:t>Det är därför viktigt med öppna frågor och en tydlig struktur för dessa barn och unga.</a:t>
            </a:r>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20</a:t>
            </a:fld>
            <a:endParaRPr lang="sv-SE" dirty="0"/>
          </a:p>
        </p:txBody>
      </p:sp>
    </p:spTree>
    <p:extLst>
      <p:ext uri="{BB962C8B-B14F-4D97-AF65-F5344CB8AC3E}">
        <p14:creationId xmlns:p14="http://schemas.microsoft.com/office/powerpoint/2010/main" val="3475416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Till utbildningsledaren: </a:t>
            </a:r>
            <a:r>
              <a:rPr lang="sv-SE" b="0" dirty="0"/>
              <a:t>DOLD BILD</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Denna bild kan användas i verksamheter där det finns tid och där frågor om våld ställs systematiskt enligt rutin (screening).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Skapa en tydlig struktur för samtalet:</a:t>
            </a:r>
            <a:endParaRPr lang="sv-SE" dirty="0"/>
          </a:p>
          <a:p>
            <a:pPr marL="171450" indent="-171450">
              <a:buFont typeface="Arial" panose="020B0604020202020204" pitchFamily="34" charset="0"/>
              <a:buChar char="•"/>
            </a:pPr>
            <a:r>
              <a:rPr lang="sv-SE" dirty="0"/>
              <a:t>Inled med ett kontaktskapande och en introduktion där bland annat förväntningar tydliggörs.</a:t>
            </a:r>
          </a:p>
          <a:p>
            <a:pPr marL="171450" indent="-171450">
              <a:buFont typeface="Arial" panose="020B0604020202020204" pitchFamily="34" charset="0"/>
              <a:buChar char="•"/>
            </a:pPr>
            <a:r>
              <a:rPr lang="sv-SE" dirty="0"/>
              <a:t>Övergång in i fri återgivning utifrån öppna frågor.</a:t>
            </a:r>
          </a:p>
          <a:p>
            <a:pPr marL="171450" indent="-171450">
              <a:buFont typeface="Arial" panose="020B0604020202020204" pitchFamily="34" charset="0"/>
              <a:buChar char="•"/>
            </a:pPr>
            <a:r>
              <a:rPr lang="sv-SE" dirty="0"/>
              <a:t>Efter att alla möjligheter till fri återgivning har uttömts kan förhörs- eller samtalsledaren ställa ytterligare frågor genom att be om förtydliganden och/eller följa upp sådant som behöver utredas ytterligare för att få fram mer information, undersöka specifika delar djupare eller uppmärksamma motstridiga uppgifter eller motsägelser. </a:t>
            </a:r>
          </a:p>
          <a:p>
            <a:pPr marL="171450" indent="-171450">
              <a:buFont typeface="Arial" panose="020B0604020202020204" pitchFamily="34" charset="0"/>
              <a:buChar char="•"/>
            </a:pPr>
            <a:r>
              <a:rPr lang="sv-SE" dirty="0"/>
              <a:t>Sedan avslutas förhöret eller det utredande samtalet. </a:t>
            </a:r>
          </a:p>
          <a:p>
            <a:pPr marL="171450" indent="-171450">
              <a:buFont typeface="Arial" panose="020B0604020202020204" pitchFamily="34" charset="0"/>
              <a:buChar char="•"/>
            </a:pPr>
            <a:r>
              <a:rPr lang="sv-SE" dirty="0"/>
              <a:t>Om hjälpmedel, såsom bildstöd, används som kommunikativt stöd bör dessa hanteras på samma sätt som ledande frågor. Det vill säga introduceras först efter möjligheten till fri återgivning och därefter återgå direkt till mer öppna frågor.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Planera för hur samtalet ska kunna genomföras enskilt.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highlight>
                  <a:srgbClr val="FFFF00"/>
                </a:highlight>
              </a:rPr>
              <a:t>Utgångspunkten är att frågor och samtal om våld ska ställas i enrum.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highlight>
                  <a:srgbClr val="FFFF00"/>
                </a:highlight>
                <a:latin typeface="Georgia" panose="02040502050405020303" pitchFamily="18" charset="0"/>
                <a:ea typeface="+mn-ea"/>
                <a:cs typeface="+mn-cs"/>
              </a:rPr>
              <a:t>När du ska ställa frågor till en person om våld i nära relationer, se till att ni är ensamma och ingen kan lyssna.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highlight>
                  <a:srgbClr val="FFFF00"/>
                </a:highlight>
                <a:latin typeface="Georgia" panose="02040502050405020303" pitchFamily="18" charset="0"/>
                <a:ea typeface="+mn-ea"/>
                <a:cs typeface="+mn-cs"/>
              </a:rPr>
              <a:t>Det kan underlättas genom att hänvisa till att det är en del av verksamhetens rutin.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highlight>
                  <a:srgbClr val="FFFF00"/>
                </a:highlight>
                <a:latin typeface="Georgia" panose="02040502050405020303" pitchFamily="18" charset="0"/>
                <a:ea typeface="+mn-ea"/>
                <a:cs typeface="+mn-cs"/>
              </a:rPr>
              <a:t>Det kan även innebära att du sätter dig in i hur du kan använda barnet eller den unges kommunikationsstöd.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highlight>
                  <a:srgbClr val="FFFF00"/>
                </a:highlight>
              </a:rPr>
              <a:t>I de fall det inte är möjligt att genomföra samtalet enskilt, planera för hur du förhåller dig till medföljande som till exempel en personlig assistent eller god man.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0" dirty="0">
              <a:highlight>
                <a:srgbClr val="FFFF00"/>
              </a:highlight>
            </a:endParaRPr>
          </a:p>
          <a:p>
            <a:pPr marL="0" indent="0">
              <a:buFont typeface="Arial" panose="020B0604020202020204" pitchFamily="34" charset="0"/>
              <a:buNone/>
            </a:pPr>
            <a:r>
              <a:rPr lang="sv-SE" sz="1200" b="0" i="0" kern="1200" dirty="0">
                <a:solidFill>
                  <a:schemeClr val="tx1"/>
                </a:solidFill>
                <a:effectLst/>
                <a:highlight>
                  <a:srgbClr val="FFFF00"/>
                </a:highlight>
                <a:latin typeface="Georgia" panose="02040502050405020303" pitchFamily="18" charset="0"/>
                <a:ea typeface="+mn-ea"/>
                <a:cs typeface="+mn-cs"/>
              </a:rPr>
              <a:t>För personer med vissa funktionsnedsättningar kan det vara svårt att få tillräcklig avskildhet då barnet eller den unge behöver stöd av en annan person för att kunna kommunicera.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highlight>
                  <a:srgbClr val="FFFF00"/>
                </a:highlight>
              </a:rPr>
              <a:t>Att vårdnadshavare, släktingar eller en personlig assistent är den som kan barnets kommunikationssätt och potentiellt även kan vara personer som utsätter barnet för våld innebär en risk för att frågor och samtal om våld påverkas.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i="0" kern="1200" dirty="0">
              <a:solidFill>
                <a:schemeClr val="tx1"/>
              </a:solidFill>
              <a:effectLst/>
              <a:highlight>
                <a:srgbClr val="FFFF00"/>
              </a:highlight>
              <a:latin typeface="Georgia" panose="02040502050405020303" pitchFamily="18" charset="0"/>
              <a:ea typeface="+mn-ea"/>
              <a:cs typeface="+mn-cs"/>
            </a:endParaRPr>
          </a:p>
          <a:p>
            <a:pPr marL="0" indent="0">
              <a:buFont typeface="Arial" panose="020B0604020202020204" pitchFamily="34" charset="0"/>
              <a:buNone/>
            </a:pPr>
            <a:r>
              <a:rPr lang="sv-SE" sz="1200" b="0" i="0" kern="1200" dirty="0">
                <a:solidFill>
                  <a:schemeClr val="tx1"/>
                </a:solidFill>
                <a:effectLst/>
                <a:highlight>
                  <a:srgbClr val="FFFF00"/>
                </a:highlight>
                <a:latin typeface="Georgia" panose="02040502050405020303" pitchFamily="18" charset="0"/>
                <a:ea typeface="+mn-ea"/>
                <a:cs typeface="+mn-cs"/>
              </a:rPr>
              <a:t>Riktlinjer för hur personal ska agera om en annan person följer med på möten bör beskrivas i verksamhetens rutiner kring att fråga om våld, men det kan uppstå situationer som är svåra att förutse.</a:t>
            </a:r>
          </a:p>
          <a:p>
            <a:pPr marL="0" indent="0">
              <a:buFont typeface="Arial" panose="020B0604020202020204" pitchFamily="34" charset="0"/>
              <a:buNone/>
            </a:pPr>
            <a:endParaRPr lang="sv-SE" sz="1200" b="0" i="0" kern="1200" dirty="0">
              <a:solidFill>
                <a:schemeClr val="tx1"/>
              </a:solidFill>
              <a:effectLst/>
              <a:highlight>
                <a:srgbClr val="FFFF00"/>
              </a:highlight>
              <a:latin typeface="Georgia" panose="02040502050405020303" pitchFamily="18" charset="0"/>
              <a:ea typeface="+mn-ea"/>
              <a:cs typeface="+mn-cs"/>
            </a:endParaRPr>
          </a:p>
          <a:p>
            <a:pPr marL="0" indent="0">
              <a:buFont typeface="Arial" panose="020B0604020202020204" pitchFamily="34" charset="0"/>
              <a:buNone/>
            </a:pPr>
            <a:r>
              <a:rPr lang="sv-SE" sz="1200" b="0" i="0" kern="1200" dirty="0">
                <a:solidFill>
                  <a:schemeClr val="tx1"/>
                </a:solidFill>
                <a:effectLst/>
                <a:highlight>
                  <a:srgbClr val="FFFF00"/>
                </a:highlight>
                <a:latin typeface="Georgia" panose="02040502050405020303" pitchFamily="18" charset="0"/>
                <a:ea typeface="+mn-ea"/>
                <a:cs typeface="+mn-cs"/>
              </a:rPr>
              <a:t>Det finns inget generellt sätt att lösa detta på utan varje verksamhet behöver agera utifrån sina förutsättningar.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highlight>
                <a:srgbClr val="FFFF00"/>
              </a:highlight>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21</a:t>
            </a:fld>
            <a:endParaRPr lang="sv-SE" dirty="0"/>
          </a:p>
        </p:txBody>
      </p:sp>
    </p:spTree>
    <p:extLst>
      <p:ext uri="{BB962C8B-B14F-4D97-AF65-F5344CB8AC3E}">
        <p14:creationId xmlns:p14="http://schemas.microsoft.com/office/powerpoint/2010/main" val="3927369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a:t>
            </a: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Det är enbart polisen och socialtjänsten som har i uppdrag att </a:t>
            </a:r>
            <a:r>
              <a:rPr lang="sv-SE" sz="1200" i="0" kern="1200" dirty="0">
                <a:solidFill>
                  <a:schemeClr val="tx1"/>
                </a:solidFill>
                <a:effectLst/>
                <a:latin typeface="Georgia" panose="02040502050405020303" pitchFamily="18" charset="0"/>
                <a:ea typeface="+mn-ea"/>
                <a:cs typeface="+mn-cs"/>
              </a:rPr>
              <a:t>utreda</a:t>
            </a:r>
            <a:r>
              <a:rPr lang="sv-SE" sz="1200" kern="1200" dirty="0">
                <a:solidFill>
                  <a:schemeClr val="tx1"/>
                </a:solidFill>
                <a:effectLst/>
                <a:latin typeface="Georgia" panose="02040502050405020303" pitchFamily="18" charset="0"/>
                <a:ea typeface="+mn-ea"/>
                <a:cs typeface="+mn-cs"/>
              </a:rPr>
              <a:t> vad som har hänt.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Du som arbetar i andra verksamheter ska skriva ner eller journalföra barnets berättelse för att kunna vidareförmedla den information som du fått spontant under samtalet till polisen eller socialtjänsten.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Beskriv hur samtalet fördes för att kunna återge detta i anmälan till socialtjänsten och i en eventuell polisanmälan.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Georgia" panose="02040502050405020303" pitchFamily="18" charset="0"/>
                <a:ea typeface="+mn-ea"/>
                <a:cs typeface="+mn-cs"/>
              </a:rPr>
              <a:t>Berättade barnet spontant eller var det du som frågade?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Georgia" panose="02040502050405020303" pitchFamily="18" charset="0"/>
                <a:ea typeface="+mn-ea"/>
                <a:cs typeface="+mn-cs"/>
              </a:rPr>
              <a:t>Vad berättade barnet?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Georgia" panose="02040502050405020303" pitchFamily="18" charset="0"/>
                <a:ea typeface="+mn-ea"/>
                <a:cs typeface="+mn-cs"/>
              </a:rPr>
              <a:t>Hur berättade barnet?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Georgia" panose="02040502050405020303" pitchFamily="18" charset="0"/>
                <a:ea typeface="+mn-ea"/>
                <a:cs typeface="+mn-cs"/>
              </a:rPr>
              <a:t>Visade barnet någon känslomässig reaktion?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22</a:t>
            </a:fld>
            <a:endParaRPr lang="sv-SE" dirty="0"/>
          </a:p>
        </p:txBody>
      </p:sp>
    </p:spTree>
    <p:extLst>
      <p:ext uri="{BB962C8B-B14F-4D97-AF65-F5344CB8AC3E}">
        <p14:creationId xmlns:p14="http://schemas.microsoft.com/office/powerpoint/2010/main" val="3587290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Georgia" panose="02040502050405020303" pitchFamily="18" charset="0"/>
                <a:ea typeface="+mn-ea"/>
                <a:cs typeface="+mn-cs"/>
              </a:rPr>
              <a:t>Till utbildningsledaren:</a:t>
            </a:r>
            <a:r>
              <a:rPr lang="sv-SE" sz="1200" b="0" kern="1200" dirty="0">
                <a:solidFill>
                  <a:schemeClr val="tx1"/>
                </a:solidFill>
                <a:effectLst/>
                <a:latin typeface="Georgia" panose="02040502050405020303" pitchFamily="18" charset="0"/>
                <a:ea typeface="+mn-ea"/>
                <a:cs typeface="+mn-cs"/>
              </a:rPr>
              <a:t> DOLD BILD</a:t>
            </a:r>
          </a:p>
          <a:p>
            <a:r>
              <a:rPr lang="sv-SE" sz="1200" b="0" kern="1200" dirty="0">
                <a:solidFill>
                  <a:schemeClr val="tx1"/>
                </a:solidFill>
                <a:effectLst/>
                <a:latin typeface="Georgia" panose="02040502050405020303" pitchFamily="18" charset="0"/>
                <a:ea typeface="+mn-ea"/>
                <a:cs typeface="+mn-cs"/>
              </a:rPr>
              <a:t>Här kan du lägga in information om er verksamhets riktlinjer och rutiner för </a:t>
            </a:r>
            <a:r>
              <a:rPr lang="sv-SE" b="0" dirty="0"/>
              <a:t>dokumentation av oro för, samt </a:t>
            </a:r>
            <a:r>
              <a:rPr lang="sv-SE" sz="1200" b="0" kern="1200" dirty="0">
                <a:solidFill>
                  <a:schemeClr val="tx1"/>
                </a:solidFill>
                <a:effectLst/>
                <a:latin typeface="Georgia" panose="02040502050405020303" pitchFamily="18" charset="0"/>
                <a:ea typeface="+mn-ea"/>
                <a:cs typeface="+mn-cs"/>
              </a:rPr>
              <a:t>frågor om, våld</a:t>
            </a:r>
            <a:r>
              <a:rPr lang="sv-SE" dirty="0"/>
              <a:t>.</a:t>
            </a:r>
            <a:r>
              <a:rPr lang="sv-SE" sz="1200" kern="1200" dirty="0">
                <a:solidFill>
                  <a:schemeClr val="tx1"/>
                </a:solidFill>
                <a:effectLst/>
                <a:latin typeface="Georgia" panose="02040502050405020303" pitchFamily="18" charset="0"/>
                <a:ea typeface="+mn-ea"/>
                <a:cs typeface="+mn-cs"/>
              </a:rPr>
              <a:t> </a:t>
            </a:r>
          </a:p>
          <a:p>
            <a:r>
              <a:rPr lang="sv-SE" sz="1200" kern="1200" dirty="0">
                <a:solidFill>
                  <a:schemeClr val="tx1"/>
                </a:solidFill>
                <a:effectLst/>
                <a:latin typeface="Georgia" panose="02040502050405020303" pitchFamily="18" charset="0"/>
                <a:ea typeface="+mn-ea"/>
                <a:cs typeface="+mn-cs"/>
              </a:rPr>
              <a:t>Beskriv även hur </a:t>
            </a:r>
            <a:r>
              <a:rPr lang="sv-SE" dirty="0"/>
              <a:t>personalen ska agera om de upptäcker att rutiner och arbetssätt inte är tillgängliga.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Har ni tid kan ni även reflektera kring era riktlinjer och rutiner. Är de tydliga eller kan något förbättras?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23</a:t>
            </a:fld>
            <a:endParaRPr lang="sv-SE" dirty="0"/>
          </a:p>
        </p:txBody>
      </p:sp>
    </p:spTree>
    <p:extLst>
      <p:ext uri="{BB962C8B-B14F-4D97-AF65-F5344CB8AC3E}">
        <p14:creationId xmlns:p14="http://schemas.microsoft.com/office/powerpoint/2010/main" val="1162472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24</a:t>
            </a:fld>
            <a:endParaRPr lang="sv-SE" dirty="0"/>
          </a:p>
        </p:txBody>
      </p:sp>
    </p:spTree>
    <p:extLst>
      <p:ext uri="{BB962C8B-B14F-4D97-AF65-F5344CB8AC3E}">
        <p14:creationId xmlns:p14="http://schemas.microsoft.com/office/powerpoint/2010/main" val="2163616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a:t>
            </a:r>
            <a:r>
              <a:rPr lang="sv-SE" sz="1200" kern="1200" dirty="0">
                <a:solidFill>
                  <a:schemeClr val="tx1"/>
                </a:solidFill>
                <a:effectLst/>
                <a:latin typeface="Georgia" panose="02040502050405020303" pitchFamily="18" charset="0"/>
                <a:ea typeface="+mn-ea"/>
                <a:cs typeface="+mn-cs"/>
              </a:rPr>
              <a:t>: en bild av ett barn med hörlurar.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r>
              <a:rPr lang="sv-SE" b="1" dirty="0"/>
              <a:t>Till utbildningsledaren</a:t>
            </a:r>
          </a:p>
          <a:p>
            <a:r>
              <a:rPr lang="sv-SE" dirty="0"/>
              <a:t>Lägg in tidsangivelser som passar er.</a:t>
            </a:r>
          </a:p>
          <a:p>
            <a:r>
              <a:rPr lang="sv-SE" dirty="0"/>
              <a:t>Använd dig av instruktionerna och fallbeskrivningarna som finns i dokumentet ”</a:t>
            </a:r>
            <a:r>
              <a:rPr lang="sv-SE" sz="1200" b="0" i="0" kern="1200" dirty="0">
                <a:solidFill>
                  <a:schemeClr val="tx1"/>
                </a:solidFill>
                <a:effectLst/>
                <a:latin typeface="Georgia" panose="02040502050405020303" pitchFamily="18" charset="0"/>
                <a:ea typeface="+mn-ea"/>
                <a:cs typeface="+mn-cs"/>
              </a:rPr>
              <a:t>Fallbeskrivningar, Gruppspår barn och unga med funktionsnedsättning” </a:t>
            </a:r>
            <a:r>
              <a:rPr lang="sv-SE" dirty="0"/>
              <a:t>i utbildningsledarmappen på Barnafrids kunskapsportal.</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25</a:t>
            </a:fld>
            <a:endParaRPr lang="sv-SE" dirty="0"/>
          </a:p>
        </p:txBody>
      </p:sp>
    </p:spTree>
    <p:extLst>
      <p:ext uri="{BB962C8B-B14F-4D97-AF65-F5344CB8AC3E}">
        <p14:creationId xmlns:p14="http://schemas.microsoft.com/office/powerpoint/2010/main" val="1498294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26</a:t>
            </a:fld>
            <a:endParaRPr lang="sv-SE" dirty="0"/>
          </a:p>
        </p:txBody>
      </p:sp>
    </p:spTree>
    <p:extLst>
      <p:ext uri="{BB962C8B-B14F-4D97-AF65-F5344CB8AC3E}">
        <p14:creationId xmlns:p14="http://schemas.microsoft.com/office/powerpoint/2010/main" val="2294494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Till utbildningsledaren:</a:t>
            </a:r>
          </a:p>
          <a:p>
            <a:r>
              <a:rPr lang="sv-SE" dirty="0"/>
              <a:t>Dela in gruppen i bikupor eller mindre grupper och låt varje grupp välja en (eller flera frågor om de hinner) att diskutera.</a:t>
            </a:r>
          </a:p>
          <a:p>
            <a:r>
              <a:rPr lang="sv-SE" dirty="0"/>
              <a:t>Om det finns tid kan ni återkoppla i helgrupp.</a:t>
            </a:r>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27</a:t>
            </a:fld>
            <a:endParaRPr lang="sv-SE" dirty="0"/>
          </a:p>
        </p:txBody>
      </p:sp>
    </p:spTree>
    <p:extLst>
      <p:ext uri="{BB962C8B-B14F-4D97-AF65-F5344CB8AC3E}">
        <p14:creationId xmlns:p14="http://schemas.microsoft.com/office/powerpoint/2010/main" val="1949951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a:t>
            </a:r>
            <a:r>
              <a:rPr lang="sv-SE" sz="1200" kern="1200" dirty="0">
                <a:solidFill>
                  <a:schemeClr val="tx1"/>
                </a:solidFill>
                <a:effectLst/>
                <a:latin typeface="Georgia" panose="02040502050405020303" pitchFamily="18" charset="0"/>
                <a:ea typeface="+mn-ea"/>
                <a:cs typeface="+mn-cs"/>
              </a:rPr>
              <a:t>: en bild av en ryggsäck med hörlurar och några hjälpmedel spridda vid sidan om.</a:t>
            </a:r>
          </a:p>
          <a:p>
            <a:endParaRPr lang="sv-SE" dirty="0"/>
          </a:p>
          <a:p>
            <a:pPr lvl="0"/>
            <a:r>
              <a:rPr lang="sv-SE" sz="1200" b="1" kern="1200" dirty="0">
                <a:solidFill>
                  <a:schemeClr val="tx1"/>
                </a:solidFill>
                <a:effectLst/>
                <a:latin typeface="Georgia" panose="02040502050405020303" pitchFamily="18" charset="0"/>
                <a:ea typeface="+mn-ea"/>
                <a:cs typeface="+mn-cs"/>
              </a:rPr>
              <a:t>Sammanfattning: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Varje barn och ung person som utsätts för våld är beroende av vuxna i sin omgivning för att bli upptäckta och få hjälp och stöd.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Vi kan få veta att ett barn eller ung person med funktionsnedsättning är utsatt för våld på olika sätt.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En viktig aspekt är att vi är uppmärksamma på tecken på våldsutsatthet eller risk för våld, samt att vi vågar tänka tanken att det kan handla om våld.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ea typeface="Calibri" panose="020F0502020204030204" pitchFamily="34" charset="0"/>
                <a:cs typeface="Times New Roman" panose="02020603050405020304" pitchFamily="18" charset="0"/>
              </a:rPr>
              <a:t>Vi kan ställa frågor om våld till alla barn eller vid tecken på våldsutsatthet.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Många upplever det obekvämt att ställa frågor om våld men det är en färdighet som går att öva på. </a:t>
            </a:r>
            <a:r>
              <a:rPr lang="sv-SE" sz="1200" kern="1200" dirty="0">
                <a:solidFill>
                  <a:schemeClr val="tx1"/>
                </a:solidFill>
                <a:effectLst/>
                <a:latin typeface="Georgia" panose="02040502050405020303" pitchFamily="18" charset="0"/>
                <a:ea typeface="+mn-ea"/>
                <a:cs typeface="+mn-cs"/>
              </a:rPr>
              <a:t>Du behöver ta ett beslut om att övervinna din egen rädsla för att kunna hjälpa utsatta barn – som förmodligen är ännu räddare.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Dokumentera alltid tecken på våld, oro och samtal om våld. </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28</a:t>
            </a:fld>
            <a:endParaRPr lang="sv-SE" dirty="0"/>
          </a:p>
        </p:txBody>
      </p:sp>
    </p:spTree>
    <p:extLst>
      <p:ext uri="{BB962C8B-B14F-4D97-AF65-F5344CB8AC3E}">
        <p14:creationId xmlns:p14="http://schemas.microsoft.com/office/powerpoint/2010/main" val="3350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Fördjupande föreläsningsanteckningar: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Vi får också reflektera kring hur vi kan arbeta för att upptäcka våldsutsatta barn och unga i vår verksamhet.</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3</a:t>
            </a:fld>
            <a:endParaRPr lang="sv-SE" dirty="0"/>
          </a:p>
        </p:txBody>
      </p:sp>
    </p:spTree>
    <p:extLst>
      <p:ext uri="{BB962C8B-B14F-4D97-AF65-F5344CB8AC3E}">
        <p14:creationId xmlns:p14="http://schemas.microsoft.com/office/powerpoint/2010/main" val="25268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kern="1200" dirty="0">
                <a:solidFill>
                  <a:schemeClr val="tx1"/>
                </a:solidFill>
                <a:effectLst/>
                <a:latin typeface="Georgia" panose="02040502050405020303" pitchFamily="18" charset="0"/>
                <a:ea typeface="+mn-ea"/>
                <a:cs typeface="+mn-cs"/>
              </a:rPr>
              <a:t>Till utbildningsledaren: </a:t>
            </a:r>
            <a:endParaRPr lang="sv-SE" sz="1200" kern="1200" dirty="0">
              <a:solidFill>
                <a:schemeClr val="tx1"/>
              </a:solidFill>
              <a:effectLst/>
              <a:latin typeface="Georgia" panose="02040502050405020303" pitchFamily="18" charset="0"/>
              <a:ea typeface="+mn-ea"/>
              <a:cs typeface="+mn-cs"/>
            </a:endParaRPr>
          </a:p>
          <a:p>
            <a:r>
              <a:rPr lang="sv-SE" sz="1200" kern="1200" dirty="0">
                <a:solidFill>
                  <a:schemeClr val="tx1"/>
                </a:solidFill>
                <a:effectLst/>
                <a:latin typeface="Georgia" panose="02040502050405020303" pitchFamily="18" charset="0"/>
                <a:ea typeface="+mn-ea"/>
                <a:cs typeface="+mn-cs"/>
              </a:rPr>
              <a:t>De här citaten visar att barn och unga med funktionsnedsättning kan önska att vuxna omkring vågar fråga dem om deras situation, mående och vad som hänt dem. </a:t>
            </a:r>
          </a:p>
          <a:p>
            <a:r>
              <a:rPr lang="sv-SE" sz="1200" kern="1200" dirty="0">
                <a:solidFill>
                  <a:schemeClr val="tx1"/>
                </a:solidFill>
                <a:effectLst/>
                <a:latin typeface="Georgia" panose="02040502050405020303" pitchFamily="18" charset="0"/>
                <a:ea typeface="+mn-ea"/>
                <a:cs typeface="+mn-cs"/>
              </a:rPr>
              <a:t>Citaten kommer från Rivkraft, som är Myndigheten för delaktighets undersökningspanel där över 2300 personer deltar. </a:t>
            </a:r>
          </a:p>
          <a:p>
            <a:r>
              <a:rPr lang="sv-SE" sz="1200" kern="1200" dirty="0">
                <a:solidFill>
                  <a:schemeClr val="tx1"/>
                </a:solidFill>
                <a:effectLst/>
                <a:latin typeface="Georgia" panose="02040502050405020303" pitchFamily="18" charset="0"/>
                <a:ea typeface="+mn-ea"/>
                <a:cs typeface="+mn-cs"/>
              </a:rPr>
              <a:t>Syftet med citaten är att inkludera röster och perspektiv från personer med funktionsnedsättning som utsatts för våld som barn och/eller unga.</a:t>
            </a:r>
            <a:endParaRPr lang="sv-SE" dirty="0"/>
          </a:p>
        </p:txBody>
      </p:sp>
      <p:sp>
        <p:nvSpPr>
          <p:cNvPr id="4" name="Slide Number Placeholder 3"/>
          <p:cNvSpPr>
            <a:spLocks noGrp="1"/>
          </p:cNvSpPr>
          <p:nvPr>
            <p:ph type="sldNum" sz="quarter" idx="5"/>
          </p:nvPr>
        </p:nvSpPr>
        <p:spPr/>
        <p:txBody>
          <a:bodyPr/>
          <a:lstStyle/>
          <a:p>
            <a:fld id="{3886E555-3715-422B-AAC8-FFDFE02213E8}" type="slidenum">
              <a:rPr lang="en-GB" smtClean="0"/>
              <a:t>4</a:t>
            </a:fld>
            <a:endParaRPr lang="en-GB"/>
          </a:p>
        </p:txBody>
      </p:sp>
    </p:spTree>
    <p:extLst>
      <p:ext uri="{BB962C8B-B14F-4D97-AF65-F5344CB8AC3E}">
        <p14:creationId xmlns:p14="http://schemas.microsoft.com/office/powerpoint/2010/main" val="373540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Till utbildningsledaren: </a:t>
            </a:r>
            <a:r>
              <a:rPr lang="sv-SE" b="0" dirty="0"/>
              <a:t>DOLD BILD</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Visa filmen om ni har tid. (3 min.)</a:t>
            </a:r>
          </a:p>
          <a:p>
            <a:r>
              <a:rPr lang="sv-SE" dirty="0"/>
              <a:t>Filmen tar upp frågor som rör att upptäcka våld, bemötande och att ställa frågor om våld. </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5</a:t>
            </a:fld>
            <a:endParaRPr lang="sv-SE" dirty="0"/>
          </a:p>
        </p:txBody>
      </p:sp>
    </p:spTree>
    <p:extLst>
      <p:ext uri="{BB962C8B-B14F-4D97-AF65-F5344CB8AC3E}">
        <p14:creationId xmlns:p14="http://schemas.microsoft.com/office/powerpoint/2010/main" val="61841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6</a:t>
            </a:fld>
            <a:endParaRPr lang="sv-SE" dirty="0"/>
          </a:p>
        </p:txBody>
      </p:sp>
    </p:spTree>
    <p:extLst>
      <p:ext uri="{BB962C8B-B14F-4D97-AF65-F5344CB8AC3E}">
        <p14:creationId xmlns:p14="http://schemas.microsoft.com/office/powerpoint/2010/main" val="618418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Fördjupande föreläsningsanteckningar:</a:t>
            </a:r>
            <a:endParaRPr lang="sv-SE" dirty="0"/>
          </a:p>
          <a:p>
            <a:pPr marL="0" indent="0">
              <a:buNone/>
            </a:pPr>
            <a:r>
              <a:rPr lang="sv-SE" dirty="0"/>
              <a:t>Det finnas olika anledningar till varför barn och unga sällan berättar självmant om våld och utsatthet. Det kan handla om:</a:t>
            </a:r>
          </a:p>
          <a:p>
            <a:pPr marL="171450" indent="-171450">
              <a:buFont typeface="Arial" panose="020B0604020202020204" pitchFamily="34" charset="0"/>
              <a:buChar char="•"/>
            </a:pPr>
            <a:r>
              <a:rPr lang="sv-SE" dirty="0"/>
              <a:t>Rädsla, skam och skuldkänslor</a:t>
            </a:r>
          </a:p>
          <a:p>
            <a:pPr marL="171450" indent="-171450">
              <a:buFont typeface="Arial" panose="020B0604020202020204" pitchFamily="34" charset="0"/>
              <a:buChar char="•"/>
            </a:pPr>
            <a:r>
              <a:rPr lang="sv-SE" dirty="0"/>
              <a:t>Att barnet inte förstår att hen är utsatt för våld då våldet är en del av vardagen och har normaliserats för barnet.</a:t>
            </a:r>
          </a:p>
          <a:p>
            <a:pPr marL="171450" indent="-171450">
              <a:buFont typeface="Arial" panose="020B0604020202020204" pitchFamily="34" charset="0"/>
              <a:buChar char="•"/>
            </a:pPr>
            <a:r>
              <a:rPr lang="sv-SE" dirty="0"/>
              <a:t>Barnet är för litet för att göra sig förstådd eller saknar språk för att berätta vad hen har varit med om.</a:t>
            </a:r>
            <a:endParaRPr lang="sv-SE" b="1" dirty="0"/>
          </a:p>
          <a:p>
            <a:pPr marL="171450" indent="-171450">
              <a:buFont typeface="Arial" panose="020B0604020202020204" pitchFamily="34" charset="0"/>
              <a:buChar char="•"/>
            </a:pPr>
            <a:r>
              <a:rPr lang="sv-SE" b="0" dirty="0"/>
              <a:t>Barn med funktionsnedsättning kan ha svårt att berätta på grund av språksvårigheter som hänger ihop med funktionsnedsättningen och/eller omgivningens bristande förmåga att förstå. </a:t>
            </a:r>
          </a:p>
          <a:p>
            <a:pPr marL="171450" indent="-171450">
              <a:buFont typeface="Arial" panose="020B0604020202020204" pitchFamily="34" charset="0"/>
              <a:buChar char="•"/>
            </a:pPr>
            <a:r>
              <a:rPr lang="sv-SE" b="0" dirty="0"/>
              <a:t>Barnet kan även stå i en beroendeställning till den vuxna.</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Anledningar till att barn och unga berättar om våldsutsatthet</a:t>
            </a:r>
          </a:p>
          <a:p>
            <a:pPr marL="171450" lvl="0" indent="-171450" fontAlgn="base">
              <a:buFont typeface="Arial" panose="020B0604020202020204" pitchFamily="34" charset="0"/>
              <a:buChar char="•"/>
            </a:pPr>
            <a:r>
              <a:rPr lang="sv-SE" dirty="0"/>
              <a:t>Våldet har eskalerat och har blivit eller känns allt mer skrämmande.</a:t>
            </a:r>
          </a:p>
          <a:p>
            <a:pPr marL="171450" lvl="0" indent="-171450" fontAlgn="base">
              <a:buFont typeface="Arial" panose="020B0604020202020204" pitchFamily="34" charset="0"/>
              <a:buChar char="•"/>
            </a:pPr>
            <a:r>
              <a:rPr lang="sv-SE" dirty="0"/>
              <a:t>Barnet eller den unge har fått förtroende för en person och väljer att berätta för den utvalda personen.</a:t>
            </a:r>
          </a:p>
          <a:p>
            <a:pPr marL="171450" lvl="0" indent="-171450" fontAlgn="base">
              <a:buFont typeface="Arial" panose="020B0604020202020204" pitchFamily="34" charset="0"/>
              <a:buChar char="•"/>
            </a:pPr>
            <a:r>
              <a:rPr lang="sv-SE" dirty="0"/>
              <a:t>Möjlighet ges, till exempel i samband med skolinformation om barns rättigheter eller att barnet eller den unge får frågan om hur hen har det hemma eller om hen upplevt våld.</a:t>
            </a:r>
          </a:p>
          <a:p>
            <a:endParaRPr lang="sv-SE" dirty="0"/>
          </a:p>
          <a:p>
            <a:r>
              <a:rPr lang="sv-SE" sz="1200" dirty="0"/>
              <a:t>Läs mer i: </a:t>
            </a:r>
            <a:r>
              <a:rPr lang="sv-SE" dirty="0"/>
              <a:t>Basprogrammet våld mot barn och unga, kapitel 10.2</a:t>
            </a:r>
          </a:p>
          <a:p>
            <a:endParaRPr lang="sv-SE" sz="1200"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7</a:t>
            </a:fld>
            <a:endParaRPr lang="sv-SE" dirty="0"/>
          </a:p>
        </p:txBody>
      </p:sp>
    </p:spTree>
    <p:extLst>
      <p:ext uri="{BB962C8B-B14F-4D97-AF65-F5344CB8AC3E}">
        <p14:creationId xmlns:p14="http://schemas.microsoft.com/office/powerpoint/2010/main" val="3038655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sv-SE" b="1" dirty="0">
                <a:latin typeface="Georgia" panose="02040502050405020303" pitchFamily="18" charset="0"/>
              </a:rPr>
              <a:t>Syntolkning</a:t>
            </a:r>
            <a:r>
              <a:rPr lang="sv-SE" dirty="0">
                <a:latin typeface="Georgia" panose="02040502050405020303" pitchFamily="18" charset="0"/>
              </a:rPr>
              <a:t>: En figur med ett barn i mitten och en spalt med text på högra sidan.</a:t>
            </a:r>
            <a:endParaRPr lang="sv-SE" dirty="0"/>
          </a:p>
          <a:p>
            <a:pPr marL="0" indent="0" fontAlgn="base">
              <a:buNone/>
            </a:pPr>
            <a:r>
              <a:rPr lang="sv-SE" b="1" dirty="0">
                <a:latin typeface="Georgia" panose="02040502050405020303" pitchFamily="18" charset="0"/>
              </a:rPr>
              <a:t>Fördjupande föreläsningsanteckningar:</a:t>
            </a:r>
          </a:p>
          <a:p>
            <a:pPr marL="0" indent="0" fontAlgn="base">
              <a:buNone/>
            </a:pPr>
            <a:r>
              <a:rPr lang="sv-SE" dirty="0">
                <a:latin typeface="Georgia" panose="02040502050405020303" pitchFamily="18" charset="0"/>
              </a:rPr>
              <a:t>Barn och unga reagerar olika på utsatthet bland annat beroende på ålder, mognad, kognitiv och språklig utvecklingsnivå, men också beroende på i vilket sammanhang den unga befinner sig och vem barnet eller ungdomen möter.  </a:t>
            </a:r>
          </a:p>
          <a:p>
            <a:endParaRPr lang="sv-SE" dirty="0"/>
          </a:p>
          <a:p>
            <a:r>
              <a:rPr lang="sv-SE" dirty="0">
                <a:latin typeface="Georgia" panose="02040502050405020303" pitchFamily="18" charset="0"/>
              </a:rPr>
              <a:t>Många barn visar symtom på att något inte är bra, men det är inte alltid tydligt att det handlar om våld. Ibland reagerar barn sätt som omvärlden inte förväntar sig av ett våldsutsatt barn.</a:t>
            </a:r>
          </a:p>
          <a:p>
            <a:endParaRPr lang="sv-SE" dirty="0">
              <a:latin typeface="Georgia" panose="02040502050405020303" pitchFamily="18" charset="0"/>
            </a:endParaRPr>
          </a:p>
          <a:p>
            <a:r>
              <a:rPr lang="sv-SE" sz="1200" kern="1200" dirty="0">
                <a:solidFill>
                  <a:schemeClr val="tx1"/>
                </a:solidFill>
                <a:effectLst/>
                <a:latin typeface="Georgia" panose="02040502050405020303" pitchFamily="18" charset="0"/>
                <a:ea typeface="+mn-ea"/>
                <a:cs typeface="+mn-cs"/>
              </a:rPr>
              <a:t>Tecken på våld som yrkesverksamma och andra som möter barn i olika verksamheter kan skilja sig åt. Exempelvis så ser en lärare som dagligen träffar sin elev andra tecken på utsatthet än fysioterapeuten som en gång i månaden träffar ungdomen för behandling av nack- och ryggont.</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Läs mer </a:t>
            </a:r>
            <a:r>
              <a:rPr lang="sv-SE" dirty="0"/>
              <a:t>i Basprogram om våld mot barn, kapitel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3886E555-3715-422B-AAC8-FFDFE02213E8}" type="slidenum">
              <a:rPr lang="en-GB" smtClean="0"/>
              <a:t>8</a:t>
            </a:fld>
            <a:endParaRPr lang="en-GB"/>
          </a:p>
        </p:txBody>
      </p:sp>
    </p:spTree>
    <p:extLst>
      <p:ext uri="{BB962C8B-B14F-4D97-AF65-F5344CB8AC3E}">
        <p14:creationId xmlns:p14="http://schemas.microsoft.com/office/powerpoint/2010/main" val="4158043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Till utbildningsledaren: </a:t>
            </a:r>
            <a:r>
              <a:rPr lang="sv-SE" dirty="0"/>
              <a:t>DOLD BILD</a:t>
            </a:r>
          </a:p>
          <a:p>
            <a:r>
              <a:rPr lang="sv-SE" dirty="0"/>
              <a:t>Denna bild kan ni visa om ni har tid. </a:t>
            </a:r>
          </a:p>
          <a:p>
            <a:r>
              <a:rPr lang="sv-SE" dirty="0"/>
              <a:t>Ni kan också välja att visa de bilder som är relevanta för just er verksamhetsområde.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Kommentar till ”det har tidigare förekommit övergrepp i familjen”: tecken kan även vara att det förekommit övergrepp i fritidsaktiviteten eller annat socialt sammanhang som kan väcka misstankar.</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9</a:t>
            </a:fld>
            <a:endParaRPr lang="sv-SE" dirty="0"/>
          </a:p>
        </p:txBody>
      </p:sp>
    </p:spTree>
    <p:extLst>
      <p:ext uri="{BB962C8B-B14F-4D97-AF65-F5344CB8AC3E}">
        <p14:creationId xmlns:p14="http://schemas.microsoft.com/office/powerpoint/2010/main" val="466338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dirty="0"/>
              <a:t>Klicka här för att ändra mall för underrubrikformat</a:t>
            </a:r>
          </a:p>
        </p:txBody>
      </p:sp>
      <p:pic>
        <p:nvPicPr>
          <p:cNvPr id="11" name="Picture 10">
            <a:extLst>
              <a:ext uri="{FF2B5EF4-FFF2-40B4-BE49-F238E27FC236}">
                <a16:creationId xmlns:a16="http://schemas.microsoft.com/office/drawing/2014/main" id="{2A675161-3D60-4934-8CDF-0E3D4A8D3D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A4597C27-A625-4792-89A3-0850631E1A3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7225" y="5995410"/>
            <a:ext cx="4144832" cy="636395"/>
          </a:xfrm>
          <a:prstGeom prst="rect">
            <a:avLst/>
          </a:prstGeom>
        </p:spPr>
      </p:pic>
    </p:spTree>
    <p:extLst>
      <p:ext uri="{BB962C8B-B14F-4D97-AF65-F5344CB8AC3E}">
        <p14:creationId xmlns:p14="http://schemas.microsoft.com/office/powerpoint/2010/main" val="389634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CC46FC8-6608-4310-8B39-54545B279203}"/>
              </a:ext>
            </a:extLst>
          </p:cNvPr>
          <p:cNvSpPr>
            <a:spLocks noGrp="1"/>
          </p:cNvSpPr>
          <p:nvPr>
            <p:ph type="dt" sz="half" idx="10"/>
          </p:nvPr>
        </p:nvSpPr>
        <p:spPr/>
        <p:txBody>
          <a:bodyPr/>
          <a:lstStyle/>
          <a:p>
            <a:fld id="{5DE60BDE-8FF3-6D44-B189-201E065995A2}" type="datetimeFigureOut">
              <a:rPr lang="sv-SE" noProof="0" smtClean="0"/>
              <a:t>2025-02-17</a:t>
            </a:fld>
            <a:endParaRPr lang="sv-SE" noProof="0" dirty="0"/>
          </a:p>
        </p:txBody>
      </p:sp>
      <p:sp>
        <p:nvSpPr>
          <p:cNvPr id="3" name="Platshållare för sidfot 2">
            <a:extLst>
              <a:ext uri="{FF2B5EF4-FFF2-40B4-BE49-F238E27FC236}">
                <a16:creationId xmlns:a16="http://schemas.microsoft.com/office/drawing/2014/main" id="{6EDF7865-3168-47FD-8A5E-19D47C178D28}"/>
              </a:ext>
            </a:extLst>
          </p:cNvPr>
          <p:cNvSpPr>
            <a:spLocks noGrp="1"/>
          </p:cNvSpPr>
          <p:nvPr>
            <p:ph type="ftr" sz="quarter" idx="11"/>
          </p:nvPr>
        </p:nvSpPr>
        <p:spPr/>
        <p:txBody>
          <a:bodyPr/>
          <a:lstStyle/>
          <a:p>
            <a:endParaRPr lang="sv-SE" noProof="0" dirty="0"/>
          </a:p>
        </p:txBody>
      </p:sp>
      <p:sp>
        <p:nvSpPr>
          <p:cNvPr id="4" name="Platshållare för bildnummer 3">
            <a:extLst>
              <a:ext uri="{FF2B5EF4-FFF2-40B4-BE49-F238E27FC236}">
                <a16:creationId xmlns:a16="http://schemas.microsoft.com/office/drawing/2014/main" id="{CE79BADE-46E4-41B0-A76E-40BF1370686E}"/>
              </a:ext>
            </a:extLst>
          </p:cNvPr>
          <p:cNvSpPr>
            <a:spLocks noGrp="1"/>
          </p:cNvSpPr>
          <p:nvPr>
            <p:ph type="sldNum" sz="quarter" idx="12"/>
          </p:nvPr>
        </p:nvSpPr>
        <p:spPr/>
        <p:txBody>
          <a:bodyPr/>
          <a:lstStyle/>
          <a:p>
            <a:fld id="{BED7E05E-D267-A445-827F-FAB5C2A5EE61}" type="slidenum">
              <a:rPr lang="sv-SE" noProof="0" smtClean="0"/>
              <a:t>‹#›</a:t>
            </a:fld>
            <a:endParaRPr lang="sv-SE" noProof="0" dirty="0"/>
          </a:p>
        </p:txBody>
      </p:sp>
    </p:spTree>
    <p:extLst>
      <p:ext uri="{BB962C8B-B14F-4D97-AF65-F5344CB8AC3E}">
        <p14:creationId xmlns:p14="http://schemas.microsoft.com/office/powerpoint/2010/main" val="46764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34C1FC9A-6C84-107E-0F26-9E68CB57F6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62800"/>
            <a:ext cx="3380235" cy="1195200"/>
          </a:xfrm>
          <a:prstGeom prst="rect">
            <a:avLst/>
          </a:prstGeom>
        </p:spPr>
      </p:pic>
      <p:pic>
        <p:nvPicPr>
          <p:cNvPr id="6" name="Bildobjekt 5">
            <a:extLst>
              <a:ext uri="{FF2B5EF4-FFF2-40B4-BE49-F238E27FC236}">
                <a16:creationId xmlns:a16="http://schemas.microsoft.com/office/drawing/2014/main" id="{5ED2B42E-7749-47E1-AA36-8E5E9038AE9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505550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8674C3A8-D7CB-602F-3EB9-B06964A978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6" name="Bildobjekt 5">
            <a:extLst>
              <a:ext uri="{FF2B5EF4-FFF2-40B4-BE49-F238E27FC236}">
                <a16:creationId xmlns:a16="http://schemas.microsoft.com/office/drawing/2014/main" id="{6A6B8DFF-469D-49F1-8D3A-0C78E6B655B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47909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2025-02-17</a:t>
            </a:fld>
            <a:endParaRPr lang="sv-SE"/>
          </a:p>
        </p:txBody>
      </p:sp>
      <p:sp>
        <p:nvSpPr>
          <p:cNvPr id="5" name="Footer Placeholder 4">
            <a:extLst>
              <a:ext uri="{FF2B5EF4-FFF2-40B4-BE49-F238E27FC236}">
                <a16:creationId xmlns:a16="http://schemas.microsoft.com/office/drawing/2014/main" id="{A0AFF1B3-BEF7-476C-9C24-6F6824C23A5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85ADCECA-8742-4DDD-8038-0C0682EA791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a:p>
        </p:txBody>
      </p:sp>
      <p:pic>
        <p:nvPicPr>
          <p:cNvPr id="10" name="Picture 9">
            <a:extLst>
              <a:ext uri="{FF2B5EF4-FFF2-40B4-BE49-F238E27FC236}">
                <a16:creationId xmlns:a16="http://schemas.microsoft.com/office/drawing/2014/main" id="{3AC6F900-E366-65E7-DE08-C99A4EC5F6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8" name="Bildobjekt 7">
            <a:extLst>
              <a:ext uri="{FF2B5EF4-FFF2-40B4-BE49-F238E27FC236}">
                <a16:creationId xmlns:a16="http://schemas.microsoft.com/office/drawing/2014/main" id="{EB871138-FE12-4708-A68F-B3C00315F22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3179" y="6278285"/>
            <a:ext cx="2767264" cy="424884"/>
          </a:xfrm>
          <a:prstGeom prst="rect">
            <a:avLst/>
          </a:prstGeom>
        </p:spPr>
      </p:pic>
    </p:spTree>
    <p:extLst>
      <p:ext uri="{BB962C8B-B14F-4D97-AF65-F5344CB8AC3E}">
        <p14:creationId xmlns:p14="http://schemas.microsoft.com/office/powerpoint/2010/main" val="3897621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2025-02-17</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4581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dirty="0"/>
              <a:t>Klicka här för att ändra mall för rubrikformat</a:t>
            </a:r>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a:extLst>
              <a:ext uri="{FF2B5EF4-FFF2-40B4-BE49-F238E27FC236}">
                <a16:creationId xmlns:a16="http://schemas.microsoft.com/office/drawing/2014/main" id="{C28FFEF4-4F3A-41C8-A52E-4FD1787D537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C1D48B19-AFD8-4A58-BAE7-625D8EC2A9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9848" y="5956224"/>
            <a:ext cx="4462751" cy="685208"/>
          </a:xfrm>
          <a:prstGeom prst="rect">
            <a:avLst/>
          </a:prstGeom>
        </p:spPr>
      </p:pic>
    </p:spTree>
    <p:extLst>
      <p:ext uri="{BB962C8B-B14F-4D97-AF65-F5344CB8AC3E}">
        <p14:creationId xmlns:p14="http://schemas.microsoft.com/office/powerpoint/2010/main" val="99798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dirty="0"/>
              <a:t>Klicka här för att ändra mall för rubrikformat</a:t>
            </a:r>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dirty="0"/>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2025-02-17</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a:extLst>
              <a:ext uri="{FF2B5EF4-FFF2-40B4-BE49-F238E27FC236}">
                <a16:creationId xmlns:a16="http://schemas.microsoft.com/office/drawing/2014/main" id="{7ABB9FFA-9B21-4C8C-AC48-62DD981503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0" name="Bildobjekt 9">
            <a:extLst>
              <a:ext uri="{FF2B5EF4-FFF2-40B4-BE49-F238E27FC236}">
                <a16:creationId xmlns:a16="http://schemas.microsoft.com/office/drawing/2014/main" id="{2147A7B0-4904-4C7F-9FFA-532E1FA5A8B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1974" y="6274042"/>
            <a:ext cx="3072589" cy="471763"/>
          </a:xfrm>
          <a:prstGeom prst="rect">
            <a:avLst/>
          </a:prstGeom>
        </p:spPr>
      </p:pic>
    </p:spTree>
    <p:extLst>
      <p:ext uri="{BB962C8B-B14F-4D97-AF65-F5344CB8AC3E}">
        <p14:creationId xmlns:p14="http://schemas.microsoft.com/office/powerpoint/2010/main" val="157403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2025-02-17</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08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dirty="0"/>
              <a:t>Klicka här för att ändra mall för rubrikformat</a:t>
            </a:r>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2025-02-17</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00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 uri="{C183D7F6-B498-43B3-948B-1728B52AA6E4}">
                <adec:decorative xmlns:adec="http://schemas.microsoft.com/office/drawing/2017/decorative" val="1"/>
              </a:ext>
            </a:extLst>
          </p:cNvPr>
          <p:cNvSpPr>
            <a:spLocks noGrp="1"/>
          </p:cNvSpPr>
          <p:nvPr>
            <p:ph type="dt" sz="half" idx="10"/>
          </p:nvPr>
        </p:nvSpPr>
        <p:spPr/>
        <p:txBody>
          <a:bodyPr/>
          <a:lstStyle/>
          <a:p>
            <a:fld id="{6910F6FE-1EF1-3543-A93C-A13D5DBCD153}" type="datetime1">
              <a:rPr lang="sv-SE" smtClean="0"/>
              <a:t>2025-02-17</a:t>
            </a:fld>
            <a:endParaRPr lang="sv-SE" dirty="0"/>
          </a:p>
        </p:txBody>
      </p:sp>
      <p:sp>
        <p:nvSpPr>
          <p:cNvPr id="8" name="Footer Placeholder 7">
            <a:extLst>
              <a:ext uri="{FF2B5EF4-FFF2-40B4-BE49-F238E27FC236}">
                <a16:creationId xmlns:a16="http://schemas.microsoft.com/office/drawing/2014/main" id="{91C08846-8A71-4321-93F6-BFCE99CB4A5E}"/>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625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 uri="{C183D7F6-B498-43B3-948B-1728B52AA6E4}">
                <adec:decorative xmlns:adec="http://schemas.microsoft.com/office/drawing/2017/decorative" val="1"/>
              </a:ext>
            </a:extLst>
          </p:cNvPr>
          <p:cNvSpPr>
            <a:spLocks noGrp="1"/>
          </p:cNvSpPr>
          <p:nvPr>
            <p:ph type="dt" sz="half" idx="10"/>
          </p:nvPr>
        </p:nvSpPr>
        <p:spPr/>
        <p:txBody>
          <a:bodyPr/>
          <a:lstStyle/>
          <a:p>
            <a:fld id="{DC60EFBD-E0CA-9D4E-9724-19DA9E74433A}" type="datetime1">
              <a:rPr lang="sv-SE" smtClean="0"/>
              <a:t>2025-02-17</a:t>
            </a:fld>
            <a:endParaRPr lang="sv-SE"/>
          </a:p>
        </p:txBody>
      </p:sp>
      <p:sp>
        <p:nvSpPr>
          <p:cNvPr id="4" name="Footer Placeholder 3">
            <a:extLst>
              <a:ext uri="{FF2B5EF4-FFF2-40B4-BE49-F238E27FC236}">
                <a16:creationId xmlns:a16="http://schemas.microsoft.com/office/drawing/2014/main" id="{771F3176-8332-460F-839F-8C36305CF839}"/>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844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47368"/>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3ADAEBBB-5F59-4CE5-8F95-88A1C1885396}"/>
              </a:ext>
              <a:ext uri="{C183D7F6-B498-43B3-948B-1728B52AA6E4}">
                <adec:decorative xmlns:adec="http://schemas.microsoft.com/office/drawing/2017/decorative" val="1"/>
              </a:ext>
            </a:extLst>
          </p:cNvPr>
          <p:cNvSpPr>
            <a:spLocks noGrp="1"/>
          </p:cNvSpPr>
          <p:nvPr>
            <p:ph type="dt" sz="half" idx="10"/>
          </p:nvPr>
        </p:nvSpPr>
        <p:spPr/>
        <p:txBody>
          <a:bodyPr/>
          <a:lstStyle/>
          <a:p>
            <a:fld id="{87AB5AB5-DF39-3E46-90CF-6EF276B06A93}" type="datetime1">
              <a:rPr lang="sv-SE" smtClean="0"/>
              <a:t>2025-02-17</a:t>
            </a:fld>
            <a:endParaRPr lang="sv-SE" dirty="0"/>
          </a:p>
        </p:txBody>
      </p:sp>
      <p:sp>
        <p:nvSpPr>
          <p:cNvPr id="6" name="Footer Placeholder 5">
            <a:extLst>
              <a:ext uri="{FF2B5EF4-FFF2-40B4-BE49-F238E27FC236}">
                <a16:creationId xmlns:a16="http://schemas.microsoft.com/office/drawing/2014/main" id="{052D4F3F-4FD6-423B-8630-8675366330DD}"/>
              </a:ext>
              <a:ext uri="{C183D7F6-B498-43B3-948B-1728B52AA6E4}">
                <adec:decorative xmlns:adec="http://schemas.microsoft.com/office/drawing/2017/decorative" val="1"/>
              </a:ext>
            </a:extLst>
          </p:cNvPr>
          <p:cNvSpPr>
            <a:spLocks noGrp="1"/>
          </p:cNvSpPr>
          <p:nvPr>
            <p:ph type="ftr" sz="quarter" idx="11"/>
          </p:nvPr>
        </p:nvSpPr>
        <p:spPr>
          <a:xfrm>
            <a:off x="944563" y="0"/>
            <a:ext cx="4320000" cy="360000"/>
          </a:xfrm>
        </p:spPr>
        <p:txBody>
          <a:bodyPr/>
          <a:lstStyle/>
          <a:p>
            <a:r>
              <a:rPr lang="sv-SE" dirty="0" err="1"/>
              <a:t>LiU</a:t>
            </a:r>
            <a:r>
              <a:rPr lang="sv-SE" dirty="0"/>
              <a:t> PowerPoint-mall</a:t>
            </a:r>
          </a:p>
        </p:txBody>
      </p:sp>
      <p:sp>
        <p:nvSpPr>
          <p:cNvPr id="7" name="Slide Number Placeholder 6">
            <a:extLst>
              <a:ext uri="{FF2B5EF4-FFF2-40B4-BE49-F238E27FC236}">
                <a16:creationId xmlns:a16="http://schemas.microsoft.com/office/drawing/2014/main" id="{BFE6012F-A692-4BBB-B0E2-A40D6C39170B}"/>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42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5" name="Date Placeholder 4">
            <a:extLst>
              <a:ext uri="{FF2B5EF4-FFF2-40B4-BE49-F238E27FC236}">
                <a16:creationId xmlns:a16="http://schemas.microsoft.com/office/drawing/2014/main" id="{D0D6119C-D6E1-438D-B01E-CF6E63D023A2}"/>
              </a:ext>
              <a:ext uri="{C183D7F6-B498-43B3-948B-1728B52AA6E4}">
                <adec:decorative xmlns:adec="http://schemas.microsoft.com/office/drawing/2017/decorative" val="1"/>
              </a:ext>
            </a:extLst>
          </p:cNvPr>
          <p:cNvSpPr>
            <a:spLocks noGrp="1"/>
          </p:cNvSpPr>
          <p:nvPr>
            <p:ph type="dt" sz="half" idx="10"/>
          </p:nvPr>
        </p:nvSpPr>
        <p:spPr/>
        <p:txBody>
          <a:bodyPr/>
          <a:lstStyle/>
          <a:p>
            <a:fld id="{F12634F6-C518-8447-9BCD-875F25BBAC2E}" type="datetime1">
              <a:rPr lang="sv-SE" smtClean="0"/>
              <a:t>2025-02-17</a:t>
            </a:fld>
            <a:endParaRPr lang="sv-SE" dirty="0"/>
          </a:p>
        </p:txBody>
      </p:sp>
      <p:sp>
        <p:nvSpPr>
          <p:cNvPr id="6" name="Footer Placeholder 5">
            <a:extLst>
              <a:ext uri="{FF2B5EF4-FFF2-40B4-BE49-F238E27FC236}">
                <a16:creationId xmlns:a16="http://schemas.microsoft.com/office/drawing/2014/main" id="{F0D2FECA-0FDF-4E93-B1B1-6CF623CF2A1B}"/>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dirty="0" err="1"/>
              <a:t>LiU</a:t>
            </a:r>
            <a:r>
              <a:rPr lang="sv-SE" dirty="0"/>
              <a:t> PowerPoint-mall</a:t>
            </a:r>
          </a:p>
        </p:txBody>
      </p:sp>
      <p:sp>
        <p:nvSpPr>
          <p:cNvPr id="7" name="Slide Number Placeholder 6">
            <a:extLst>
              <a:ext uri="{FF2B5EF4-FFF2-40B4-BE49-F238E27FC236}">
                <a16:creationId xmlns:a16="http://schemas.microsoft.com/office/drawing/2014/main" id="{86155D90-D9E3-425D-B3DC-406845F9C0F6}"/>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dirty="0"/>
          </a:p>
        </p:txBody>
      </p:sp>
      <p:cxnSp>
        <p:nvCxnSpPr>
          <p:cNvPr id="8" name="Rak 5">
            <a:extLst>
              <a:ext uri="{FF2B5EF4-FFF2-40B4-BE49-F238E27FC236}">
                <a16:creationId xmlns:a16="http://schemas.microsoft.com/office/drawing/2014/main" id="{65E233A8-C457-415A-B25B-AC4916975090}"/>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647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2025-02-17</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21" r:id="rId4"/>
    <p:sldLayoutId id="2147483822" r:id="rId5"/>
    <p:sldLayoutId id="2147483823" r:id="rId6"/>
    <p:sldLayoutId id="2147483824" r:id="rId7"/>
    <p:sldLayoutId id="2147483826" r:id="rId8"/>
    <p:sldLayoutId id="2147483827" r:id="rId9"/>
    <p:sldLayoutId id="2147483861" r:id="rId10"/>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2025-02-17</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791270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62" r:id="rId4"/>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559B3C-66A4-4AE1-91AA-B58A617285DF}"/>
              </a:ext>
            </a:extLst>
          </p:cNvPr>
          <p:cNvSpPr>
            <a:spLocks noGrp="1"/>
          </p:cNvSpPr>
          <p:nvPr>
            <p:ph type="ctrTitle"/>
          </p:nvPr>
        </p:nvSpPr>
        <p:spPr/>
        <p:txBody>
          <a:bodyPr>
            <a:normAutofit/>
          </a:bodyPr>
          <a:lstStyle/>
          <a:p>
            <a:r>
              <a:rPr lang="sv-SE" dirty="0"/>
              <a:t>Upptäck våld</a:t>
            </a:r>
          </a:p>
        </p:txBody>
      </p:sp>
      <p:sp>
        <p:nvSpPr>
          <p:cNvPr id="3" name="Underrubrik 2">
            <a:extLst>
              <a:ext uri="{FF2B5EF4-FFF2-40B4-BE49-F238E27FC236}">
                <a16:creationId xmlns:a16="http://schemas.microsoft.com/office/drawing/2014/main" id="{F92872D7-309B-4ACB-A8E7-97A91ACD2166}"/>
              </a:ext>
            </a:extLst>
          </p:cNvPr>
          <p:cNvSpPr>
            <a:spLocks noGrp="1"/>
          </p:cNvSpPr>
          <p:nvPr>
            <p:ph type="subTitle" idx="1"/>
          </p:nvPr>
        </p:nvSpPr>
        <p:spPr/>
        <p:txBody>
          <a:bodyPr/>
          <a:lstStyle/>
          <a:p>
            <a:r>
              <a:rPr lang="sv-SE" b="1" dirty="0">
                <a:cs typeface="Calibri Light" panose="020F0302020204030204" pitchFamily="34" charset="0"/>
              </a:rPr>
              <a:t>Gruppspår barn och unga med funktionsnedsättning.</a:t>
            </a:r>
          </a:p>
          <a:p>
            <a:r>
              <a:rPr lang="sv-SE" dirty="0">
                <a:cs typeface="Calibri Light" panose="020F0302020204030204" pitchFamily="34" charset="0"/>
              </a:rPr>
              <a:t>En arbetsplatsutbildning som tagits fram av Myndigheten för delaktighet och Barnafrid, Linköpings universitet.</a:t>
            </a:r>
            <a:endParaRPr lang="sv-SE" dirty="0"/>
          </a:p>
          <a:p>
            <a:endParaRPr lang="sv-SE" dirty="0"/>
          </a:p>
        </p:txBody>
      </p:sp>
    </p:spTree>
    <p:extLst>
      <p:ext uri="{BB962C8B-B14F-4D97-AF65-F5344CB8AC3E}">
        <p14:creationId xmlns:p14="http://schemas.microsoft.com/office/powerpoint/2010/main" val="2136724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87B28D-AE66-4633-9D7D-D56D63549D32}"/>
              </a:ext>
            </a:extLst>
          </p:cNvPr>
          <p:cNvSpPr>
            <a:spLocks noGrp="1"/>
          </p:cNvSpPr>
          <p:nvPr>
            <p:ph type="title"/>
          </p:nvPr>
        </p:nvSpPr>
        <p:spPr/>
        <p:txBody>
          <a:bodyPr>
            <a:normAutofit/>
          </a:bodyPr>
          <a:lstStyle/>
          <a:p>
            <a:r>
              <a:rPr lang="sv-SE" sz="4000" dirty="0"/>
              <a:t>Exempel på interna reaktioner</a:t>
            </a:r>
          </a:p>
        </p:txBody>
      </p:sp>
      <p:sp>
        <p:nvSpPr>
          <p:cNvPr id="3" name="Platshållare för innehåll 2">
            <a:extLst>
              <a:ext uri="{FF2B5EF4-FFF2-40B4-BE49-F238E27FC236}">
                <a16:creationId xmlns:a16="http://schemas.microsoft.com/office/drawing/2014/main" id="{F6E43EF5-1836-452A-A9E2-BD807E27A336}"/>
              </a:ext>
            </a:extLst>
          </p:cNvPr>
          <p:cNvSpPr>
            <a:spLocks noGrp="1"/>
          </p:cNvSpPr>
          <p:nvPr>
            <p:ph idx="1"/>
          </p:nvPr>
        </p:nvSpPr>
        <p:spPr>
          <a:xfrm>
            <a:off x="838200" y="1690692"/>
            <a:ext cx="10515600" cy="4254337"/>
          </a:xfrm>
        </p:spPr>
        <p:txBody>
          <a:bodyPr/>
          <a:lstStyle/>
          <a:p>
            <a:r>
              <a:rPr lang="sv-SE" dirty="0">
                <a:latin typeface="Georgia" panose="02040502050405020303" pitchFamily="18" charset="0"/>
              </a:rPr>
              <a:t>Känslomässiga reaktioner som brist på tillit, skamkänslor, </a:t>
            </a:r>
            <a:r>
              <a:rPr lang="sv-SE" dirty="0"/>
              <a:t>oro eller rädsla som inte står i proportion till situationen.</a:t>
            </a:r>
            <a:endParaRPr lang="sv-SE" dirty="0">
              <a:latin typeface="Georgia" panose="02040502050405020303" pitchFamily="18" charset="0"/>
            </a:endParaRPr>
          </a:p>
          <a:p>
            <a:r>
              <a:rPr lang="sv-SE" dirty="0">
                <a:latin typeface="Georgia" panose="02040502050405020303" pitchFamily="18" charset="0"/>
              </a:rPr>
              <a:t>Psykisk ohälsa som depression, ätstörningar och symtom på posttraumatisk stressyndrom (PTSD). </a:t>
            </a:r>
          </a:p>
          <a:p>
            <a:r>
              <a:rPr lang="sv-SE" dirty="0">
                <a:latin typeface="Georgia" panose="02040502050405020303" pitchFamily="18" charset="0"/>
              </a:rPr>
              <a:t>Koncentrationsproblem, sömnstörningar, självskadebeteende, försenad (kognitiv) utveckling eller regression i ett barns utveckling, ökad separationskänslighet, krav på perfektionism och orimligt höga krav på sig själv.</a:t>
            </a:r>
          </a:p>
          <a:p>
            <a:r>
              <a:rPr lang="sv-SE" dirty="0"/>
              <a:t>Du misstänker en anknytningsstörning.</a:t>
            </a:r>
            <a:endParaRPr lang="sv-SE" sz="2000" dirty="0"/>
          </a:p>
          <a:p>
            <a:endParaRPr lang="sv-SE" dirty="0">
              <a:latin typeface="Georgia" panose="02040502050405020303" pitchFamily="18" charset="0"/>
            </a:endParaRPr>
          </a:p>
          <a:p>
            <a:endParaRPr lang="sv-SE" dirty="0">
              <a:latin typeface="Georgia" panose="02040502050405020303" pitchFamily="18" charset="0"/>
            </a:endParaRPr>
          </a:p>
          <a:p>
            <a:pPr fontAlgn="base"/>
            <a:endParaRPr lang="sv-SE" dirty="0"/>
          </a:p>
        </p:txBody>
      </p:sp>
    </p:spTree>
    <p:extLst>
      <p:ext uri="{BB962C8B-B14F-4D97-AF65-F5344CB8AC3E}">
        <p14:creationId xmlns:p14="http://schemas.microsoft.com/office/powerpoint/2010/main" val="675201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FAED1-7778-4200-B6A1-A7B18B71F89B}"/>
              </a:ext>
            </a:extLst>
          </p:cNvPr>
          <p:cNvSpPr>
            <a:spLocks noGrp="1"/>
          </p:cNvSpPr>
          <p:nvPr>
            <p:ph type="title"/>
          </p:nvPr>
        </p:nvSpPr>
        <p:spPr/>
        <p:txBody>
          <a:bodyPr/>
          <a:lstStyle/>
          <a:p>
            <a:r>
              <a:rPr lang="sv-SE" dirty="0"/>
              <a:t>Exempel på kroppsliga symtom:</a:t>
            </a:r>
          </a:p>
        </p:txBody>
      </p:sp>
      <p:sp>
        <p:nvSpPr>
          <p:cNvPr id="3" name="Platshållare för innehåll 2">
            <a:extLst>
              <a:ext uri="{FF2B5EF4-FFF2-40B4-BE49-F238E27FC236}">
                <a16:creationId xmlns:a16="http://schemas.microsoft.com/office/drawing/2014/main" id="{4729E91E-7992-41A1-B7A2-152230D7205D}"/>
              </a:ext>
            </a:extLst>
          </p:cNvPr>
          <p:cNvSpPr>
            <a:spLocks noGrp="1"/>
          </p:cNvSpPr>
          <p:nvPr>
            <p:ph idx="1"/>
          </p:nvPr>
        </p:nvSpPr>
        <p:spPr/>
        <p:txBody>
          <a:bodyPr/>
          <a:lstStyle/>
          <a:p>
            <a:pPr fontAlgn="base"/>
            <a:r>
              <a:rPr lang="sv-SE" dirty="0"/>
              <a:t>alkohol- eller drogexponering</a:t>
            </a:r>
          </a:p>
          <a:p>
            <a:pPr lvl="0" fontAlgn="base"/>
            <a:r>
              <a:rPr lang="sv-SE" dirty="0"/>
              <a:t>huvudvärk </a:t>
            </a:r>
          </a:p>
          <a:p>
            <a:pPr lvl="0" fontAlgn="base"/>
            <a:r>
              <a:rPr lang="sv-SE" dirty="0"/>
              <a:t>ont i magen </a:t>
            </a:r>
          </a:p>
          <a:p>
            <a:pPr lvl="0" fontAlgn="base"/>
            <a:r>
              <a:rPr lang="sv-SE" dirty="0"/>
              <a:t>ont i nacke och rygg  </a:t>
            </a:r>
          </a:p>
          <a:p>
            <a:pPr lvl="0" fontAlgn="base"/>
            <a:r>
              <a:rPr lang="sv-SE" dirty="0"/>
              <a:t>sängvätning.  </a:t>
            </a:r>
          </a:p>
          <a:p>
            <a:endParaRPr lang="sv-SE" dirty="0"/>
          </a:p>
        </p:txBody>
      </p:sp>
    </p:spTree>
    <p:extLst>
      <p:ext uri="{BB962C8B-B14F-4D97-AF65-F5344CB8AC3E}">
        <p14:creationId xmlns:p14="http://schemas.microsoft.com/office/powerpoint/2010/main" val="2230330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63B2F0-D616-4762-8A21-D907897F7974}"/>
              </a:ext>
            </a:extLst>
          </p:cNvPr>
          <p:cNvSpPr>
            <a:spLocks noGrp="1"/>
          </p:cNvSpPr>
          <p:nvPr>
            <p:ph type="title"/>
          </p:nvPr>
        </p:nvSpPr>
        <p:spPr/>
        <p:txBody>
          <a:bodyPr/>
          <a:lstStyle/>
          <a:p>
            <a:r>
              <a:rPr lang="sv-SE" dirty="0"/>
              <a:t>Exempel på externa reaktioner</a:t>
            </a:r>
          </a:p>
        </p:txBody>
      </p:sp>
      <p:sp>
        <p:nvSpPr>
          <p:cNvPr id="3" name="Platshållare för innehåll 2">
            <a:extLst>
              <a:ext uri="{FF2B5EF4-FFF2-40B4-BE49-F238E27FC236}">
                <a16:creationId xmlns:a16="http://schemas.microsoft.com/office/drawing/2014/main" id="{256437F0-1437-47C4-9990-99BB4459677A}"/>
              </a:ext>
            </a:extLst>
          </p:cNvPr>
          <p:cNvSpPr>
            <a:spLocks noGrp="1"/>
          </p:cNvSpPr>
          <p:nvPr>
            <p:ph idx="1"/>
          </p:nvPr>
        </p:nvSpPr>
        <p:spPr>
          <a:xfrm>
            <a:off x="838200" y="1608810"/>
            <a:ext cx="10515600" cy="4254337"/>
          </a:xfrm>
        </p:spPr>
        <p:txBody>
          <a:bodyPr/>
          <a:lstStyle/>
          <a:p>
            <a:pPr fontAlgn="base"/>
            <a:r>
              <a:rPr lang="sv-SE" sz="2100" dirty="0"/>
              <a:t>rastlöshet eller gråtmildhet</a:t>
            </a:r>
          </a:p>
          <a:p>
            <a:pPr lvl="0" fontAlgn="base"/>
            <a:r>
              <a:rPr lang="sv-SE" sz="2100" dirty="0"/>
              <a:t>bristande impulskontroll</a:t>
            </a:r>
          </a:p>
          <a:p>
            <a:pPr lvl="0" fontAlgn="base"/>
            <a:r>
              <a:rPr lang="sv-SE" sz="2100" dirty="0"/>
              <a:t>beteendestörningar</a:t>
            </a:r>
          </a:p>
          <a:p>
            <a:pPr lvl="0" fontAlgn="base"/>
            <a:r>
              <a:rPr lang="sv-SE" sz="2100" dirty="0"/>
              <a:t>undvikande av vissa personer och platser</a:t>
            </a:r>
          </a:p>
          <a:p>
            <a:pPr lvl="0" fontAlgn="base"/>
            <a:r>
              <a:rPr lang="sv-SE" sz="2100" dirty="0"/>
              <a:t>rädsla för höga ljud</a:t>
            </a:r>
          </a:p>
          <a:p>
            <a:pPr lvl="0" fontAlgn="base"/>
            <a:r>
              <a:rPr lang="sv-SE" sz="2100" dirty="0"/>
              <a:t>starka reaktioner på bråk mellan andra barn eller konflikter mellan vuxna och barn</a:t>
            </a:r>
          </a:p>
          <a:p>
            <a:pPr lvl="0" fontAlgn="base"/>
            <a:r>
              <a:rPr lang="sv-SE" sz="2100" dirty="0"/>
              <a:t>riskfyllda beteenden som missbruk, våldsamt beteende och innehav av vapen</a:t>
            </a:r>
          </a:p>
          <a:p>
            <a:pPr fontAlgn="base"/>
            <a:r>
              <a:rPr lang="sv-SE" sz="2100" dirty="0"/>
              <a:t>egen våldsbenägenhet och lättriggad aggressivitet (särskilt hos pojkar)</a:t>
            </a:r>
          </a:p>
          <a:p>
            <a:pPr fontAlgn="base"/>
            <a:r>
              <a:rPr lang="sv-SE" sz="2100" dirty="0"/>
              <a:t>hög skolfrånvaro, försämrade skolresultat.</a:t>
            </a:r>
          </a:p>
          <a:p>
            <a:pPr lvl="0" fontAlgn="base"/>
            <a:endParaRPr lang="sv-SE" sz="2100" dirty="0"/>
          </a:p>
          <a:p>
            <a:endParaRPr lang="sv-SE" sz="2100" dirty="0"/>
          </a:p>
        </p:txBody>
      </p:sp>
    </p:spTree>
    <p:extLst>
      <p:ext uri="{BB962C8B-B14F-4D97-AF65-F5344CB8AC3E}">
        <p14:creationId xmlns:p14="http://schemas.microsoft.com/office/powerpoint/2010/main" val="2186677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20BA3C-811F-471C-9CC7-2B08A1026CA0}"/>
              </a:ext>
            </a:extLst>
          </p:cNvPr>
          <p:cNvSpPr>
            <a:spLocks noGrp="1"/>
          </p:cNvSpPr>
          <p:nvPr>
            <p:ph type="title"/>
          </p:nvPr>
        </p:nvSpPr>
        <p:spPr/>
        <p:txBody>
          <a:bodyPr/>
          <a:lstStyle/>
          <a:p>
            <a:r>
              <a:rPr lang="sv-SE" dirty="0"/>
              <a:t>Exempel på kroppsliga skador:</a:t>
            </a:r>
          </a:p>
        </p:txBody>
      </p:sp>
      <p:sp>
        <p:nvSpPr>
          <p:cNvPr id="3" name="Platshållare för innehåll 2">
            <a:extLst>
              <a:ext uri="{FF2B5EF4-FFF2-40B4-BE49-F238E27FC236}">
                <a16:creationId xmlns:a16="http://schemas.microsoft.com/office/drawing/2014/main" id="{6202412A-DC45-4B39-95F1-F63069AF9117}"/>
              </a:ext>
            </a:extLst>
          </p:cNvPr>
          <p:cNvSpPr>
            <a:spLocks noGrp="1"/>
          </p:cNvSpPr>
          <p:nvPr>
            <p:ph idx="1"/>
          </p:nvPr>
        </p:nvSpPr>
        <p:spPr/>
        <p:txBody>
          <a:bodyPr/>
          <a:lstStyle/>
          <a:p>
            <a:r>
              <a:rPr lang="sv-SE" dirty="0"/>
              <a:t>märken som blåmärken, mönstrade hudskador och </a:t>
            </a:r>
            <a:r>
              <a:rPr lang="sv-SE" dirty="0" err="1"/>
              <a:t>bitmärken</a:t>
            </a:r>
            <a:endParaRPr lang="sv-SE" dirty="0"/>
          </a:p>
          <a:p>
            <a:r>
              <a:rPr lang="sv-SE" dirty="0"/>
              <a:t>skador i form av brännskador, benbrott, tillfogade skallskador, skador på inre organ eller intraorala skador hos spädbarn </a:t>
            </a:r>
          </a:p>
          <a:p>
            <a:r>
              <a:rPr lang="sv-SE" dirty="0"/>
              <a:t>förgiftning</a:t>
            </a:r>
          </a:p>
          <a:p>
            <a:r>
              <a:rPr lang="sv-SE" dirty="0"/>
              <a:t>fläckvis håravfall.</a:t>
            </a:r>
          </a:p>
          <a:p>
            <a:endParaRPr lang="sv-SE" dirty="0"/>
          </a:p>
        </p:txBody>
      </p:sp>
    </p:spTree>
    <p:extLst>
      <p:ext uri="{BB962C8B-B14F-4D97-AF65-F5344CB8AC3E}">
        <p14:creationId xmlns:p14="http://schemas.microsoft.com/office/powerpoint/2010/main" val="711790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069F3-14E6-45AC-A9FA-4560130D1833}"/>
              </a:ext>
            </a:extLst>
          </p:cNvPr>
          <p:cNvSpPr>
            <a:spLocks noGrp="1"/>
          </p:cNvSpPr>
          <p:nvPr>
            <p:ph type="title"/>
          </p:nvPr>
        </p:nvSpPr>
        <p:spPr/>
        <p:txBody>
          <a:bodyPr>
            <a:normAutofit/>
          </a:bodyPr>
          <a:lstStyle/>
          <a:p>
            <a:r>
              <a:rPr lang="sv-SE" dirty="0"/>
              <a:t>Exempel på sociala tecken:</a:t>
            </a:r>
          </a:p>
        </p:txBody>
      </p:sp>
      <p:sp>
        <p:nvSpPr>
          <p:cNvPr id="3" name="Platshållare för innehåll 2">
            <a:extLst>
              <a:ext uri="{FF2B5EF4-FFF2-40B4-BE49-F238E27FC236}">
                <a16:creationId xmlns:a16="http://schemas.microsoft.com/office/drawing/2014/main" id="{57F67CFC-91B6-43EB-BC8A-8DA6748AB1D9}"/>
              </a:ext>
            </a:extLst>
          </p:cNvPr>
          <p:cNvSpPr>
            <a:spLocks noGrp="1"/>
          </p:cNvSpPr>
          <p:nvPr>
            <p:ph idx="1"/>
          </p:nvPr>
        </p:nvSpPr>
        <p:spPr/>
        <p:txBody>
          <a:bodyPr/>
          <a:lstStyle/>
          <a:p>
            <a:pPr lvl="0" fontAlgn="base"/>
            <a:r>
              <a:rPr lang="sv-SE" dirty="0"/>
              <a:t>omsorg om och oro för familjen (syskon, föräldrar och husdjur) </a:t>
            </a:r>
          </a:p>
          <a:p>
            <a:pPr lvl="0" fontAlgn="base"/>
            <a:r>
              <a:rPr lang="sv-SE" dirty="0"/>
              <a:t>att barnet eller den unge blir utsatt för, eller utövar, mobbning</a:t>
            </a:r>
          </a:p>
          <a:p>
            <a:pPr fontAlgn="base"/>
            <a:r>
              <a:rPr lang="sv-SE" dirty="0">
                <a:ea typeface="Calibri" panose="020F0502020204030204" pitchFamily="34" charset="0"/>
                <a:cs typeface="Times New Roman" panose="02020603050405020304" pitchFamily="18" charset="0"/>
              </a:rPr>
              <a:t>sexuella lekar som är avancerade för barnet eller den unges ålder, är frekvent förekommande, innehåller tvång eller att göra andra illa</a:t>
            </a:r>
          </a:p>
          <a:p>
            <a:pPr fontAlgn="base"/>
            <a:r>
              <a:rPr lang="sv-SE" dirty="0">
                <a:latin typeface="Georgia" panose="02040502050405020303" pitchFamily="18" charset="0"/>
              </a:rPr>
              <a:t>att</a:t>
            </a:r>
            <a:r>
              <a:rPr lang="sv-SE" dirty="0"/>
              <a:t> barnet eller den unge</a:t>
            </a:r>
            <a:r>
              <a:rPr lang="sv-SE" dirty="0">
                <a:latin typeface="Georgia" panose="02040502050405020303" pitchFamily="18" charset="0"/>
              </a:rPr>
              <a:t> utsätter andra, vuxna eller barn, för våld</a:t>
            </a:r>
            <a:endParaRPr lang="sv-SE" dirty="0"/>
          </a:p>
          <a:p>
            <a:pPr fontAlgn="base"/>
            <a:r>
              <a:rPr lang="sv-SE" dirty="0"/>
              <a:t>att barnet eller den unge inte ser fram emot skolfria tider som helger och lov.</a:t>
            </a:r>
          </a:p>
          <a:p>
            <a:pPr fontAlgn="base"/>
            <a:endParaRPr lang="sv-SE" dirty="0"/>
          </a:p>
          <a:p>
            <a:endParaRPr lang="sv-SE" dirty="0"/>
          </a:p>
        </p:txBody>
      </p:sp>
    </p:spTree>
    <p:extLst>
      <p:ext uri="{BB962C8B-B14F-4D97-AF65-F5344CB8AC3E}">
        <p14:creationId xmlns:p14="http://schemas.microsoft.com/office/powerpoint/2010/main" val="284712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B603A3-FC05-46D6-942B-CF42D1CF6FA6}"/>
              </a:ext>
            </a:extLst>
          </p:cNvPr>
          <p:cNvSpPr>
            <a:spLocks noGrp="1"/>
          </p:cNvSpPr>
          <p:nvPr>
            <p:ph type="title"/>
          </p:nvPr>
        </p:nvSpPr>
        <p:spPr/>
        <p:txBody>
          <a:bodyPr>
            <a:normAutofit/>
          </a:bodyPr>
          <a:lstStyle/>
          <a:p>
            <a:r>
              <a:rPr lang="sv-SE" dirty="0"/>
              <a:t>Det kan vara svårt att uppfatta och tolka tecken på utsatthet</a:t>
            </a:r>
          </a:p>
        </p:txBody>
      </p:sp>
      <p:sp>
        <p:nvSpPr>
          <p:cNvPr id="3" name="Platshållare för innehåll 2">
            <a:extLst>
              <a:ext uri="{FF2B5EF4-FFF2-40B4-BE49-F238E27FC236}">
                <a16:creationId xmlns:a16="http://schemas.microsoft.com/office/drawing/2014/main" id="{48045607-C637-4665-8A7E-9946F05D7D89}"/>
              </a:ext>
            </a:extLst>
          </p:cNvPr>
          <p:cNvSpPr>
            <a:spLocks noGrp="1"/>
          </p:cNvSpPr>
          <p:nvPr>
            <p:ph idx="1"/>
          </p:nvPr>
        </p:nvSpPr>
        <p:spPr/>
        <p:txBody>
          <a:bodyPr/>
          <a:lstStyle/>
          <a:p>
            <a:r>
              <a:rPr lang="sv-SE" dirty="0"/>
              <a:t>Tecknen kan ha funnits under lång tid eller variera över längre tidsperioder.</a:t>
            </a:r>
          </a:p>
          <a:p>
            <a:r>
              <a:rPr lang="sv-SE" dirty="0"/>
              <a:t>Liknande tecken kan förekomma vid stress eller i samband med andra problem i familjen. </a:t>
            </a:r>
          </a:p>
          <a:p>
            <a:r>
              <a:rPr lang="sv-SE" dirty="0"/>
              <a:t>De kan även likna, eller sammanblandas med, uttryck för ett barns funktionsnedsättning.</a:t>
            </a:r>
          </a:p>
          <a:p>
            <a:r>
              <a:rPr lang="sv-SE" dirty="0"/>
              <a:t>Yrkesverksamma kan missa tecken på våldsutsatthet hos barn eller unga med funktionsnedsättning eller tolka dem som beteende relaterat till en funktionsnedsättning.</a:t>
            </a:r>
          </a:p>
          <a:p>
            <a:endParaRPr lang="sv-SE" dirty="0"/>
          </a:p>
        </p:txBody>
      </p:sp>
    </p:spTree>
    <p:extLst>
      <p:ext uri="{BB962C8B-B14F-4D97-AF65-F5344CB8AC3E}">
        <p14:creationId xmlns:p14="http://schemas.microsoft.com/office/powerpoint/2010/main" val="4018592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6DF976-764B-46A1-90B1-A7F973F14380}"/>
              </a:ext>
            </a:extLst>
          </p:cNvPr>
          <p:cNvSpPr>
            <a:spLocks noGrp="1"/>
          </p:cNvSpPr>
          <p:nvPr>
            <p:ph type="title"/>
          </p:nvPr>
        </p:nvSpPr>
        <p:spPr/>
        <p:txBody>
          <a:bodyPr/>
          <a:lstStyle/>
          <a:p>
            <a:r>
              <a:rPr lang="sv-SE" dirty="0"/>
              <a:t>Beroende, begränsningar och kontroll</a:t>
            </a:r>
          </a:p>
        </p:txBody>
      </p:sp>
      <p:sp>
        <p:nvSpPr>
          <p:cNvPr id="3" name="Platshållare för innehåll 2">
            <a:extLst>
              <a:ext uri="{FF2B5EF4-FFF2-40B4-BE49-F238E27FC236}">
                <a16:creationId xmlns:a16="http://schemas.microsoft.com/office/drawing/2014/main" id="{5C7EBA97-72D0-40A3-8FCD-D6600E643DD3}"/>
              </a:ext>
            </a:extLst>
          </p:cNvPr>
          <p:cNvSpPr>
            <a:spLocks noGrp="1"/>
          </p:cNvSpPr>
          <p:nvPr>
            <p:ph idx="1"/>
          </p:nvPr>
        </p:nvSpPr>
        <p:spPr>
          <a:xfrm>
            <a:off x="838200" y="1561675"/>
            <a:ext cx="10515600" cy="4254337"/>
          </a:xfrm>
        </p:spPr>
        <p:txBody>
          <a:bodyPr/>
          <a:lstStyle/>
          <a:p>
            <a:r>
              <a:rPr lang="sv-SE" dirty="0"/>
              <a:t>Alla barn och unga är beroende av sina vårdnadshavare och andra vuxna för att få sina grundläggande behov tillgodosedda.</a:t>
            </a:r>
          </a:p>
          <a:p>
            <a:r>
              <a:rPr lang="sv-SE" dirty="0"/>
              <a:t>Vårdnadshavare, anhöriga och personal kan ha makt att begränsa eller möjliggöra barnet eller den ungas utveckling och självbestämmande.</a:t>
            </a:r>
          </a:p>
          <a:p>
            <a:pPr lvl="0"/>
            <a:r>
              <a:rPr lang="sv-SE" dirty="0"/>
              <a:t>Beroendet och maktrelationen blir starkare när barn och unga med funktionsnedsättning behöver stöd kring behov, kommunikation eller för att kunna vara delaktiga.</a:t>
            </a:r>
          </a:p>
          <a:p>
            <a:pPr lvl="0"/>
            <a:r>
              <a:rPr lang="sv-SE" dirty="0"/>
              <a:t>För personal kan det vara svårt att avgöra när vårdnadshavares begränsningar är rimliga för att skydda och stödja barnet och när de innebär otillbörlig kontroll och begränsningar.</a:t>
            </a:r>
          </a:p>
          <a:p>
            <a:endParaRPr lang="sv-SE" dirty="0"/>
          </a:p>
        </p:txBody>
      </p:sp>
    </p:spTree>
    <p:extLst>
      <p:ext uri="{BB962C8B-B14F-4D97-AF65-F5344CB8AC3E}">
        <p14:creationId xmlns:p14="http://schemas.microsoft.com/office/powerpoint/2010/main" val="51202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B603A3-FC05-46D6-942B-CF42D1CF6FA6}"/>
              </a:ext>
            </a:extLst>
          </p:cNvPr>
          <p:cNvSpPr>
            <a:spLocks noGrp="1"/>
          </p:cNvSpPr>
          <p:nvPr>
            <p:ph type="title"/>
          </p:nvPr>
        </p:nvSpPr>
        <p:spPr/>
        <p:txBody>
          <a:bodyPr/>
          <a:lstStyle/>
          <a:p>
            <a:r>
              <a:rPr lang="sv-SE" dirty="0"/>
              <a:t>För att förstå om ett barn eller ung person är utsatt för våld är det viktig att:</a:t>
            </a:r>
          </a:p>
        </p:txBody>
      </p:sp>
      <p:sp>
        <p:nvSpPr>
          <p:cNvPr id="3" name="Platshållare för innehåll 2">
            <a:extLst>
              <a:ext uri="{FF2B5EF4-FFF2-40B4-BE49-F238E27FC236}">
                <a16:creationId xmlns:a16="http://schemas.microsoft.com/office/drawing/2014/main" id="{48045607-C637-4665-8A7E-9946F05D7D89}"/>
              </a:ext>
            </a:extLst>
          </p:cNvPr>
          <p:cNvSpPr>
            <a:spLocks noGrp="1"/>
          </p:cNvSpPr>
          <p:nvPr>
            <p:ph sz="half" idx="1"/>
          </p:nvPr>
        </p:nvSpPr>
        <p:spPr>
          <a:xfrm>
            <a:off x="838199" y="1825629"/>
            <a:ext cx="5541579" cy="4241481"/>
          </a:xfrm>
        </p:spPr>
        <p:txBody>
          <a:bodyPr/>
          <a:lstStyle/>
          <a:p>
            <a:r>
              <a:rPr lang="sv-SE" dirty="0"/>
              <a:t>tänka att det kan handla om våld</a:t>
            </a:r>
          </a:p>
          <a:p>
            <a:r>
              <a:rPr lang="sv-SE" dirty="0"/>
              <a:t>uppmärksamma förändringar i beteende och mående</a:t>
            </a:r>
          </a:p>
          <a:p>
            <a:r>
              <a:rPr lang="sv-SE" dirty="0"/>
              <a:t>inhämta mer information</a:t>
            </a:r>
          </a:p>
          <a:p>
            <a:r>
              <a:rPr lang="sv-SE" dirty="0"/>
              <a:t>lägga ihop pusselbitar utifrån den information som finns</a:t>
            </a:r>
          </a:p>
          <a:p>
            <a:r>
              <a:rPr lang="sv-SE" dirty="0"/>
              <a:t>vid behov söka stöd och vägledning.</a:t>
            </a:r>
          </a:p>
          <a:p>
            <a:endParaRPr lang="sv-SE" dirty="0"/>
          </a:p>
        </p:txBody>
      </p:sp>
      <p:pic>
        <p:nvPicPr>
          <p:cNvPr id="6" name="Platshållare för innehåll 5" descr="En tonåring som håller armarna runt kroppen.&#10;">
            <a:extLst>
              <a:ext uri="{FF2B5EF4-FFF2-40B4-BE49-F238E27FC236}">
                <a16:creationId xmlns:a16="http://schemas.microsoft.com/office/drawing/2014/main" id="{C0BD060C-3FF5-4F1A-B756-693517B0F13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53420" y="1301750"/>
            <a:ext cx="2765425" cy="4254500"/>
          </a:xfrm>
        </p:spPr>
      </p:pic>
    </p:spTree>
    <p:extLst>
      <p:ext uri="{BB962C8B-B14F-4D97-AF65-F5344CB8AC3E}">
        <p14:creationId xmlns:p14="http://schemas.microsoft.com/office/powerpoint/2010/main" val="2793986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81768D-C208-47C0-B5B5-33ACE2920D4D}"/>
              </a:ext>
            </a:extLst>
          </p:cNvPr>
          <p:cNvSpPr>
            <a:spLocks noGrp="1"/>
          </p:cNvSpPr>
          <p:nvPr>
            <p:ph type="title"/>
          </p:nvPr>
        </p:nvSpPr>
        <p:spPr/>
        <p:txBody>
          <a:bodyPr/>
          <a:lstStyle/>
          <a:p>
            <a:r>
              <a:rPr lang="sv-SE" dirty="0">
                <a:ea typeface="Calibri" panose="020F0502020204030204" pitchFamily="34" charset="0"/>
                <a:cs typeface="Times New Roman" panose="02020603050405020304" pitchFamily="18" charset="0"/>
              </a:rPr>
              <a:t>Att ställa frågor om våld</a:t>
            </a:r>
            <a:endParaRPr lang="sv-SE" dirty="0"/>
          </a:p>
        </p:txBody>
      </p:sp>
      <p:sp>
        <p:nvSpPr>
          <p:cNvPr id="3" name="Platshållare för innehåll 2">
            <a:extLst>
              <a:ext uri="{FF2B5EF4-FFF2-40B4-BE49-F238E27FC236}">
                <a16:creationId xmlns:a16="http://schemas.microsoft.com/office/drawing/2014/main" id="{CFDDAA8F-CB91-4776-805D-112F6D9BE3CB}"/>
              </a:ext>
            </a:extLst>
          </p:cNvPr>
          <p:cNvSpPr>
            <a:spLocks noGrp="1"/>
          </p:cNvSpPr>
          <p:nvPr>
            <p:ph sz="half" idx="1"/>
          </p:nvPr>
        </p:nvSpPr>
        <p:spPr>
          <a:xfrm>
            <a:off x="838200" y="1690692"/>
            <a:ext cx="6379028" cy="3956864"/>
          </a:xfrm>
        </p:spPr>
        <p:txBody>
          <a:bodyPr/>
          <a:lstStyle/>
          <a:p>
            <a:pPr>
              <a:spcAft>
                <a:spcPts val="1200"/>
              </a:spcAft>
            </a:pPr>
            <a:r>
              <a:rPr lang="sv-SE" sz="2200" dirty="0">
                <a:ea typeface="Calibri" panose="020F0502020204030204" pitchFamily="34" charset="0"/>
                <a:cs typeface="Times New Roman" panose="02020603050405020304" pitchFamily="18" charset="0"/>
              </a:rPr>
              <a:t>Frågor om våld kan ställas enligt rutin till alla barn och unga eller till de barn och unga som uppvisar tecken på våldsutsatthet.</a:t>
            </a:r>
          </a:p>
          <a:p>
            <a:pPr>
              <a:lnSpc>
                <a:spcPct val="107000"/>
              </a:lnSpc>
              <a:spcAft>
                <a:spcPts val="1200"/>
              </a:spcAft>
            </a:pPr>
            <a:r>
              <a:rPr lang="sv-SE" sz="2200" dirty="0">
                <a:ea typeface="Calibri" panose="020F0502020204030204" pitchFamily="34" charset="0"/>
                <a:cs typeface="Times New Roman" panose="02020603050405020304" pitchFamily="18" charset="0"/>
              </a:rPr>
              <a:t>Att fråga om våld är viktigt för att få information om vad som hänt för att kunna hjälpa barnet.</a:t>
            </a:r>
          </a:p>
          <a:p>
            <a:pPr>
              <a:lnSpc>
                <a:spcPct val="107000"/>
              </a:lnSpc>
              <a:spcAft>
                <a:spcPts val="1200"/>
              </a:spcAft>
            </a:pPr>
            <a:r>
              <a:rPr lang="sv-SE" sz="2200" dirty="0">
                <a:ea typeface="Calibri" panose="020F0502020204030204" pitchFamily="34" charset="0"/>
                <a:cs typeface="Times New Roman" panose="02020603050405020304" pitchFamily="18" charset="0"/>
              </a:rPr>
              <a:t>Frågan är även viktig för att </a:t>
            </a:r>
            <a:r>
              <a:rPr lang="sv-SE" sz="2200" dirty="0"/>
              <a:t>bekräfta barnets upplevelse och rätt att få berätta om sin utsatthet.</a:t>
            </a:r>
          </a:p>
          <a:p>
            <a:pPr>
              <a:spcAft>
                <a:spcPts val="1200"/>
              </a:spcAft>
            </a:pPr>
            <a:endParaRPr lang="sv-SE" sz="2200" dirty="0"/>
          </a:p>
        </p:txBody>
      </p:sp>
      <p:pic>
        <p:nvPicPr>
          <p:cNvPr id="12" name="Platshållare för innehåll 11" descr="Ett barn som skriker.">
            <a:extLst>
              <a:ext uri="{FF2B5EF4-FFF2-40B4-BE49-F238E27FC236}">
                <a16:creationId xmlns:a16="http://schemas.microsoft.com/office/drawing/2014/main" id="{D39C5B0E-B354-4567-BE03-A97622C029D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05899" y="1311910"/>
            <a:ext cx="2359230" cy="4254500"/>
          </a:xfrm>
        </p:spPr>
      </p:pic>
    </p:spTree>
    <p:extLst>
      <p:ext uri="{BB962C8B-B14F-4D97-AF65-F5344CB8AC3E}">
        <p14:creationId xmlns:p14="http://schemas.microsoft.com/office/powerpoint/2010/main" val="1301416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776E4C-1C68-4EBF-BEC0-D45B91FD9F2A}"/>
              </a:ext>
            </a:extLst>
          </p:cNvPr>
          <p:cNvSpPr>
            <a:spLocks noGrp="1"/>
          </p:cNvSpPr>
          <p:nvPr>
            <p:ph type="title"/>
          </p:nvPr>
        </p:nvSpPr>
        <p:spPr/>
        <p:txBody>
          <a:bodyPr/>
          <a:lstStyle/>
          <a:p>
            <a:r>
              <a:rPr lang="sv-SE" dirty="0"/>
              <a:t>Förhållningssätt i samtal om våldsutsatthet</a:t>
            </a:r>
          </a:p>
        </p:txBody>
      </p:sp>
      <p:sp>
        <p:nvSpPr>
          <p:cNvPr id="3" name="Platshållare för innehåll 2">
            <a:extLst>
              <a:ext uri="{FF2B5EF4-FFF2-40B4-BE49-F238E27FC236}">
                <a16:creationId xmlns:a16="http://schemas.microsoft.com/office/drawing/2014/main" id="{5CFEA852-30DD-437C-91D7-040B6E358561}"/>
              </a:ext>
            </a:extLst>
          </p:cNvPr>
          <p:cNvSpPr>
            <a:spLocks noGrp="1"/>
          </p:cNvSpPr>
          <p:nvPr>
            <p:ph idx="1"/>
          </p:nvPr>
        </p:nvSpPr>
        <p:spPr/>
        <p:txBody>
          <a:bodyPr/>
          <a:lstStyle/>
          <a:p>
            <a:r>
              <a:rPr lang="sv-SE" dirty="0"/>
              <a:t>Lyssna och ta emot barnet eller den unges berättelse.</a:t>
            </a:r>
          </a:p>
          <a:p>
            <a:r>
              <a:rPr lang="sv-SE" dirty="0"/>
              <a:t>Ställ öppna frågor för att förstå vad hen är utsatt för. </a:t>
            </a:r>
          </a:p>
          <a:p>
            <a:r>
              <a:rPr lang="sv-SE" dirty="0"/>
              <a:t>Fråga inte om detaljer.</a:t>
            </a:r>
          </a:p>
          <a:p>
            <a:r>
              <a:rPr lang="sv-SE" dirty="0"/>
              <a:t>Anpassa frågorna efter hens ålder och förmåga att förstå, hålla fokus samt sätta ord på det som hänt.</a:t>
            </a:r>
          </a:p>
          <a:p>
            <a:r>
              <a:rPr lang="sv-SE" dirty="0"/>
              <a:t>Bekräfta att du har hört berättelsen och att du kommer att agera för att hjälpa barnet eller den unge.</a:t>
            </a:r>
          </a:p>
          <a:p>
            <a:endParaRPr lang="sv-SE" dirty="0"/>
          </a:p>
          <a:p>
            <a:endParaRPr lang="sv-SE" dirty="0"/>
          </a:p>
          <a:p>
            <a:endParaRPr lang="sv-SE" dirty="0"/>
          </a:p>
          <a:p>
            <a:endParaRPr lang="sv-SE" dirty="0"/>
          </a:p>
        </p:txBody>
      </p:sp>
    </p:spTree>
    <p:extLst>
      <p:ext uri="{BB962C8B-B14F-4D97-AF65-F5344CB8AC3E}">
        <p14:creationId xmlns:p14="http://schemas.microsoft.com/office/powerpoint/2010/main" val="12471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8CEDDF-E3A8-4D3A-85BF-AE1B62B88AE5}"/>
              </a:ext>
            </a:extLst>
          </p:cNvPr>
          <p:cNvSpPr>
            <a:spLocks noGrp="1"/>
          </p:cNvSpPr>
          <p:nvPr>
            <p:ph type="title"/>
          </p:nvPr>
        </p:nvSpPr>
        <p:spPr/>
        <p:txBody>
          <a:bodyPr/>
          <a:lstStyle/>
          <a:p>
            <a:r>
              <a:rPr lang="sv-SE" dirty="0"/>
              <a:t>Vad ska vi göra idag? </a:t>
            </a:r>
          </a:p>
        </p:txBody>
      </p:sp>
      <p:sp>
        <p:nvSpPr>
          <p:cNvPr id="3" name="Platshållare för innehåll 2">
            <a:extLst>
              <a:ext uri="{FF2B5EF4-FFF2-40B4-BE49-F238E27FC236}">
                <a16:creationId xmlns:a16="http://schemas.microsoft.com/office/drawing/2014/main" id="{3FA3A1A2-7A57-4677-A75B-D1CE21A86BCD}"/>
              </a:ext>
            </a:extLst>
          </p:cNvPr>
          <p:cNvSpPr>
            <a:spLocks noGrp="1"/>
          </p:cNvSpPr>
          <p:nvPr>
            <p:ph sz="half" idx="1"/>
          </p:nvPr>
        </p:nvSpPr>
        <p:spPr/>
        <p:txBody>
          <a:bodyPr/>
          <a:lstStyle/>
          <a:p>
            <a:r>
              <a:rPr lang="sv-SE" dirty="0"/>
              <a:t>introduktion </a:t>
            </a:r>
          </a:p>
          <a:p>
            <a:r>
              <a:rPr lang="sv-SE" dirty="0"/>
              <a:t>film om att fråga om våld</a:t>
            </a:r>
          </a:p>
          <a:p>
            <a:r>
              <a:rPr lang="sv-SE" dirty="0"/>
              <a:t>föreläsning om att upptäcka våld mot barn och unga med funktionsnedsättning </a:t>
            </a:r>
          </a:p>
          <a:p>
            <a:r>
              <a:rPr lang="sv-SE" dirty="0"/>
              <a:t>arbete med fallbeskrivningar </a:t>
            </a:r>
          </a:p>
          <a:p>
            <a:r>
              <a:rPr lang="sv-SE" dirty="0"/>
              <a:t>gemensam reflektion utifrån frågor</a:t>
            </a:r>
          </a:p>
          <a:p>
            <a:r>
              <a:rPr lang="sv-SE" dirty="0"/>
              <a:t>avslutning.</a:t>
            </a:r>
          </a:p>
          <a:p>
            <a:endParaRPr lang="sv-SE" dirty="0"/>
          </a:p>
        </p:txBody>
      </p:sp>
      <p:pic>
        <p:nvPicPr>
          <p:cNvPr id="6" name="Platshållare för innehåll 5" descr="En vårdanställd som håller ena handen på ett barns axel.&#10;">
            <a:extLst>
              <a:ext uri="{FF2B5EF4-FFF2-40B4-BE49-F238E27FC236}">
                <a16:creationId xmlns:a16="http://schemas.microsoft.com/office/drawing/2014/main" id="{81884F09-492F-4113-BC9D-C0B382B72A2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20324" y="1314276"/>
            <a:ext cx="3485352" cy="4254500"/>
          </a:xfrm>
        </p:spPr>
      </p:pic>
    </p:spTree>
    <p:extLst>
      <p:ext uri="{BB962C8B-B14F-4D97-AF65-F5344CB8AC3E}">
        <p14:creationId xmlns:p14="http://schemas.microsoft.com/office/powerpoint/2010/main" val="16484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BA4D81-1A41-4468-B125-0417E1C5CF0E}"/>
              </a:ext>
            </a:extLst>
          </p:cNvPr>
          <p:cNvSpPr>
            <a:spLocks noGrp="1"/>
          </p:cNvSpPr>
          <p:nvPr>
            <p:ph type="title"/>
          </p:nvPr>
        </p:nvSpPr>
        <p:spPr/>
        <p:txBody>
          <a:bodyPr/>
          <a:lstStyle/>
          <a:p>
            <a:r>
              <a:rPr lang="sv-SE" dirty="0"/>
              <a:t>Särskild känslighet för ledande frågor</a:t>
            </a:r>
          </a:p>
        </p:txBody>
      </p:sp>
      <p:sp>
        <p:nvSpPr>
          <p:cNvPr id="3" name="Platshållare för innehåll 2">
            <a:extLst>
              <a:ext uri="{FF2B5EF4-FFF2-40B4-BE49-F238E27FC236}">
                <a16:creationId xmlns:a16="http://schemas.microsoft.com/office/drawing/2014/main" id="{81DBD49D-2CCF-4D2F-9D75-58FCE3F9F9CC}"/>
              </a:ext>
            </a:extLst>
          </p:cNvPr>
          <p:cNvSpPr>
            <a:spLocks noGrp="1"/>
          </p:cNvSpPr>
          <p:nvPr>
            <p:ph idx="1"/>
          </p:nvPr>
        </p:nvSpPr>
        <p:spPr/>
        <p:txBody>
          <a:bodyPr/>
          <a:lstStyle/>
          <a:p>
            <a:r>
              <a:rPr lang="sv-SE" dirty="0"/>
              <a:t>Barn och unga har rätt till kommunikation och kommunikationsstöd för att få information och kunna uttrycka sig. </a:t>
            </a:r>
          </a:p>
          <a:p>
            <a:r>
              <a:rPr lang="sv-SE" dirty="0"/>
              <a:t>Barn med intellektuella och kommunikativa funktionsnedsättningar är samtidigt mer påverkbara för kognitiv och social påverkan än andra barn. Hur frågor om våld ställs kan alltså påverka vilka svar som ges. </a:t>
            </a:r>
          </a:p>
          <a:p>
            <a:r>
              <a:rPr lang="sv-SE" dirty="0"/>
              <a:t>Barn med intellektuella och kommunikativa funktionsnedsättningar kan ge korrekta och detaljerade uppgifter om de får rätt förutsättningar i form av icke-ledande metoder. </a:t>
            </a:r>
          </a:p>
          <a:p>
            <a:r>
              <a:rPr lang="sv-SE" dirty="0"/>
              <a:t>Det är därför viktigt med öppna frågor och en tydlig struktur för dessa barn.</a:t>
            </a:r>
          </a:p>
          <a:p>
            <a:endParaRPr lang="sv-SE" dirty="0"/>
          </a:p>
        </p:txBody>
      </p:sp>
    </p:spTree>
    <p:extLst>
      <p:ext uri="{BB962C8B-B14F-4D97-AF65-F5344CB8AC3E}">
        <p14:creationId xmlns:p14="http://schemas.microsoft.com/office/powerpoint/2010/main" val="880544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D03DA3-2194-430A-BE2B-F6BECD10534E}"/>
              </a:ext>
            </a:extLst>
          </p:cNvPr>
          <p:cNvSpPr>
            <a:spLocks noGrp="1"/>
          </p:cNvSpPr>
          <p:nvPr>
            <p:ph type="title"/>
          </p:nvPr>
        </p:nvSpPr>
        <p:spPr/>
        <p:txBody>
          <a:bodyPr/>
          <a:lstStyle/>
          <a:p>
            <a:r>
              <a:rPr lang="sv-SE" dirty="0"/>
              <a:t>Förbered samtal där frågor om våld ställs</a:t>
            </a:r>
          </a:p>
        </p:txBody>
      </p:sp>
      <p:sp>
        <p:nvSpPr>
          <p:cNvPr id="3" name="Platshållare för innehåll 2">
            <a:extLst>
              <a:ext uri="{FF2B5EF4-FFF2-40B4-BE49-F238E27FC236}">
                <a16:creationId xmlns:a16="http://schemas.microsoft.com/office/drawing/2014/main" id="{74E3110C-625E-4270-AB59-6FCE702A096A}"/>
              </a:ext>
            </a:extLst>
          </p:cNvPr>
          <p:cNvSpPr>
            <a:spLocks noGrp="1"/>
          </p:cNvSpPr>
          <p:nvPr>
            <p:ph idx="1"/>
          </p:nvPr>
        </p:nvSpPr>
        <p:spPr/>
        <p:txBody>
          <a:bodyPr/>
          <a:lstStyle/>
          <a:p>
            <a:r>
              <a:rPr lang="sv-SE" sz="2200" dirty="0"/>
              <a:t>Planera för att samtalet kan behöva tid.</a:t>
            </a:r>
          </a:p>
          <a:p>
            <a:r>
              <a:rPr lang="sv-SE" sz="2200" dirty="0"/>
              <a:t>Skapa en tydlig struktur för samtalet.</a:t>
            </a:r>
          </a:p>
          <a:p>
            <a:r>
              <a:rPr lang="sv-SE" sz="2200" dirty="0"/>
              <a:t>Säkerställ att barnet har tillgång till sina egna kommunikationsstöd.</a:t>
            </a:r>
          </a:p>
          <a:p>
            <a:r>
              <a:rPr lang="sv-SE" sz="2200" dirty="0"/>
              <a:t>Minska störande intryck i och utanför rummet.</a:t>
            </a:r>
          </a:p>
          <a:p>
            <a:r>
              <a:rPr lang="sv-SE" sz="2200" dirty="0"/>
              <a:t>Planera för hur samtalet ska kunna genomföras enskilt. Går det inte att genomföra samtalet enskilt, planera för hur du förhåller dig till medföljande personer som till exempel en personlig assistent eller god man.</a:t>
            </a:r>
          </a:p>
          <a:p>
            <a:r>
              <a:rPr lang="sv-SE" sz="2200" dirty="0"/>
              <a:t>Läs på om funktionsnedsättningen och om det finns särskilda tillgänglighetsbehov eller andra anpassningar du behöver göra innan mötet.</a:t>
            </a:r>
          </a:p>
          <a:p>
            <a:r>
              <a:rPr lang="sv-SE" sz="2200" dirty="0"/>
              <a:t>Träna på att använda de kommunikationsstöd som du är ovan vid.</a:t>
            </a:r>
          </a:p>
          <a:p>
            <a:endParaRPr lang="sv-SE" sz="2200" dirty="0"/>
          </a:p>
          <a:p>
            <a:endParaRPr lang="sv-SE" sz="2200" dirty="0"/>
          </a:p>
          <a:p>
            <a:endParaRPr lang="sv-SE" sz="2200" dirty="0"/>
          </a:p>
        </p:txBody>
      </p:sp>
    </p:spTree>
    <p:extLst>
      <p:ext uri="{BB962C8B-B14F-4D97-AF65-F5344CB8AC3E}">
        <p14:creationId xmlns:p14="http://schemas.microsoft.com/office/powerpoint/2010/main" val="3268257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C594CB-1015-474A-9189-B3544B965D8D}"/>
              </a:ext>
            </a:extLst>
          </p:cNvPr>
          <p:cNvSpPr>
            <a:spLocks noGrp="1"/>
          </p:cNvSpPr>
          <p:nvPr>
            <p:ph type="title"/>
          </p:nvPr>
        </p:nvSpPr>
        <p:spPr/>
        <p:txBody>
          <a:bodyPr/>
          <a:lstStyle/>
          <a:p>
            <a:r>
              <a:rPr lang="sv-SE" dirty="0"/>
              <a:t>Dokumentera alltid oro och samtal om våld</a:t>
            </a:r>
          </a:p>
        </p:txBody>
      </p:sp>
      <p:sp>
        <p:nvSpPr>
          <p:cNvPr id="3" name="Platshållare för innehåll 2">
            <a:extLst>
              <a:ext uri="{FF2B5EF4-FFF2-40B4-BE49-F238E27FC236}">
                <a16:creationId xmlns:a16="http://schemas.microsoft.com/office/drawing/2014/main" id="{5F257CBE-C6B6-4692-BE19-897E9D07130F}"/>
              </a:ext>
            </a:extLst>
          </p:cNvPr>
          <p:cNvSpPr>
            <a:spLocks noGrp="1"/>
          </p:cNvSpPr>
          <p:nvPr>
            <p:ph idx="1"/>
          </p:nvPr>
        </p:nvSpPr>
        <p:spPr/>
        <p:txBody>
          <a:bodyPr/>
          <a:lstStyle/>
          <a:p>
            <a:r>
              <a:rPr lang="sv-SE" sz="2200" dirty="0"/>
              <a:t>Utgå från verksamhetens rutiner och arbetssätt för dokumentation eller journalföring.</a:t>
            </a:r>
          </a:p>
          <a:p>
            <a:r>
              <a:rPr lang="sv-SE" sz="2200" dirty="0"/>
              <a:t>Anteckna vad som väcker oro, till exempel att ett barn eller ung person har blåmärken eller att hens beteende har förändrats. </a:t>
            </a:r>
          </a:p>
          <a:p>
            <a:r>
              <a:rPr lang="sv-SE" sz="2200" dirty="0"/>
              <a:t>Dokumentera samtal om våld med barn och unga genom att ordagrant beskriva:</a:t>
            </a:r>
          </a:p>
          <a:p>
            <a:pPr lvl="1"/>
            <a:r>
              <a:rPr lang="sv-SE" sz="2200" dirty="0"/>
              <a:t>hur ämnet våld togs upp</a:t>
            </a:r>
          </a:p>
          <a:p>
            <a:pPr lvl="1"/>
            <a:r>
              <a:rPr lang="sv-SE" sz="2200" dirty="0"/>
              <a:t>vilka frågor du ställde och hur du ställde dem, inklusive information om kommunikationsstöd</a:t>
            </a:r>
          </a:p>
          <a:p>
            <a:pPr lvl="1"/>
            <a:r>
              <a:rPr lang="sv-SE" sz="2200" dirty="0"/>
              <a:t>vad barnet eller den unga sa och hur hen berättade.</a:t>
            </a:r>
          </a:p>
          <a:p>
            <a:r>
              <a:rPr lang="sv-SE" sz="2200" dirty="0"/>
              <a:t>Uppgifter i en journal kan behöva skyddas med exempelvis sekretessmarkering.</a:t>
            </a:r>
          </a:p>
          <a:p>
            <a:pPr marL="0" indent="0">
              <a:buNone/>
            </a:pPr>
            <a:endParaRPr lang="sv-SE" sz="2200" dirty="0"/>
          </a:p>
        </p:txBody>
      </p:sp>
    </p:spTree>
    <p:extLst>
      <p:ext uri="{BB962C8B-B14F-4D97-AF65-F5344CB8AC3E}">
        <p14:creationId xmlns:p14="http://schemas.microsoft.com/office/powerpoint/2010/main" val="315171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AD607E-64A7-4FB8-A36F-1C9C06D2B643}"/>
              </a:ext>
            </a:extLst>
          </p:cNvPr>
          <p:cNvSpPr>
            <a:spLocks noGrp="1"/>
          </p:cNvSpPr>
          <p:nvPr>
            <p:ph type="title"/>
          </p:nvPr>
        </p:nvSpPr>
        <p:spPr/>
        <p:txBody>
          <a:bodyPr>
            <a:normAutofit/>
          </a:bodyPr>
          <a:lstStyle/>
          <a:p>
            <a:r>
              <a:rPr lang="sv-SE" dirty="0"/>
              <a:t>Våra rutiner</a:t>
            </a:r>
          </a:p>
        </p:txBody>
      </p:sp>
      <p:sp>
        <p:nvSpPr>
          <p:cNvPr id="3" name="Platshållare för innehåll 2">
            <a:extLst>
              <a:ext uri="{FF2B5EF4-FFF2-40B4-BE49-F238E27FC236}">
                <a16:creationId xmlns:a16="http://schemas.microsoft.com/office/drawing/2014/main" id="{D2C87B1F-9821-415D-84A9-886FEB721022}"/>
              </a:ext>
            </a:extLst>
          </p:cNvPr>
          <p:cNvSpPr>
            <a:spLocks noGrp="1"/>
          </p:cNvSpPr>
          <p:nvPr>
            <p:ph idx="1"/>
          </p:nvPr>
        </p:nvSpPr>
        <p:spPr/>
        <p:txBody>
          <a:bodyPr/>
          <a:lstStyle/>
          <a:p>
            <a:endParaRPr lang="sv-SE" dirty="0"/>
          </a:p>
        </p:txBody>
      </p:sp>
    </p:spTree>
    <p:extLst>
      <p:ext uri="{BB962C8B-B14F-4D97-AF65-F5344CB8AC3E}">
        <p14:creationId xmlns:p14="http://schemas.microsoft.com/office/powerpoint/2010/main" val="710981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Fallbeskrivning</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Att upptäcka våld mot barn. </a:t>
            </a:r>
          </a:p>
        </p:txBody>
      </p:sp>
    </p:spTree>
    <p:extLst>
      <p:ext uri="{BB962C8B-B14F-4D97-AF65-F5344CB8AC3E}">
        <p14:creationId xmlns:p14="http://schemas.microsoft.com/office/powerpoint/2010/main" val="3695931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74C443-99EA-4F03-9DF4-6E28A40524E0}"/>
              </a:ext>
            </a:extLst>
          </p:cNvPr>
          <p:cNvSpPr>
            <a:spLocks noGrp="1"/>
          </p:cNvSpPr>
          <p:nvPr>
            <p:ph type="title"/>
          </p:nvPr>
        </p:nvSpPr>
        <p:spPr/>
        <p:txBody>
          <a:bodyPr/>
          <a:lstStyle/>
          <a:p>
            <a:r>
              <a:rPr lang="sv-SE" dirty="0"/>
              <a:t>Instruktioner</a:t>
            </a:r>
          </a:p>
        </p:txBody>
      </p:sp>
      <p:sp>
        <p:nvSpPr>
          <p:cNvPr id="3" name="Platshållare för innehåll 2">
            <a:extLst>
              <a:ext uri="{FF2B5EF4-FFF2-40B4-BE49-F238E27FC236}">
                <a16:creationId xmlns:a16="http://schemas.microsoft.com/office/drawing/2014/main" id="{3A2E95A2-9335-4977-AAA5-2223A4B0600D}"/>
              </a:ext>
            </a:extLst>
          </p:cNvPr>
          <p:cNvSpPr>
            <a:spLocks noGrp="1"/>
          </p:cNvSpPr>
          <p:nvPr>
            <p:ph sz="half" idx="1"/>
          </p:nvPr>
        </p:nvSpPr>
        <p:spPr/>
        <p:txBody>
          <a:bodyPr/>
          <a:lstStyle/>
          <a:p>
            <a:r>
              <a:rPr lang="sv-SE" dirty="0"/>
              <a:t>Dela upp er i mindre grupper.</a:t>
            </a:r>
          </a:p>
          <a:p>
            <a:r>
              <a:rPr lang="sv-SE" dirty="0"/>
              <a:t>En person i varje grupp läser fallbeskrivningen och frågorna högt för de andra.</a:t>
            </a:r>
          </a:p>
          <a:p>
            <a:r>
              <a:rPr lang="sv-SE" dirty="0"/>
              <a:t>Diskutera den situation som beskrivs utifrån följdfrågorna.</a:t>
            </a:r>
          </a:p>
          <a:p>
            <a:r>
              <a:rPr lang="sv-SE" dirty="0"/>
              <a:t>Vi kommer inte göra någon återkoppling i helgrupp.</a:t>
            </a:r>
          </a:p>
          <a:p>
            <a:endParaRPr lang="sv-SE" dirty="0"/>
          </a:p>
        </p:txBody>
      </p:sp>
      <p:pic>
        <p:nvPicPr>
          <p:cNvPr id="8" name="Platshållare för innehåll 7" descr="Ett barn med hörlurar.">
            <a:extLst>
              <a:ext uri="{FF2B5EF4-FFF2-40B4-BE49-F238E27FC236}">
                <a16:creationId xmlns:a16="http://schemas.microsoft.com/office/drawing/2014/main" id="{F2C0EE4D-C7F5-4350-B183-9160A765C9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97486" y="1301750"/>
            <a:ext cx="3037931" cy="4254500"/>
          </a:xfrm>
        </p:spPr>
      </p:pic>
    </p:spTree>
    <p:extLst>
      <p:ext uri="{BB962C8B-B14F-4D97-AF65-F5344CB8AC3E}">
        <p14:creationId xmlns:p14="http://schemas.microsoft.com/office/powerpoint/2010/main" val="3180513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Reflektionsfrågor</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endParaRPr lang="sv-SE" dirty="0"/>
          </a:p>
        </p:txBody>
      </p:sp>
    </p:spTree>
    <p:extLst>
      <p:ext uri="{BB962C8B-B14F-4D97-AF65-F5344CB8AC3E}">
        <p14:creationId xmlns:p14="http://schemas.microsoft.com/office/powerpoint/2010/main" val="349150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87213E-4CB0-4577-B261-B373C0DCF8ED}"/>
              </a:ext>
            </a:extLst>
          </p:cNvPr>
          <p:cNvSpPr>
            <a:spLocks noGrp="1"/>
          </p:cNvSpPr>
          <p:nvPr>
            <p:ph type="title"/>
          </p:nvPr>
        </p:nvSpPr>
        <p:spPr/>
        <p:txBody>
          <a:bodyPr/>
          <a:lstStyle/>
          <a:p>
            <a:r>
              <a:rPr lang="sv-SE" dirty="0"/>
              <a:t>Hur ser det ut hos oss? </a:t>
            </a:r>
          </a:p>
        </p:txBody>
      </p:sp>
      <p:sp>
        <p:nvSpPr>
          <p:cNvPr id="3" name="Platshållare för innehåll 2">
            <a:extLst>
              <a:ext uri="{FF2B5EF4-FFF2-40B4-BE49-F238E27FC236}">
                <a16:creationId xmlns:a16="http://schemas.microsoft.com/office/drawing/2014/main" id="{7C0F3DAC-E1CD-4009-AAE2-26BF19CE5898}"/>
              </a:ext>
            </a:extLst>
          </p:cNvPr>
          <p:cNvSpPr>
            <a:spLocks noGrp="1"/>
          </p:cNvSpPr>
          <p:nvPr>
            <p:ph idx="1"/>
          </p:nvPr>
        </p:nvSpPr>
        <p:spPr/>
        <p:txBody>
          <a:bodyPr/>
          <a:lstStyle/>
          <a:p>
            <a:r>
              <a:rPr lang="sv-SE" dirty="0"/>
              <a:t>Vad kan hindra eller bidra till att vi upptäcker våld mot barn och unga med funktionsnedsättning i vår verksamhet?</a:t>
            </a:r>
          </a:p>
          <a:p>
            <a:r>
              <a:rPr lang="sv-SE" dirty="0"/>
              <a:t>Vad kan vi göra för att all personal ska känna sig trygga med att ställa frågor om våld?</a:t>
            </a:r>
          </a:p>
          <a:p>
            <a:r>
              <a:rPr lang="sv-SE" dirty="0"/>
              <a:t>Vad kan vi personal behöva för stöd att hantera situationer där vi möter våldsutsatta barn och unga med funktionsnedsättning?</a:t>
            </a:r>
          </a:p>
          <a:p>
            <a:r>
              <a:rPr lang="sv-SE" dirty="0"/>
              <a:t>Hur följer vi upp samtal om våld med ett barn eller ung person i vår verksamhet?</a:t>
            </a:r>
          </a:p>
          <a:p>
            <a:endParaRPr lang="sv-SE" dirty="0"/>
          </a:p>
          <a:p>
            <a:endParaRPr lang="sv-SE" dirty="0"/>
          </a:p>
        </p:txBody>
      </p:sp>
    </p:spTree>
    <p:extLst>
      <p:ext uri="{BB962C8B-B14F-4D97-AF65-F5344CB8AC3E}">
        <p14:creationId xmlns:p14="http://schemas.microsoft.com/office/powerpoint/2010/main" val="283483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83D193-B5B3-4CC9-B4F8-DE6BA4B4C8D9}"/>
              </a:ext>
            </a:extLst>
          </p:cNvPr>
          <p:cNvSpPr>
            <a:spLocks noGrp="1"/>
          </p:cNvSpPr>
          <p:nvPr>
            <p:ph type="title"/>
          </p:nvPr>
        </p:nvSpPr>
        <p:spPr/>
        <p:txBody>
          <a:bodyPr/>
          <a:lstStyle/>
          <a:p>
            <a:r>
              <a:rPr lang="sv-SE" dirty="0"/>
              <a:t>Avslutning</a:t>
            </a:r>
          </a:p>
        </p:txBody>
      </p:sp>
      <p:sp>
        <p:nvSpPr>
          <p:cNvPr id="3" name="Platshållare för innehåll 2">
            <a:extLst>
              <a:ext uri="{FF2B5EF4-FFF2-40B4-BE49-F238E27FC236}">
                <a16:creationId xmlns:a16="http://schemas.microsoft.com/office/drawing/2014/main" id="{9F53A4A5-0DF7-4767-AB48-4704EED584E8}"/>
              </a:ext>
            </a:extLst>
          </p:cNvPr>
          <p:cNvSpPr>
            <a:spLocks noGrp="1"/>
          </p:cNvSpPr>
          <p:nvPr>
            <p:ph sz="half" idx="1"/>
          </p:nvPr>
        </p:nvSpPr>
        <p:spPr/>
        <p:txBody>
          <a:bodyPr/>
          <a:lstStyle/>
          <a:p>
            <a:r>
              <a:rPr lang="sv-SE" dirty="0"/>
              <a:t>Under nästa tema kommer vi att prata om att agera vid oro för våld.</a:t>
            </a:r>
            <a:endParaRPr lang="sv-SE" dirty="0">
              <a:highlight>
                <a:srgbClr val="FFFF00"/>
              </a:highlight>
            </a:endParaRPr>
          </a:p>
          <a:p>
            <a:r>
              <a:rPr lang="sv-SE" dirty="0"/>
              <a:t>Vad tar du med dig från dagens utbildning?</a:t>
            </a:r>
          </a:p>
          <a:p>
            <a:r>
              <a:rPr lang="sv-SE" dirty="0"/>
              <a:t>Är det något du vill skicka med inför nästa tillfälle?</a:t>
            </a:r>
          </a:p>
          <a:p>
            <a:endParaRPr lang="sv-SE" dirty="0"/>
          </a:p>
          <a:p>
            <a:endParaRPr lang="sv-SE" dirty="0"/>
          </a:p>
        </p:txBody>
      </p:sp>
      <p:pic>
        <p:nvPicPr>
          <p:cNvPr id="6" name="Platshållare för innehåll 5" descr="En ryggsäck med hörlurar och några hjälpmedel spridda vid sidan om.&#10;">
            <a:extLst>
              <a:ext uri="{FF2B5EF4-FFF2-40B4-BE49-F238E27FC236}">
                <a16:creationId xmlns:a16="http://schemas.microsoft.com/office/drawing/2014/main" id="{3A1D6A64-660E-4941-A922-7B3A80B4FC3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537338"/>
            <a:ext cx="5181600" cy="3783323"/>
          </a:xfrm>
        </p:spPr>
      </p:pic>
    </p:spTree>
    <p:extLst>
      <p:ext uri="{BB962C8B-B14F-4D97-AF65-F5344CB8AC3E}">
        <p14:creationId xmlns:p14="http://schemas.microsoft.com/office/powerpoint/2010/main" val="371487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EE1D96-B0B9-448C-B6A9-1F0C22806575}"/>
              </a:ext>
            </a:extLst>
          </p:cNvPr>
          <p:cNvSpPr>
            <a:spLocks noGrp="1"/>
          </p:cNvSpPr>
          <p:nvPr>
            <p:ph type="ctrTitle"/>
          </p:nvPr>
        </p:nvSpPr>
        <p:spPr/>
        <p:txBody>
          <a:bodyPr/>
          <a:lstStyle/>
          <a:p>
            <a:r>
              <a:rPr lang="sv-SE" dirty="0"/>
              <a:t>Tack för idag!</a:t>
            </a:r>
          </a:p>
        </p:txBody>
      </p:sp>
      <p:sp>
        <p:nvSpPr>
          <p:cNvPr id="3" name="Underrubrik 2">
            <a:extLst>
              <a:ext uri="{FF2B5EF4-FFF2-40B4-BE49-F238E27FC236}">
                <a16:creationId xmlns:a16="http://schemas.microsoft.com/office/drawing/2014/main" id="{4B1323DA-3CBA-4921-99E1-1622D4692934}"/>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35074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7F657-3A7A-44A1-AB0E-CE43C859F200}"/>
              </a:ext>
            </a:extLst>
          </p:cNvPr>
          <p:cNvSpPr>
            <a:spLocks noGrp="1"/>
          </p:cNvSpPr>
          <p:nvPr>
            <p:ph type="title"/>
          </p:nvPr>
        </p:nvSpPr>
        <p:spPr/>
        <p:txBody>
          <a:bodyPr/>
          <a:lstStyle/>
          <a:p>
            <a:r>
              <a:rPr lang="sv-SE" dirty="0"/>
              <a:t>I detta tema kommer vi få lära oss om:</a:t>
            </a:r>
          </a:p>
        </p:txBody>
      </p:sp>
      <p:sp>
        <p:nvSpPr>
          <p:cNvPr id="3" name="Platshållare för innehåll 2">
            <a:extLst>
              <a:ext uri="{FF2B5EF4-FFF2-40B4-BE49-F238E27FC236}">
                <a16:creationId xmlns:a16="http://schemas.microsoft.com/office/drawing/2014/main" id="{D2DBD65B-3FCA-48BA-86C7-47F893D1BF1B}"/>
              </a:ext>
            </a:extLst>
          </p:cNvPr>
          <p:cNvSpPr>
            <a:spLocks noGrp="1"/>
          </p:cNvSpPr>
          <p:nvPr>
            <p:ph idx="1"/>
          </p:nvPr>
        </p:nvSpPr>
        <p:spPr/>
        <p:txBody>
          <a:bodyPr/>
          <a:lstStyle/>
          <a:p>
            <a:pPr lvl="0"/>
            <a:r>
              <a:rPr lang="sv-SE" dirty="0"/>
              <a:t>tecken som kan tyda på att ett barn eller ung person med funktionsnedsättning är utsatt för våld</a:t>
            </a:r>
          </a:p>
          <a:p>
            <a:pPr lvl="0"/>
            <a:r>
              <a:rPr lang="sv-SE" dirty="0"/>
              <a:t>hur vi kan ställa frågor om våld</a:t>
            </a:r>
          </a:p>
          <a:p>
            <a:pPr>
              <a:spcAft>
                <a:spcPts val="1800"/>
              </a:spcAft>
            </a:pPr>
            <a:r>
              <a:rPr lang="sv-SE" dirty="0"/>
              <a:t>hur vi ska dokumentera oro för att ett barn eller ung person är utsatt för våld.</a:t>
            </a:r>
          </a:p>
          <a:p>
            <a:pPr marL="0" indent="0">
              <a:buNone/>
            </a:pPr>
            <a:r>
              <a:rPr lang="sv-SE" dirty="0"/>
              <a:t>Syftet är att vi ska få ökad kunskap om hur det går att upptäcka våld mot barn unga med funktionsnedsättning.</a:t>
            </a:r>
          </a:p>
        </p:txBody>
      </p:sp>
    </p:spTree>
    <p:extLst>
      <p:ext uri="{BB962C8B-B14F-4D97-AF65-F5344CB8AC3E}">
        <p14:creationId xmlns:p14="http://schemas.microsoft.com/office/powerpoint/2010/main" val="288629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4613-8AAB-B50E-5E65-4769FB794B26}"/>
              </a:ext>
            </a:extLst>
          </p:cNvPr>
          <p:cNvSpPr>
            <a:spLocks noGrp="1"/>
          </p:cNvSpPr>
          <p:nvPr>
            <p:ph type="title"/>
          </p:nvPr>
        </p:nvSpPr>
        <p:spPr>
          <a:xfrm>
            <a:off x="503999" y="212652"/>
            <a:ext cx="11191113" cy="1268818"/>
          </a:xfrm>
        </p:spPr>
        <p:txBody>
          <a:bodyPr anchor="ctr"/>
          <a:lstStyle/>
          <a:p>
            <a:pPr algn="ctr"/>
            <a:r>
              <a:rPr lang="sv-SE" dirty="0"/>
              <a:t>Erfarenheter av våld</a:t>
            </a:r>
            <a:endParaRPr lang="sv-SE" sz="3500" dirty="0"/>
          </a:p>
        </p:txBody>
      </p:sp>
      <p:sp>
        <p:nvSpPr>
          <p:cNvPr id="40" name="TextBox 39">
            <a:extLst>
              <a:ext uri="{FF2B5EF4-FFF2-40B4-BE49-F238E27FC236}">
                <a16:creationId xmlns:a16="http://schemas.microsoft.com/office/drawing/2014/main" id="{8AA5D983-E106-FCEE-709A-91F089B7EB1F}"/>
              </a:ext>
            </a:extLst>
          </p:cNvPr>
          <p:cNvSpPr txBox="1"/>
          <p:nvPr/>
        </p:nvSpPr>
        <p:spPr>
          <a:xfrm>
            <a:off x="915555" y="1826506"/>
            <a:ext cx="3650161" cy="1687065"/>
          </a:xfrm>
          <a:prstGeom prst="rect">
            <a:avLst/>
          </a:prstGeom>
          <a:noFill/>
        </p:spPr>
        <p:txBody>
          <a:bodyPr wrap="square">
            <a:spAutoFit/>
          </a:bodyPr>
          <a:lstStyle/>
          <a:p>
            <a:pPr>
              <a:lnSpc>
                <a:spcPct val="110000"/>
              </a:lnSpc>
            </a:pPr>
            <a:r>
              <a:rPr lang="sv-SE" sz="2400" dirty="0"/>
              <a:t>Önskar att de vuxna hade varit lite mer frågvisa och sagt att det var okej att berätta.</a:t>
            </a:r>
            <a:endParaRPr lang="sv-SE" sz="2400" u="none" dirty="0">
              <a:solidFill>
                <a:schemeClr val="tx1"/>
              </a:solidFill>
            </a:endParaRPr>
          </a:p>
        </p:txBody>
      </p:sp>
      <p:sp>
        <p:nvSpPr>
          <p:cNvPr id="41" name="TextBox 40">
            <a:extLst>
              <a:ext uri="{FF2B5EF4-FFF2-40B4-BE49-F238E27FC236}">
                <a16:creationId xmlns:a16="http://schemas.microsoft.com/office/drawing/2014/main" id="{2CA491C0-861A-E57F-1775-EA8C04F2AD3E}"/>
              </a:ext>
            </a:extLst>
          </p:cNvPr>
          <p:cNvSpPr txBox="1"/>
          <p:nvPr/>
        </p:nvSpPr>
        <p:spPr>
          <a:xfrm>
            <a:off x="7559099" y="1711764"/>
            <a:ext cx="4084895" cy="1280800"/>
          </a:xfrm>
          <a:prstGeom prst="rect">
            <a:avLst/>
          </a:prstGeom>
          <a:noFill/>
        </p:spPr>
        <p:txBody>
          <a:bodyPr wrap="square">
            <a:spAutoFit/>
          </a:bodyPr>
          <a:lstStyle/>
          <a:p>
            <a:pPr algn="ctr">
              <a:lnSpc>
                <a:spcPct val="110000"/>
              </a:lnSpc>
            </a:pPr>
            <a:r>
              <a:rPr lang="sv-SE" sz="2400" dirty="0"/>
              <a:t>Ställa frågor!! Om hur jag hade det, var blåmärkena kom ifrån.</a:t>
            </a:r>
            <a:endParaRPr lang="sv-SE" sz="2400" dirty="0">
              <a:solidFill>
                <a:schemeClr val="tx1"/>
              </a:solidFill>
            </a:endParaRPr>
          </a:p>
        </p:txBody>
      </p:sp>
      <p:sp>
        <p:nvSpPr>
          <p:cNvPr id="42" name="TextBox 41">
            <a:extLst>
              <a:ext uri="{FF2B5EF4-FFF2-40B4-BE49-F238E27FC236}">
                <a16:creationId xmlns:a16="http://schemas.microsoft.com/office/drawing/2014/main" id="{2DFCF367-AA05-D0F8-5470-5021C8C52911}"/>
              </a:ext>
            </a:extLst>
          </p:cNvPr>
          <p:cNvSpPr txBox="1"/>
          <p:nvPr/>
        </p:nvSpPr>
        <p:spPr>
          <a:xfrm>
            <a:off x="5160097" y="4085913"/>
            <a:ext cx="3035874" cy="1280800"/>
          </a:xfrm>
          <a:prstGeom prst="rect">
            <a:avLst/>
          </a:prstGeom>
          <a:noFill/>
        </p:spPr>
        <p:txBody>
          <a:bodyPr wrap="square">
            <a:spAutoFit/>
          </a:bodyPr>
          <a:lstStyle/>
          <a:p>
            <a:pPr>
              <a:lnSpc>
                <a:spcPct val="110000"/>
              </a:lnSpc>
            </a:pPr>
            <a:r>
              <a:rPr lang="sv-SE" sz="2400" dirty="0"/>
              <a:t>Fråga. Uppmärksamma tysta barn.</a:t>
            </a:r>
            <a:endParaRPr lang="sv-SE" sz="2400" dirty="0">
              <a:solidFill>
                <a:schemeClr val="tx1"/>
              </a:solidFill>
            </a:endParaRPr>
          </a:p>
        </p:txBody>
      </p:sp>
      <p:grpSp>
        <p:nvGrpSpPr>
          <p:cNvPr id="36" name="Group 35">
            <a:extLst>
              <a:ext uri="{FF2B5EF4-FFF2-40B4-BE49-F238E27FC236}">
                <a16:creationId xmlns:a16="http://schemas.microsoft.com/office/drawing/2014/main" id="{1CBA689E-9F7A-8FED-497B-9F273053801C}"/>
              </a:ext>
              <a:ext uri="{C183D7F6-B498-43B3-948B-1728B52AA6E4}">
                <adec:decorative xmlns:adec="http://schemas.microsoft.com/office/drawing/2017/decorative" val="1"/>
              </a:ext>
            </a:extLst>
          </p:cNvPr>
          <p:cNvGrpSpPr/>
          <p:nvPr/>
        </p:nvGrpSpPr>
        <p:grpSpPr>
          <a:xfrm>
            <a:off x="4418148" y="3629791"/>
            <a:ext cx="4084895" cy="2375652"/>
            <a:chOff x="5884965" y="2942128"/>
            <a:chExt cx="3390900" cy="2209800"/>
          </a:xfrm>
        </p:grpSpPr>
        <p:sp>
          <p:nvSpPr>
            <p:cNvPr id="30" name="Freeform 29">
              <a:extLst>
                <a:ext uri="{FF2B5EF4-FFF2-40B4-BE49-F238E27FC236}">
                  <a16:creationId xmlns:a16="http://schemas.microsoft.com/office/drawing/2014/main" id="{EB281FED-7B8B-4764-A521-5E4B97D77C63}"/>
                </a:ext>
              </a:extLst>
            </p:cNvPr>
            <p:cNvSpPr/>
            <p:nvPr/>
          </p:nvSpPr>
          <p:spPr>
            <a:xfrm>
              <a:off x="5884965" y="3248025"/>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pic>
          <p:nvPicPr>
            <p:cNvPr id="25" name="Graphic 24">
              <a:extLst>
                <a:ext uri="{FF2B5EF4-FFF2-40B4-BE49-F238E27FC236}">
                  <a16:creationId xmlns:a16="http://schemas.microsoft.com/office/drawing/2014/main" id="{9EA90C6A-8645-BACC-9D69-A35E7AEFDB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4965" y="2942128"/>
              <a:ext cx="3390900" cy="2209800"/>
            </a:xfrm>
            <a:prstGeom prst="rect">
              <a:avLst/>
            </a:prstGeom>
          </p:spPr>
        </p:pic>
        <p:sp>
          <p:nvSpPr>
            <p:cNvPr id="31" name="Freeform 30">
              <a:extLst>
                <a:ext uri="{FF2B5EF4-FFF2-40B4-BE49-F238E27FC236}">
                  <a16:creationId xmlns:a16="http://schemas.microsoft.com/office/drawing/2014/main" id="{7C193549-FB3D-C65C-693C-C6408AF456EC}"/>
                </a:ext>
              </a:extLst>
            </p:cNvPr>
            <p:cNvSpPr/>
            <p:nvPr/>
          </p:nvSpPr>
          <p:spPr>
            <a:xfrm>
              <a:off x="8726136" y="438013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grpSp>
        <p:nvGrpSpPr>
          <p:cNvPr id="38" name="Group 37">
            <a:extLst>
              <a:ext uri="{FF2B5EF4-FFF2-40B4-BE49-F238E27FC236}">
                <a16:creationId xmlns:a16="http://schemas.microsoft.com/office/drawing/2014/main" id="{8857B082-9054-D2FF-7374-2C083F145C7D}"/>
              </a:ext>
              <a:ext uri="{C183D7F6-B498-43B3-948B-1728B52AA6E4}">
                <adec:decorative xmlns:adec="http://schemas.microsoft.com/office/drawing/2017/decorative" val="1"/>
              </a:ext>
            </a:extLst>
          </p:cNvPr>
          <p:cNvGrpSpPr/>
          <p:nvPr/>
        </p:nvGrpSpPr>
        <p:grpSpPr>
          <a:xfrm>
            <a:off x="503999" y="1332299"/>
            <a:ext cx="4211910" cy="2414670"/>
            <a:chOff x="924082" y="1955252"/>
            <a:chExt cx="3076913" cy="1897562"/>
          </a:xfrm>
        </p:grpSpPr>
        <p:pic>
          <p:nvPicPr>
            <p:cNvPr id="27" name="Graphic 26">
              <a:extLst>
                <a:ext uri="{FF2B5EF4-FFF2-40B4-BE49-F238E27FC236}">
                  <a16:creationId xmlns:a16="http://schemas.microsoft.com/office/drawing/2014/main" id="{5BA94DEF-48F0-1D86-07D5-A55926B0F35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195" y="1985914"/>
              <a:ext cx="2971800" cy="1866900"/>
            </a:xfrm>
            <a:prstGeom prst="rect">
              <a:avLst/>
            </a:prstGeom>
          </p:spPr>
        </p:pic>
        <p:sp>
          <p:nvSpPr>
            <p:cNvPr id="32" name="Freeform 31">
              <a:extLst>
                <a:ext uri="{FF2B5EF4-FFF2-40B4-BE49-F238E27FC236}">
                  <a16:creationId xmlns:a16="http://schemas.microsoft.com/office/drawing/2014/main" id="{52B68B31-5936-0121-0A3B-A3D25C258D22}"/>
                </a:ext>
              </a:extLst>
            </p:cNvPr>
            <p:cNvSpPr/>
            <p:nvPr/>
          </p:nvSpPr>
          <p:spPr>
            <a:xfrm>
              <a:off x="924082" y="1955252"/>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1387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3" name="Freeform 32">
              <a:extLst>
                <a:ext uri="{FF2B5EF4-FFF2-40B4-BE49-F238E27FC236}">
                  <a16:creationId xmlns:a16="http://schemas.microsoft.com/office/drawing/2014/main" id="{C6F0FFDC-AFDE-9BD8-F85C-13B970FB7793}"/>
                </a:ext>
              </a:extLst>
            </p:cNvPr>
            <p:cNvSpPr/>
            <p:nvPr/>
          </p:nvSpPr>
          <p:spPr>
            <a:xfrm>
              <a:off x="3520138" y="3416191"/>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1387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grpSp>
        <p:nvGrpSpPr>
          <p:cNvPr id="37" name="Group 36">
            <a:extLst>
              <a:ext uri="{FF2B5EF4-FFF2-40B4-BE49-F238E27FC236}">
                <a16:creationId xmlns:a16="http://schemas.microsoft.com/office/drawing/2014/main" id="{C3279735-4448-63EB-2261-4BA01D919C9A}"/>
              </a:ext>
              <a:ext uri="{C183D7F6-B498-43B3-948B-1728B52AA6E4}">
                <adec:decorative xmlns:adec="http://schemas.microsoft.com/office/drawing/2017/decorative" val="1"/>
              </a:ext>
            </a:extLst>
          </p:cNvPr>
          <p:cNvGrpSpPr/>
          <p:nvPr/>
        </p:nvGrpSpPr>
        <p:grpSpPr>
          <a:xfrm>
            <a:off x="7293685" y="1250292"/>
            <a:ext cx="4855451" cy="2925918"/>
            <a:chOff x="2542675" y="4624880"/>
            <a:chExt cx="3006955" cy="2394664"/>
          </a:xfrm>
        </p:grpSpPr>
        <p:pic>
          <p:nvPicPr>
            <p:cNvPr id="23" name="Graphic 22">
              <a:extLst>
                <a:ext uri="{FF2B5EF4-FFF2-40B4-BE49-F238E27FC236}">
                  <a16:creationId xmlns:a16="http://schemas.microsoft.com/office/drawing/2014/main" id="{16DF2380-A1AC-B3AD-D6A9-982CFAE32BC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8445" y="4695444"/>
              <a:ext cx="2705100" cy="2324100"/>
            </a:xfrm>
            <a:prstGeom prst="rect">
              <a:avLst/>
            </a:prstGeom>
          </p:spPr>
        </p:pic>
        <p:sp>
          <p:nvSpPr>
            <p:cNvPr id="34" name="Freeform 33">
              <a:extLst>
                <a:ext uri="{FF2B5EF4-FFF2-40B4-BE49-F238E27FC236}">
                  <a16:creationId xmlns:a16="http://schemas.microsoft.com/office/drawing/2014/main" id="{4CD8CA9C-E3BE-6324-4B5D-7AA2987CFA0B}"/>
                </a:ext>
              </a:extLst>
            </p:cNvPr>
            <p:cNvSpPr/>
            <p:nvPr/>
          </p:nvSpPr>
          <p:spPr>
            <a:xfrm>
              <a:off x="2542675" y="4624880"/>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5" name="Freeform 34">
              <a:extLst>
                <a:ext uri="{FF2B5EF4-FFF2-40B4-BE49-F238E27FC236}">
                  <a16:creationId xmlns:a16="http://schemas.microsoft.com/office/drawing/2014/main" id="{998922D6-1120-E461-20B4-E6907DADABB7}"/>
                </a:ext>
              </a:extLst>
            </p:cNvPr>
            <p:cNvSpPr/>
            <p:nvPr/>
          </p:nvSpPr>
          <p:spPr>
            <a:xfrm>
              <a:off x="5073380" y="606479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spTree>
    <p:extLst>
      <p:ext uri="{BB962C8B-B14F-4D97-AF65-F5344CB8AC3E}">
        <p14:creationId xmlns:p14="http://schemas.microsoft.com/office/powerpoint/2010/main" val="327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Film</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Ett par minuter om bedömning och behandling. </a:t>
            </a:r>
          </a:p>
        </p:txBody>
      </p:sp>
    </p:spTree>
    <p:extLst>
      <p:ext uri="{BB962C8B-B14F-4D97-AF65-F5344CB8AC3E}">
        <p14:creationId xmlns:p14="http://schemas.microsoft.com/office/powerpoint/2010/main" val="211426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Föreläsning</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Om att upptäcka våld mot barn och unga med funktionsnedsättning. </a:t>
            </a:r>
          </a:p>
        </p:txBody>
      </p:sp>
    </p:spTree>
    <p:extLst>
      <p:ext uri="{BB962C8B-B14F-4D97-AF65-F5344CB8AC3E}">
        <p14:creationId xmlns:p14="http://schemas.microsoft.com/office/powerpoint/2010/main" val="2387131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267253-E73E-4B4C-B122-0EE7388F3C3D}"/>
              </a:ext>
            </a:extLst>
          </p:cNvPr>
          <p:cNvSpPr>
            <a:spLocks noGrp="1"/>
          </p:cNvSpPr>
          <p:nvPr>
            <p:ph type="title"/>
          </p:nvPr>
        </p:nvSpPr>
        <p:spPr/>
        <p:txBody>
          <a:bodyPr/>
          <a:lstStyle/>
          <a:p>
            <a:r>
              <a:rPr lang="sv-SE" dirty="0"/>
              <a:t>Hur får vi kännedom om utsatthet för våld?</a:t>
            </a:r>
          </a:p>
        </p:txBody>
      </p:sp>
      <p:sp>
        <p:nvSpPr>
          <p:cNvPr id="3" name="Platshållare för innehåll 2">
            <a:extLst>
              <a:ext uri="{FF2B5EF4-FFF2-40B4-BE49-F238E27FC236}">
                <a16:creationId xmlns:a16="http://schemas.microsoft.com/office/drawing/2014/main" id="{960F04F9-CFF9-49D8-B0FF-FF2568D27416}"/>
              </a:ext>
            </a:extLst>
          </p:cNvPr>
          <p:cNvSpPr>
            <a:spLocks noGrp="1"/>
          </p:cNvSpPr>
          <p:nvPr>
            <p:ph idx="1"/>
          </p:nvPr>
        </p:nvSpPr>
        <p:spPr>
          <a:xfrm>
            <a:off x="838200" y="1690692"/>
            <a:ext cx="10515600" cy="4254337"/>
          </a:xfrm>
        </p:spPr>
        <p:txBody>
          <a:bodyPr/>
          <a:lstStyle/>
          <a:p>
            <a:r>
              <a:rPr lang="sv-SE" sz="2000" dirty="0"/>
              <a:t>Få barn berättar självmant om egen våldsutsatthet.</a:t>
            </a:r>
          </a:p>
          <a:p>
            <a:r>
              <a:rPr lang="sv-SE" sz="2000" dirty="0"/>
              <a:t>Barn och unga kan berätta om våldsutsatthet när våldet eskalerar, när de har förtroende för en person eller när möjlighet ges.</a:t>
            </a:r>
          </a:p>
          <a:p>
            <a:r>
              <a:rPr lang="sv-SE" sz="2000" dirty="0"/>
              <a:t>De som berättar om våld vänder sig ofta till en familjemedlem eller någon i det närmaste nätverket, en vän eller personal i skola eller förskola.</a:t>
            </a:r>
          </a:p>
          <a:p>
            <a:r>
              <a:rPr lang="sv-SE" sz="2000" dirty="0"/>
              <a:t>En närstående till barnet eller den unge kan visa tecken på egen utsatthet eller berätta om våld i hemmet.</a:t>
            </a:r>
          </a:p>
          <a:p>
            <a:r>
              <a:rPr lang="sv-SE" sz="2000" dirty="0"/>
              <a:t>Barnet eller den ungas familj, släkt, nätverk, grannar eller personer inom andra verksamheter som exempelvis fritidsverksamheter kan uttrycka oro.</a:t>
            </a:r>
          </a:p>
          <a:p>
            <a:r>
              <a:rPr lang="sv-SE" sz="2000" dirty="0"/>
              <a:t>Det går även att få reda på att någon är våldsutsatt genom att uppmärksamma riskfaktorer och tecken på våld eller risk för våld. </a:t>
            </a:r>
          </a:p>
          <a:p>
            <a:endParaRPr lang="sv-SE" sz="2000" dirty="0"/>
          </a:p>
        </p:txBody>
      </p:sp>
    </p:spTree>
    <p:extLst>
      <p:ext uri="{BB962C8B-B14F-4D97-AF65-F5344CB8AC3E}">
        <p14:creationId xmlns:p14="http://schemas.microsoft.com/office/powerpoint/2010/main" val="416046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089A96-8496-4136-A7BF-82A37AA2299F}"/>
              </a:ext>
            </a:extLst>
          </p:cNvPr>
          <p:cNvSpPr>
            <a:spLocks noGrp="1"/>
          </p:cNvSpPr>
          <p:nvPr>
            <p:ph type="title"/>
          </p:nvPr>
        </p:nvSpPr>
        <p:spPr>
          <a:xfrm>
            <a:off x="838200" y="207288"/>
            <a:ext cx="10515600" cy="1325563"/>
          </a:xfrm>
        </p:spPr>
        <p:txBody>
          <a:bodyPr/>
          <a:lstStyle/>
          <a:p>
            <a:r>
              <a:rPr lang="sv-SE" dirty="0"/>
              <a:t>Tecken som kan tyda på att ett barn eller ung person är utsatt för våld</a:t>
            </a:r>
          </a:p>
        </p:txBody>
      </p:sp>
      <p:sp>
        <p:nvSpPr>
          <p:cNvPr id="3" name="Platshållare för innehåll 2">
            <a:extLst>
              <a:ext uri="{FF2B5EF4-FFF2-40B4-BE49-F238E27FC236}">
                <a16:creationId xmlns:a16="http://schemas.microsoft.com/office/drawing/2014/main" id="{79A69479-D250-436A-BA64-35EAD5B4395D}"/>
              </a:ext>
            </a:extLst>
          </p:cNvPr>
          <p:cNvSpPr>
            <a:spLocks noGrp="1"/>
          </p:cNvSpPr>
          <p:nvPr>
            <p:ph sz="half" idx="1"/>
          </p:nvPr>
        </p:nvSpPr>
        <p:spPr>
          <a:xfrm>
            <a:off x="838200" y="1800857"/>
            <a:ext cx="3917562" cy="3807412"/>
          </a:xfrm>
        </p:spPr>
        <p:txBody>
          <a:bodyPr/>
          <a:lstStyle/>
          <a:p>
            <a:pPr fontAlgn="base">
              <a:spcAft>
                <a:spcPts val="1200"/>
              </a:spcAft>
            </a:pPr>
            <a:r>
              <a:rPr lang="sv-SE" sz="2000" dirty="0">
                <a:latin typeface="Georgia" panose="02040502050405020303" pitchFamily="18" charset="0"/>
              </a:rPr>
              <a:t>Barn och unga reagerar olika på utsatthet.  </a:t>
            </a:r>
            <a:endParaRPr lang="sv-SE" sz="2000" dirty="0"/>
          </a:p>
          <a:p>
            <a:pPr>
              <a:spcAft>
                <a:spcPts val="1200"/>
              </a:spcAft>
            </a:pPr>
            <a:r>
              <a:rPr lang="sv-SE" sz="2000" dirty="0">
                <a:latin typeface="Georgia" panose="02040502050405020303" pitchFamily="18" charset="0"/>
              </a:rPr>
              <a:t>De kan visa flera tecken på att de är utsatta för våld.</a:t>
            </a:r>
          </a:p>
          <a:p>
            <a:pPr defTabSz="914400">
              <a:spcBef>
                <a:spcPts val="0"/>
              </a:spcBef>
              <a:spcAft>
                <a:spcPts val="1200"/>
              </a:spcAft>
              <a:defRPr/>
            </a:pPr>
            <a:r>
              <a:rPr lang="sv-SE" sz="2000" dirty="0"/>
              <a:t>Vi behöver lära oss att tolka och förstå signaler och symtom som kan tyda på att ett barn eller ung person är utsatt för våld.</a:t>
            </a:r>
          </a:p>
          <a:p>
            <a:pPr marL="0" indent="0">
              <a:buNone/>
            </a:pPr>
            <a:endParaRPr lang="sv-SE" dirty="0"/>
          </a:p>
          <a:p>
            <a:pPr marL="0" indent="0" defTabSz="914400" fontAlgn="base">
              <a:spcBef>
                <a:spcPts val="0"/>
              </a:spcBef>
              <a:buNone/>
              <a:defRPr/>
            </a:pPr>
            <a:endParaRPr lang="sv-SE" dirty="0">
              <a:latin typeface="Georgia" panose="02040502050405020303" pitchFamily="18" charset="0"/>
            </a:endParaRPr>
          </a:p>
          <a:p>
            <a:pPr marL="0" lvl="0" indent="0" defTabSz="914400" fontAlgn="base">
              <a:spcBef>
                <a:spcPts val="0"/>
              </a:spcBef>
              <a:buNone/>
              <a:defRPr/>
            </a:pPr>
            <a:endParaRPr lang="sv-SE" dirty="0">
              <a:latin typeface="Georgia" panose="02040502050405020303" pitchFamily="18" charset="0"/>
            </a:endParaRPr>
          </a:p>
          <a:p>
            <a:endParaRPr lang="sv-SE" dirty="0"/>
          </a:p>
        </p:txBody>
      </p:sp>
      <p:grpSp>
        <p:nvGrpSpPr>
          <p:cNvPr id="4" name="Grupp 3" descr="En figur med ett barn i mitten och en spalt med text på högra sidan:&#10;&#10;Vårdnadshavarens beteende.&#10;Interna relationer.&#10;Externa relationer.&#10;Sociala relationer.&#10;Kroppsliga symtom.&#10;Kroppsliga skador.">
            <a:extLst>
              <a:ext uri="{FF2B5EF4-FFF2-40B4-BE49-F238E27FC236}">
                <a16:creationId xmlns:a16="http://schemas.microsoft.com/office/drawing/2014/main" id="{AB1DC904-45CC-48B4-80B3-81AA948EFD4A}"/>
              </a:ext>
            </a:extLst>
          </p:cNvPr>
          <p:cNvGrpSpPr/>
          <p:nvPr/>
        </p:nvGrpSpPr>
        <p:grpSpPr>
          <a:xfrm>
            <a:off x="4906558" y="1313290"/>
            <a:ext cx="5730437" cy="4631303"/>
            <a:chOff x="4906558" y="1313290"/>
            <a:chExt cx="5730437" cy="4631303"/>
          </a:xfrm>
        </p:grpSpPr>
        <p:grpSp>
          <p:nvGrpSpPr>
            <p:cNvPr id="44" name="Group 43">
              <a:extLst>
                <a:ext uri="{FF2B5EF4-FFF2-40B4-BE49-F238E27FC236}">
                  <a16:creationId xmlns:a16="http://schemas.microsoft.com/office/drawing/2014/main" id="{8AB4E8CB-CD0A-EE28-D192-665A789FD232}"/>
                </a:ext>
                <a:ext uri="{C183D7F6-B498-43B3-948B-1728B52AA6E4}">
                  <adec:decorative xmlns:adec="http://schemas.microsoft.com/office/drawing/2017/decorative" val="1"/>
                </a:ext>
              </a:extLst>
            </p:cNvPr>
            <p:cNvGrpSpPr/>
            <p:nvPr/>
          </p:nvGrpSpPr>
          <p:grpSpPr>
            <a:xfrm flipH="1">
              <a:off x="7135361" y="1557074"/>
              <a:ext cx="1122035" cy="4143736"/>
              <a:chOff x="3934605" y="1557074"/>
              <a:chExt cx="1122035" cy="4143736"/>
            </a:xfrm>
            <a:solidFill>
              <a:srgbClr val="DCD9F2"/>
            </a:solidFill>
            <a:effectLst>
              <a:outerShdw blurRad="50800" dist="38100" dir="8100000" algn="tr" rotWithShape="0">
                <a:prstClr val="black">
                  <a:alpha val="20000"/>
                </a:prstClr>
              </a:outerShdw>
            </a:effectLst>
          </p:grpSpPr>
          <p:cxnSp>
            <p:nvCxnSpPr>
              <p:cNvPr id="45" name="Elbow Connector 44">
                <a:extLst>
                  <a:ext uri="{FF2B5EF4-FFF2-40B4-BE49-F238E27FC236}">
                    <a16:creationId xmlns:a16="http://schemas.microsoft.com/office/drawing/2014/main" id="{839F98E2-F4F3-17B5-4A28-A57AD70AC65F}"/>
                  </a:ext>
                </a:extLst>
              </p:cNvPr>
              <p:cNvCxnSpPr>
                <a:cxnSpLocks/>
              </p:cNvCxnSpPr>
              <p:nvPr/>
            </p:nvCxnSpPr>
            <p:spPr>
              <a:xfrm>
                <a:off x="3934605" y="1557074"/>
                <a:ext cx="1122035" cy="2110682"/>
              </a:xfrm>
              <a:prstGeom prst="bentConnector3">
                <a:avLst/>
              </a:prstGeom>
              <a:grpFill/>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D5B7F4C4-EDAB-5EEF-8EB7-064DFC1B1AC4}"/>
                  </a:ext>
                </a:extLst>
              </p:cNvPr>
              <p:cNvCxnSpPr>
                <a:cxnSpLocks/>
              </p:cNvCxnSpPr>
              <p:nvPr/>
            </p:nvCxnSpPr>
            <p:spPr>
              <a:xfrm flipV="1">
                <a:off x="3934605" y="3667756"/>
                <a:ext cx="1122035" cy="2033054"/>
              </a:xfrm>
              <a:prstGeom prst="bentConnector3">
                <a:avLst/>
              </a:prstGeom>
              <a:grpFill/>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D313D6F-8376-9474-E238-B4CB1EDEE406}"/>
                  </a:ext>
                </a:extLst>
              </p:cNvPr>
              <p:cNvCxnSpPr/>
              <p:nvPr/>
            </p:nvCxnSpPr>
            <p:spPr>
              <a:xfrm flipV="1">
                <a:off x="3934605" y="2385820"/>
                <a:ext cx="561017" cy="1"/>
              </a:xfrm>
              <a:prstGeom prst="line">
                <a:avLst/>
              </a:prstGeom>
              <a:grpFill/>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240C709-965B-D503-3A7B-C6103DA280B9}"/>
                  </a:ext>
                </a:extLst>
              </p:cNvPr>
              <p:cNvCxnSpPr/>
              <p:nvPr/>
            </p:nvCxnSpPr>
            <p:spPr>
              <a:xfrm flipV="1">
                <a:off x="3934605" y="3215159"/>
                <a:ext cx="561017" cy="1"/>
              </a:xfrm>
              <a:prstGeom prst="line">
                <a:avLst/>
              </a:prstGeom>
              <a:grpFill/>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379FB62-B04D-7845-A56E-53B687AE1FF9}"/>
                  </a:ext>
                </a:extLst>
              </p:cNvPr>
              <p:cNvCxnSpPr/>
              <p:nvPr/>
            </p:nvCxnSpPr>
            <p:spPr>
              <a:xfrm flipV="1">
                <a:off x="3934605" y="4044499"/>
                <a:ext cx="561017" cy="1"/>
              </a:xfrm>
              <a:prstGeom prst="line">
                <a:avLst/>
              </a:prstGeom>
              <a:grpFill/>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7582EB1-BE5B-4D3D-D41E-4210B503B19D}"/>
                  </a:ext>
                </a:extLst>
              </p:cNvPr>
              <p:cNvCxnSpPr/>
              <p:nvPr/>
            </p:nvCxnSpPr>
            <p:spPr>
              <a:xfrm flipV="1">
                <a:off x="3934605" y="4905736"/>
                <a:ext cx="561017" cy="1"/>
              </a:xfrm>
              <a:prstGeom prst="line">
                <a:avLst/>
              </a:prstGeom>
              <a:grpFill/>
              <a:ln w="444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2" name="Rounded Rectangle 11">
              <a:extLst>
                <a:ext uri="{FF2B5EF4-FFF2-40B4-BE49-F238E27FC236}">
                  <a16:creationId xmlns:a16="http://schemas.microsoft.com/office/drawing/2014/main" id="{5020208B-0C6C-E49C-18DF-EFE489257D99}"/>
                </a:ext>
              </a:extLst>
            </p:cNvPr>
            <p:cNvSpPr/>
            <p:nvPr/>
          </p:nvSpPr>
          <p:spPr>
            <a:xfrm>
              <a:off x="8257395" y="1313290"/>
              <a:ext cx="2379600" cy="487567"/>
            </a:xfrm>
            <a:prstGeom prst="roundRect">
              <a:avLst>
                <a:gd name="adj" fmla="val 37093"/>
              </a:avLst>
            </a:prstGeom>
            <a:solidFill>
              <a:srgbClr val="DCD9F2"/>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1600" b="1" dirty="0">
                  <a:solidFill>
                    <a:schemeClr val="tx1"/>
                  </a:solidFill>
                </a:rPr>
                <a:t>Vårdnadshavares beteende</a:t>
              </a:r>
            </a:p>
          </p:txBody>
        </p:sp>
        <p:sp>
          <p:nvSpPr>
            <p:cNvPr id="13" name="Rounded Rectangle 12">
              <a:extLst>
                <a:ext uri="{FF2B5EF4-FFF2-40B4-BE49-F238E27FC236}">
                  <a16:creationId xmlns:a16="http://schemas.microsoft.com/office/drawing/2014/main" id="{2B68DDAD-836E-621D-B58E-9CB32A87FF52}"/>
                </a:ext>
              </a:extLst>
            </p:cNvPr>
            <p:cNvSpPr/>
            <p:nvPr/>
          </p:nvSpPr>
          <p:spPr>
            <a:xfrm>
              <a:off x="8257395" y="2142037"/>
              <a:ext cx="2378884" cy="487567"/>
            </a:xfrm>
            <a:prstGeom prst="roundRect">
              <a:avLst>
                <a:gd name="adj" fmla="val 37093"/>
              </a:avLst>
            </a:prstGeom>
            <a:solidFill>
              <a:srgbClr val="DCD9F2"/>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1600" b="1" dirty="0">
                  <a:solidFill>
                    <a:schemeClr val="tx1"/>
                  </a:solidFill>
                </a:rPr>
                <a:t>Interna reaktioner</a:t>
              </a:r>
            </a:p>
          </p:txBody>
        </p:sp>
        <p:sp>
          <p:nvSpPr>
            <p:cNvPr id="14" name="Rounded Rectangle 13">
              <a:extLst>
                <a:ext uri="{FF2B5EF4-FFF2-40B4-BE49-F238E27FC236}">
                  <a16:creationId xmlns:a16="http://schemas.microsoft.com/office/drawing/2014/main" id="{98F860A8-E2DE-4CA2-2E94-99755A98BAF6}"/>
                </a:ext>
              </a:extLst>
            </p:cNvPr>
            <p:cNvSpPr/>
            <p:nvPr/>
          </p:nvSpPr>
          <p:spPr>
            <a:xfrm>
              <a:off x="8257395" y="2970784"/>
              <a:ext cx="2378884" cy="487567"/>
            </a:xfrm>
            <a:prstGeom prst="roundRect">
              <a:avLst>
                <a:gd name="adj" fmla="val 37093"/>
              </a:avLst>
            </a:prstGeom>
            <a:solidFill>
              <a:srgbClr val="DCD9F2"/>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1600" b="1" dirty="0">
                  <a:solidFill>
                    <a:schemeClr val="tx1"/>
                  </a:solidFill>
                </a:rPr>
                <a:t>Externa reaktioner</a:t>
              </a:r>
            </a:p>
          </p:txBody>
        </p:sp>
        <p:sp>
          <p:nvSpPr>
            <p:cNvPr id="15" name="Rounded Rectangle 14">
              <a:extLst>
                <a:ext uri="{FF2B5EF4-FFF2-40B4-BE49-F238E27FC236}">
                  <a16:creationId xmlns:a16="http://schemas.microsoft.com/office/drawing/2014/main" id="{C45622EF-AB3B-5EDD-46A6-F6B91E9E1F45}"/>
                </a:ext>
              </a:extLst>
            </p:cNvPr>
            <p:cNvSpPr/>
            <p:nvPr/>
          </p:nvSpPr>
          <p:spPr>
            <a:xfrm>
              <a:off x="8257395" y="3799531"/>
              <a:ext cx="2378884" cy="487567"/>
            </a:xfrm>
            <a:prstGeom prst="roundRect">
              <a:avLst>
                <a:gd name="adj" fmla="val 37093"/>
              </a:avLst>
            </a:prstGeom>
            <a:solidFill>
              <a:srgbClr val="DCD9F2"/>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endParaRPr lang="sv-SE" sz="1600" b="1" dirty="0">
                <a:solidFill>
                  <a:schemeClr val="tx1"/>
                </a:solidFill>
              </a:endParaRPr>
            </a:p>
            <a:p>
              <a:pPr algn="ctr"/>
              <a:r>
                <a:rPr lang="sv-SE" sz="1600" b="1" dirty="0">
                  <a:solidFill>
                    <a:schemeClr val="tx1"/>
                  </a:solidFill>
                </a:rPr>
                <a:t>Sociala relationer</a:t>
              </a:r>
            </a:p>
            <a:p>
              <a:pPr algn="ctr"/>
              <a:endParaRPr lang="sv-SE" sz="1600" b="1" dirty="0">
                <a:solidFill>
                  <a:schemeClr val="tx1"/>
                </a:solidFill>
              </a:endParaRPr>
            </a:p>
          </p:txBody>
        </p:sp>
        <p:sp>
          <p:nvSpPr>
            <p:cNvPr id="16" name="Rounded Rectangle 15">
              <a:extLst>
                <a:ext uri="{FF2B5EF4-FFF2-40B4-BE49-F238E27FC236}">
                  <a16:creationId xmlns:a16="http://schemas.microsoft.com/office/drawing/2014/main" id="{266FE490-DC1F-E5E3-B5EB-4F3ED53EC5AC}"/>
                </a:ext>
              </a:extLst>
            </p:cNvPr>
            <p:cNvSpPr/>
            <p:nvPr/>
          </p:nvSpPr>
          <p:spPr>
            <a:xfrm>
              <a:off x="8257395" y="4628278"/>
              <a:ext cx="2378884" cy="487567"/>
            </a:xfrm>
            <a:prstGeom prst="roundRect">
              <a:avLst>
                <a:gd name="adj" fmla="val 37093"/>
              </a:avLst>
            </a:prstGeom>
            <a:solidFill>
              <a:srgbClr val="DCD9F2"/>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1600" b="1" dirty="0">
                  <a:solidFill>
                    <a:schemeClr val="tx1"/>
                  </a:solidFill>
                </a:rPr>
                <a:t>Kroppsliga symtom</a:t>
              </a:r>
            </a:p>
          </p:txBody>
        </p:sp>
        <p:sp>
          <p:nvSpPr>
            <p:cNvPr id="17" name="Rounded Rectangle 16">
              <a:extLst>
                <a:ext uri="{FF2B5EF4-FFF2-40B4-BE49-F238E27FC236}">
                  <a16:creationId xmlns:a16="http://schemas.microsoft.com/office/drawing/2014/main" id="{DAE2B0D3-93AD-D21E-9217-302773EE166F}"/>
                </a:ext>
              </a:extLst>
            </p:cNvPr>
            <p:cNvSpPr/>
            <p:nvPr/>
          </p:nvSpPr>
          <p:spPr>
            <a:xfrm>
              <a:off x="8257395" y="5457026"/>
              <a:ext cx="2378884" cy="487567"/>
            </a:xfrm>
            <a:prstGeom prst="roundRect">
              <a:avLst>
                <a:gd name="adj" fmla="val 37093"/>
              </a:avLst>
            </a:prstGeom>
            <a:solidFill>
              <a:srgbClr val="DCD9F2"/>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sv-SE" sz="1600" b="1" dirty="0">
                  <a:solidFill>
                    <a:schemeClr val="tx1"/>
                  </a:solidFill>
                </a:rPr>
                <a:t>Kroppsliga skador</a:t>
              </a:r>
            </a:p>
          </p:txBody>
        </p:sp>
        <p:grpSp>
          <p:nvGrpSpPr>
            <p:cNvPr id="56" name="Group 55" descr="En figur med ett barn i mitten och en spalt med text på högra sidan. &#10;">
              <a:extLst>
                <a:ext uri="{FF2B5EF4-FFF2-40B4-BE49-F238E27FC236}">
                  <a16:creationId xmlns:a16="http://schemas.microsoft.com/office/drawing/2014/main" id="{2F082D42-7204-DF25-1CAD-2EAFB4C76A1D}"/>
                </a:ext>
              </a:extLst>
            </p:cNvPr>
            <p:cNvGrpSpPr/>
            <p:nvPr/>
          </p:nvGrpSpPr>
          <p:grpSpPr>
            <a:xfrm>
              <a:off x="4906558" y="2478313"/>
              <a:ext cx="2378885" cy="2378885"/>
              <a:chOff x="4906558" y="2478313"/>
              <a:chExt cx="2378885" cy="2378885"/>
            </a:xfrm>
          </p:grpSpPr>
          <p:grpSp>
            <p:nvGrpSpPr>
              <p:cNvPr id="51" name="Group 50">
                <a:extLst>
                  <a:ext uri="{FF2B5EF4-FFF2-40B4-BE49-F238E27FC236}">
                    <a16:creationId xmlns:a16="http://schemas.microsoft.com/office/drawing/2014/main" id="{66E6EB83-E6CF-0BED-C43D-3C6DD3572A55}"/>
                  </a:ext>
                  <a:ext uri="{C183D7F6-B498-43B3-948B-1728B52AA6E4}">
                    <adec:decorative xmlns:adec="http://schemas.microsoft.com/office/drawing/2017/decorative" val="1"/>
                  </a:ext>
                </a:extLst>
              </p:cNvPr>
              <p:cNvGrpSpPr/>
              <p:nvPr/>
            </p:nvGrpSpPr>
            <p:grpSpPr>
              <a:xfrm>
                <a:off x="4906558" y="2478313"/>
                <a:ext cx="2378885" cy="2378885"/>
                <a:chOff x="4906558" y="2478313"/>
                <a:chExt cx="2378885" cy="2378885"/>
              </a:xfrm>
              <a:effectLst>
                <a:outerShdw blurRad="50800" dist="38100" dir="8100000" algn="tr" rotWithShape="0">
                  <a:prstClr val="black">
                    <a:alpha val="20000"/>
                  </a:prstClr>
                </a:outerShdw>
              </a:effectLst>
            </p:grpSpPr>
            <p:grpSp>
              <p:nvGrpSpPr>
                <p:cNvPr id="31" name="Group 30">
                  <a:extLst>
                    <a:ext uri="{FF2B5EF4-FFF2-40B4-BE49-F238E27FC236}">
                      <a16:creationId xmlns:a16="http://schemas.microsoft.com/office/drawing/2014/main" id="{02B117F9-053B-5797-A942-500253E7C049}"/>
                    </a:ext>
                  </a:extLst>
                </p:cNvPr>
                <p:cNvGrpSpPr/>
                <p:nvPr/>
              </p:nvGrpSpPr>
              <p:grpSpPr>
                <a:xfrm>
                  <a:off x="4906558" y="2478313"/>
                  <a:ext cx="2378885" cy="2378885"/>
                  <a:chOff x="4896194" y="2488676"/>
                  <a:chExt cx="2378885" cy="2378885"/>
                </a:xfrm>
              </p:grpSpPr>
              <p:sp>
                <p:nvSpPr>
                  <p:cNvPr id="29" name="Block Arc 28">
                    <a:extLst>
                      <a:ext uri="{FF2B5EF4-FFF2-40B4-BE49-F238E27FC236}">
                        <a16:creationId xmlns:a16="http://schemas.microsoft.com/office/drawing/2014/main" id="{C59AF143-10B5-30F5-8400-6058EEBA05AE}"/>
                      </a:ext>
                    </a:extLst>
                  </p:cNvPr>
                  <p:cNvSpPr/>
                  <p:nvPr/>
                </p:nvSpPr>
                <p:spPr>
                  <a:xfrm rot="5400000">
                    <a:off x="4896194" y="2488676"/>
                    <a:ext cx="2378885" cy="2378885"/>
                  </a:xfrm>
                  <a:prstGeom prst="blockArc">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30" name="Block Arc 29">
                    <a:extLst>
                      <a:ext uri="{FF2B5EF4-FFF2-40B4-BE49-F238E27FC236}">
                        <a16:creationId xmlns:a16="http://schemas.microsoft.com/office/drawing/2014/main" id="{88F9FFC4-A0F9-3EDE-8E2B-D3D6E5BA5319}"/>
                      </a:ext>
                    </a:extLst>
                  </p:cNvPr>
                  <p:cNvSpPr/>
                  <p:nvPr/>
                </p:nvSpPr>
                <p:spPr>
                  <a:xfrm rot="16200000">
                    <a:off x="4896194" y="2488676"/>
                    <a:ext cx="2378885" cy="2378885"/>
                  </a:xfrm>
                  <a:prstGeom prst="blockArc">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sp>
              <p:nvSpPr>
                <p:cNvPr id="18" name="Oval 17" descr="En figur med ett barn i mitten och en spalt med text på högra sidan. ">
                  <a:extLst>
                    <a:ext uri="{FF2B5EF4-FFF2-40B4-BE49-F238E27FC236}">
                      <a16:creationId xmlns:a16="http://schemas.microsoft.com/office/drawing/2014/main" id="{6CCD3FA3-F0A9-C1B6-3843-C90C7EB2444C}"/>
                    </a:ext>
                  </a:extLst>
                </p:cNvPr>
                <p:cNvSpPr/>
                <p:nvPr/>
              </p:nvSpPr>
              <p:spPr>
                <a:xfrm>
                  <a:off x="5056640" y="2628395"/>
                  <a:ext cx="2078721" cy="2078721"/>
                </a:xfrm>
                <a:prstGeom prst="ellipse">
                  <a:avLst/>
                </a:prstGeom>
                <a:solidFill>
                  <a:schemeClr val="accent4">
                    <a:lumMod val="20000"/>
                    <a:lumOff val="80000"/>
                  </a:schemeClr>
                </a:solidFill>
                <a:ln w="984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pic>
            <p:nvPicPr>
              <p:cNvPr id="55" name="Graphic 54" descr="En figur med ett barn i mitten och en spalt med text på högra sidan. ">
                <a:extLst>
                  <a:ext uri="{FF2B5EF4-FFF2-40B4-BE49-F238E27FC236}">
                    <a16:creationId xmlns:a16="http://schemas.microsoft.com/office/drawing/2014/main" id="{6A98EEE2-873A-7E3D-69E2-13609CD65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6148" y="2963992"/>
                <a:ext cx="879703" cy="1407525"/>
              </a:xfrm>
              <a:prstGeom prst="rect">
                <a:avLst/>
              </a:prstGeom>
            </p:spPr>
          </p:pic>
        </p:grpSp>
      </p:grpSp>
    </p:spTree>
    <p:extLst>
      <p:ext uri="{BB962C8B-B14F-4D97-AF65-F5344CB8AC3E}">
        <p14:creationId xmlns:p14="http://schemas.microsoft.com/office/powerpoint/2010/main" val="218597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0368C75-18FE-44D9-8E4B-EC737EF8A28D}"/>
              </a:ext>
            </a:extLst>
          </p:cNvPr>
          <p:cNvSpPr>
            <a:spLocks noGrp="1"/>
          </p:cNvSpPr>
          <p:nvPr>
            <p:ph type="title"/>
          </p:nvPr>
        </p:nvSpPr>
        <p:spPr/>
        <p:txBody>
          <a:bodyPr/>
          <a:lstStyle/>
          <a:p>
            <a:r>
              <a:rPr lang="sv-SE" dirty="0"/>
              <a:t>Exempel på tecken på våld, kopplade till vårdnadshavare</a:t>
            </a:r>
          </a:p>
        </p:txBody>
      </p:sp>
      <p:sp>
        <p:nvSpPr>
          <p:cNvPr id="6" name="Platshållare för innehåll 5">
            <a:extLst>
              <a:ext uri="{FF2B5EF4-FFF2-40B4-BE49-F238E27FC236}">
                <a16:creationId xmlns:a16="http://schemas.microsoft.com/office/drawing/2014/main" id="{D85F0B2C-7CB8-4438-9A9E-53489B00F480}"/>
              </a:ext>
            </a:extLst>
          </p:cNvPr>
          <p:cNvSpPr>
            <a:spLocks noGrp="1"/>
          </p:cNvSpPr>
          <p:nvPr>
            <p:ph idx="1"/>
          </p:nvPr>
        </p:nvSpPr>
        <p:spPr/>
        <p:txBody>
          <a:bodyPr/>
          <a:lstStyle/>
          <a:p>
            <a:pPr lvl="0"/>
            <a:r>
              <a:rPr lang="sv-SE" sz="2200" dirty="0"/>
              <a:t>Vårdnadshavare söker ofta vård för skador eller ohälsa. </a:t>
            </a:r>
          </a:p>
          <a:p>
            <a:pPr lvl="0"/>
            <a:r>
              <a:rPr lang="sv-SE" sz="2200" dirty="0"/>
              <a:t>Barnet eller den unge uteblir från vårdbesök.</a:t>
            </a:r>
          </a:p>
          <a:p>
            <a:pPr lvl="0"/>
            <a:r>
              <a:rPr lang="sv-SE" sz="2200" dirty="0"/>
              <a:t>Vårdnadshavare uppvisar utmattning, trötthet eller aggressiva känslor mot sitt barn.</a:t>
            </a:r>
          </a:p>
          <a:p>
            <a:r>
              <a:rPr lang="sv-SE" sz="2200" dirty="0"/>
              <a:t>Andra barn i familjen har tidigare placerats i samhällsvård. </a:t>
            </a:r>
          </a:p>
          <a:p>
            <a:r>
              <a:rPr lang="sv-SE" sz="2200" dirty="0"/>
              <a:t>Det har tidigare förekommit övergrepp i familjen.</a:t>
            </a:r>
          </a:p>
          <a:p>
            <a:r>
              <a:rPr lang="sv-SE" sz="2200" dirty="0"/>
              <a:t>Barnet/den unge, eller andra inom familjen, övervakas, kontrolleras och begränsas</a:t>
            </a:r>
          </a:p>
          <a:p>
            <a:r>
              <a:rPr lang="sv-SE" sz="2200" dirty="0">
                <a:ea typeface="Calibri" panose="020F0502020204030204" pitchFamily="34" charset="0"/>
                <a:cs typeface="Times New Roman" panose="02020603050405020304" pitchFamily="18" charset="0"/>
              </a:rPr>
              <a:t>B</a:t>
            </a:r>
            <a:r>
              <a:rPr lang="sv-SE" sz="2200" dirty="0"/>
              <a:t>arnets vårdnadshavare eller familjemedlemmar uppvisar tecken på utsatthet för våld.</a:t>
            </a:r>
          </a:p>
          <a:p>
            <a:endParaRPr lang="sv-SE" sz="2000" dirty="0"/>
          </a:p>
          <a:p>
            <a:pPr lvl="0"/>
            <a:endParaRPr lang="sv-SE" sz="2000" dirty="0"/>
          </a:p>
          <a:p>
            <a:pPr marL="0" indent="0" defTabSz="914400" fontAlgn="base">
              <a:spcBef>
                <a:spcPts val="0"/>
              </a:spcBef>
              <a:buNone/>
              <a:defRPr/>
            </a:pPr>
            <a:endParaRPr lang="sv-SE" sz="1800" dirty="0">
              <a:latin typeface="Georgia" panose="02040502050405020303" pitchFamily="18" charset="0"/>
            </a:endParaRPr>
          </a:p>
          <a:p>
            <a:pPr marL="0" lvl="0" indent="0" defTabSz="914400" fontAlgn="base">
              <a:spcBef>
                <a:spcPts val="0"/>
              </a:spcBef>
              <a:buNone/>
              <a:defRPr/>
            </a:pPr>
            <a:endParaRPr lang="sv-SE" sz="1800" dirty="0">
              <a:latin typeface="Georgia" panose="02040502050405020303" pitchFamily="18" charset="0"/>
            </a:endParaRPr>
          </a:p>
          <a:p>
            <a:endParaRPr lang="sv-SE" sz="2000" dirty="0"/>
          </a:p>
        </p:txBody>
      </p:sp>
    </p:spTree>
    <p:extLst>
      <p:ext uri="{BB962C8B-B14F-4D97-AF65-F5344CB8AC3E}">
        <p14:creationId xmlns:p14="http://schemas.microsoft.com/office/powerpoint/2010/main" val="2852050756"/>
      </p:ext>
    </p:extLst>
  </p:cSld>
  <p:clrMapOvr>
    <a:masterClrMapping/>
  </p:clrMapOvr>
</p:sld>
</file>

<file path=ppt/theme/theme1.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2.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99FFB4F6-DBD0-674D-A242-99A12D2EB7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F031C3207A044E9EC9C4231C161E8E" ma:contentTypeVersion="18" ma:contentTypeDescription="Create a new document." ma:contentTypeScope="" ma:versionID="9a90d576f0e679fceeecb069ea43a08f">
  <xsd:schema xmlns:xsd="http://www.w3.org/2001/XMLSchema" xmlns:xs="http://www.w3.org/2001/XMLSchema" xmlns:p="http://schemas.microsoft.com/office/2006/metadata/properties" xmlns:ns2="484986f3-affb-4909-aac7-6cbe78376350" xmlns:ns3="f6351e9a-ea34-4ad9-b922-25ec9d06a7c5" targetNamespace="http://schemas.microsoft.com/office/2006/metadata/properties" ma:root="true" ma:fieldsID="2bf4f614b976132a49861302fd08d2f0" ns2:_="" ns3:_="">
    <xsd:import namespace="484986f3-affb-4909-aac7-6cbe78376350"/>
    <xsd:import namespace="f6351e9a-ea34-4ad9-b922-25ec9d06a7c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Pers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986f3-affb-4909-aac7-6cbe783763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ee142a8-9c9c-4cbd-a4e9-418403d2d563}" ma:internalName="TaxCatchAll" ma:showField="CatchAllData" ma:web="484986f3-affb-4909-aac7-6cbe783763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351e9a-ea34-4ad9-b922-25ec9d06a7c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erson" ma:index="20" nillable="true" ma:displayName="Person" ma:list="UserInfo" ma:SharePointGroup="5"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fd87c23-3b26-4c21-8b68-2b726711386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son xmlns="f6351e9a-ea34-4ad9-b922-25ec9d06a7c5">
      <UserInfo>
        <DisplayName/>
        <AccountId xsi:nil="true"/>
        <AccountType/>
      </UserInfo>
    </Person>
    <TaxCatchAll xmlns="484986f3-affb-4909-aac7-6cbe78376350" xsi:nil="true"/>
    <lcf76f155ced4ddcb4097134ff3c332f xmlns="f6351e9a-ea34-4ad9-b922-25ec9d06a7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6CCE95E-C9EA-4EAC-AA81-C9D39F1C0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4986f3-affb-4909-aac7-6cbe78376350"/>
    <ds:schemaRef ds:uri="f6351e9a-ea34-4ad9-b922-25ec9d06a7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494F70-4955-4DB6-BD54-74471D0903E5}">
  <ds:schemaRefs>
    <ds:schemaRef ds:uri="http://schemas.microsoft.com/sharepoint/v3/contenttype/forms"/>
  </ds:schemaRefs>
</ds:datastoreItem>
</file>

<file path=customXml/itemProps3.xml><?xml version="1.0" encoding="utf-8"?>
<ds:datastoreItem xmlns:ds="http://schemas.openxmlformats.org/officeDocument/2006/customXml" ds:itemID="{FA58BF02-2FD4-48FE-839B-4585173BA8BF}">
  <ds:schemaRefs>
    <ds:schemaRef ds:uri="http://schemas.openxmlformats.org/package/2006/metadata/core-properties"/>
    <ds:schemaRef ds:uri="http://purl.org/dc/elements/1.1/"/>
    <ds:schemaRef ds:uri="http://www.w3.org/XML/1998/namespace"/>
    <ds:schemaRef ds:uri="http://purl.org/dc/terms/"/>
    <ds:schemaRef ds:uri="http://schemas.microsoft.com/office/2006/metadata/properties"/>
    <ds:schemaRef ds:uri="http://schemas.microsoft.com/office/infopath/2007/PartnerControls"/>
    <ds:schemaRef ds:uri="http://schemas.microsoft.com/office/2006/documentManagement/types"/>
    <ds:schemaRef ds:uri="f6351e9a-ea34-4ad9-b922-25ec9d06a7c5"/>
    <ds:schemaRef ds:uri="484986f3-affb-4909-aac7-6cbe7837635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Presentationsmaterial</Template>
  <TotalTime>7181</TotalTime>
  <Words>3973</Words>
  <Application>Microsoft Office PowerPoint</Application>
  <PresentationFormat>Bredbild</PresentationFormat>
  <Paragraphs>358</Paragraphs>
  <Slides>29</Slides>
  <Notes>28</Notes>
  <HiddenSlides>9</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29</vt:i4>
      </vt:variant>
    </vt:vector>
  </HeadingPairs>
  <TitlesOfParts>
    <vt:vector size="37" baseType="lpstr">
      <vt:lpstr>Arial</vt:lpstr>
      <vt:lpstr>Calibri</vt:lpstr>
      <vt:lpstr>Calibri Light</vt:lpstr>
      <vt:lpstr>Georgia</vt:lpstr>
      <vt:lpstr>KorolevLiU Medium</vt:lpstr>
      <vt:lpstr>Symbol</vt:lpstr>
      <vt:lpstr>LiU - VIT</vt:lpstr>
      <vt:lpstr>LiU - ljusturkos</vt:lpstr>
      <vt:lpstr>Upptäck våld</vt:lpstr>
      <vt:lpstr>Vad ska vi göra idag? </vt:lpstr>
      <vt:lpstr>I detta tema kommer vi få lära oss om:</vt:lpstr>
      <vt:lpstr>Erfarenheter av våld</vt:lpstr>
      <vt:lpstr>Film</vt:lpstr>
      <vt:lpstr>Föreläsning</vt:lpstr>
      <vt:lpstr>Hur får vi kännedom om utsatthet för våld?</vt:lpstr>
      <vt:lpstr>Tecken som kan tyda på att ett barn eller ung person är utsatt för våld</vt:lpstr>
      <vt:lpstr>Exempel på tecken på våld, kopplade till vårdnadshavare</vt:lpstr>
      <vt:lpstr>Exempel på interna reaktioner</vt:lpstr>
      <vt:lpstr>Exempel på kroppsliga symtom:</vt:lpstr>
      <vt:lpstr>Exempel på externa reaktioner</vt:lpstr>
      <vt:lpstr>Exempel på kroppsliga skador:</vt:lpstr>
      <vt:lpstr>Exempel på sociala tecken:</vt:lpstr>
      <vt:lpstr>Det kan vara svårt att uppfatta och tolka tecken på utsatthet</vt:lpstr>
      <vt:lpstr>Beroende, begränsningar och kontroll</vt:lpstr>
      <vt:lpstr>För att förstå om ett barn eller ung person är utsatt för våld är det viktig att:</vt:lpstr>
      <vt:lpstr>Att ställa frågor om våld</vt:lpstr>
      <vt:lpstr>Förhållningssätt i samtal om våldsutsatthet</vt:lpstr>
      <vt:lpstr>Särskild känslighet för ledande frågor</vt:lpstr>
      <vt:lpstr>Förbered samtal där frågor om våld ställs</vt:lpstr>
      <vt:lpstr>Dokumentera alltid oro och samtal om våld</vt:lpstr>
      <vt:lpstr>Våra rutiner</vt:lpstr>
      <vt:lpstr>Fallbeskrivning</vt:lpstr>
      <vt:lpstr>Instruktioner</vt:lpstr>
      <vt:lpstr>Reflektionsfrågor</vt:lpstr>
      <vt:lpstr>Hur ser det ut hos oss? </vt:lpstr>
      <vt:lpstr>Avslutning</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Upptäck våld</dc:title>
  <dc:creator>Barnafrid och Myndigheten för delaktighet</dc:creator>
  <cp:lastModifiedBy>Emma Hedlin</cp:lastModifiedBy>
  <cp:revision>2058</cp:revision>
  <dcterms:created xsi:type="dcterms:W3CDTF">2022-09-27T12:16:30Z</dcterms:created>
  <dcterms:modified xsi:type="dcterms:W3CDTF">2025-02-17T12:20:15Z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0x010100EFF031C3207A044E9EC9C4231C161E8E</vt:lpwstr>
  </property>
  <property fmtid="{D5CDD505-2E9C-101B-9397-08002B2CF9AE}" pid="3" name="MediaServiceImageTags">
    <vt:lpwstr/>
  </property>
</Properties>
</file>