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43" r:id="rId5"/>
  </p:sldMasterIdLst>
  <p:notesMasterIdLst>
    <p:notesMasterId r:id="rId26"/>
  </p:notesMasterIdLst>
  <p:handoutMasterIdLst>
    <p:handoutMasterId r:id="rId27"/>
  </p:handoutMasterIdLst>
  <p:sldIdLst>
    <p:sldId id="264" r:id="rId6"/>
    <p:sldId id="267" r:id="rId7"/>
    <p:sldId id="262" r:id="rId8"/>
    <p:sldId id="2567" r:id="rId9"/>
    <p:sldId id="990" r:id="rId10"/>
    <p:sldId id="2569" r:id="rId11"/>
    <p:sldId id="293" r:id="rId12"/>
    <p:sldId id="2557" r:id="rId13"/>
    <p:sldId id="2553" r:id="rId14"/>
    <p:sldId id="2578" r:id="rId15"/>
    <p:sldId id="299" r:id="rId16"/>
    <p:sldId id="300" r:id="rId17"/>
    <p:sldId id="301" r:id="rId18"/>
    <p:sldId id="2531" r:id="rId19"/>
    <p:sldId id="303" r:id="rId20"/>
    <p:sldId id="291" r:id="rId21"/>
    <p:sldId id="2579" r:id="rId22"/>
    <p:sldId id="282" r:id="rId23"/>
    <p:sldId id="269" r:id="rId24"/>
    <p:sldId id="266"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64"/>
            <p14:sldId id="267"/>
            <p14:sldId id="262"/>
            <p14:sldId id="2567"/>
            <p14:sldId id="990"/>
            <p14:sldId id="2569"/>
            <p14:sldId id="293"/>
            <p14:sldId id="2557"/>
            <p14:sldId id="2553"/>
            <p14:sldId id="2578"/>
            <p14:sldId id="299"/>
            <p14:sldId id="300"/>
            <p14:sldId id="301"/>
            <p14:sldId id="2531"/>
            <p14:sldId id="303"/>
            <p14:sldId id="291"/>
            <p14:sldId id="2579"/>
            <p14:sldId id="282"/>
            <p14:sldId id="269"/>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Gulbrandsen" initials="IG" lastIdx="16" clrIdx="0">
    <p:extLst>
      <p:ext uri="{19B8F6BF-5375-455C-9EA6-DF929625EA0E}">
        <p15:presenceInfo xmlns:p15="http://schemas.microsoft.com/office/powerpoint/2012/main" userId="S-1-5-21-3771122053-1237970087-2125702505-2975" providerId="AD"/>
      </p:ext>
    </p:extLst>
  </p:cmAuthor>
  <p:cmAuthor id="2" name="Ulla Perman" initials="UP" lastIdx="9" clrIdx="1">
    <p:extLst>
      <p:ext uri="{19B8F6BF-5375-455C-9EA6-DF929625EA0E}">
        <p15:presenceInfo xmlns:p15="http://schemas.microsoft.com/office/powerpoint/2012/main" userId="S-1-5-21-3771122053-1237970087-2125702505-3147" providerId="AD"/>
      </p:ext>
    </p:extLst>
  </p:cmAuthor>
  <p:cmAuthor id="3" name="Ulla Perman" initials="UP [2]" lastIdx="10" clrIdx="2">
    <p:extLst>
      <p:ext uri="{19B8F6BF-5375-455C-9EA6-DF929625EA0E}">
        <p15:presenceInfo xmlns:p15="http://schemas.microsoft.com/office/powerpoint/2012/main" userId="Ulla Perman" providerId="None"/>
      </p:ext>
    </p:extLst>
  </p:cmAuthor>
  <p:cmAuthor id="4" name="Annika Streiler" initials="AS" lastIdx="5" clrIdx="3">
    <p:extLst>
      <p:ext uri="{19B8F6BF-5375-455C-9EA6-DF929625EA0E}">
        <p15:presenceInfo xmlns:p15="http://schemas.microsoft.com/office/powerpoint/2012/main" userId="S-1-5-21-3771122053-1237970087-2125702505-1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22" autoAdjust="0"/>
    <p:restoredTop sz="60971" autoAdjust="0"/>
  </p:normalViewPr>
  <p:slideViewPr>
    <p:cSldViewPr snapToGrid="0" showGuides="1">
      <p:cViewPr varScale="1">
        <p:scale>
          <a:sx n="70" d="100"/>
          <a:sy n="70" d="100"/>
        </p:scale>
        <p:origin x="168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2025-02-12</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a:t>
            </a:fld>
            <a:endParaRPr lang="sv-SE" dirty="0"/>
          </a:p>
        </p:txBody>
      </p:sp>
    </p:spTree>
    <p:extLst>
      <p:ext uri="{BB962C8B-B14F-4D97-AF65-F5344CB8AC3E}">
        <p14:creationId xmlns:p14="http://schemas.microsoft.com/office/powerpoint/2010/main" val="349244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Georgia" panose="02040502050405020303" pitchFamily="18" charset="0"/>
                <a:ea typeface="+mn-ea"/>
                <a:cs typeface="+mn-cs"/>
              </a:rPr>
              <a:t>Syntolkning</a:t>
            </a:r>
            <a:r>
              <a:rPr lang="sv-SE" sz="1200" b="0" i="0" kern="1200" dirty="0">
                <a:solidFill>
                  <a:schemeClr val="tx1"/>
                </a:solidFill>
                <a:effectLst/>
                <a:latin typeface="Georgia" panose="02040502050405020303" pitchFamily="18" charset="0"/>
                <a:ea typeface="+mn-ea"/>
                <a:cs typeface="+mn-cs"/>
              </a:rPr>
              <a:t>: En figur med ett barn i mitten och två spalter av text vid sidorna.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b="0"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Georgia" panose="02040502050405020303" pitchFamily="18" charset="0"/>
                <a:ea typeface="+mn-ea"/>
                <a:cs typeface="+mn-cs"/>
              </a:rPr>
              <a:t>Det är barnet eller den ungas behov av insatser som styr vilka verksamheter som ska samverka i en specifik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innebära samverkan inom och mellan organisationer, mellan olika yrkesgrupper och relevanta samhällsaktörer i det våldsförebyggande arbetet.</a:t>
            </a:r>
            <a:endParaRPr lang="sv-SE" sz="1200" b="0"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Georgia" panose="02040502050405020303" pitchFamily="18" charset="0"/>
              <a:ea typeface="+mn-ea"/>
              <a:cs typeface="+mn-cs"/>
            </a:endParaRPr>
          </a:p>
          <a:p>
            <a:r>
              <a:rPr lang="sv-SE" sz="1200" b="0" i="0" kern="1200" dirty="0">
                <a:solidFill>
                  <a:schemeClr val="tx1"/>
                </a:solidFill>
                <a:effectLst/>
                <a:latin typeface="Georgia" panose="02040502050405020303" pitchFamily="18" charset="0"/>
                <a:ea typeface="+mn-ea"/>
                <a:cs typeface="+mn-cs"/>
              </a:rPr>
              <a:t>Samverkan kan involvera aktörer som inte alltid finns med i ordinarie arbete kring våld. </a:t>
            </a:r>
          </a:p>
          <a:p>
            <a:r>
              <a:rPr lang="sv-SE" sz="1200" b="0" i="0" kern="1200" dirty="0">
                <a:solidFill>
                  <a:schemeClr val="tx1"/>
                </a:solidFill>
                <a:effectLst/>
                <a:latin typeface="Georgia" panose="02040502050405020303" pitchFamily="18" charset="0"/>
                <a:ea typeface="+mn-ea"/>
                <a:cs typeface="+mn-cs"/>
              </a:rPr>
              <a:t>Till exempel:</a:t>
            </a:r>
          </a:p>
          <a:p>
            <a:pPr marL="0" indent="0">
              <a:buFont typeface="Arial" panose="020B0604020202020204" pitchFamily="34" charset="0"/>
              <a:buNone/>
            </a:pPr>
            <a:r>
              <a:rPr lang="sv-SE" sz="1200" b="0" i="0" kern="1200" dirty="0">
                <a:solidFill>
                  <a:schemeClr val="tx1"/>
                </a:solidFill>
                <a:effectLst/>
                <a:latin typeface="Georgia" panose="02040502050405020303" pitchFamily="18" charset="0"/>
                <a:ea typeface="+mn-ea"/>
                <a:cs typeface="+mn-cs"/>
              </a:rPr>
              <a:t>Funktionsstödsverksamheter inom vård- och omsorgsförvaltningen </a:t>
            </a:r>
          </a:p>
          <a:p>
            <a:pPr marL="0" indent="0">
              <a:buFont typeface="Arial" panose="020B0604020202020204" pitchFamily="34" charset="0"/>
              <a:buNone/>
            </a:pPr>
            <a:r>
              <a:rPr lang="sv-SE" sz="1200" b="0" i="0" kern="1200" dirty="0">
                <a:solidFill>
                  <a:schemeClr val="tx1"/>
                </a:solidFill>
                <a:effectLst/>
                <a:latin typeface="Georgia" panose="02040502050405020303" pitchFamily="18" charset="0"/>
                <a:ea typeface="+mn-ea"/>
                <a:cs typeface="+mn-cs"/>
              </a:rPr>
              <a:t>Enheter som arbetar med anpassade skolor i utbildningsförvaltningen</a:t>
            </a:r>
          </a:p>
          <a:p>
            <a:pPr marL="0" indent="0">
              <a:buFont typeface="Arial" panose="020B0604020202020204" pitchFamily="34" charset="0"/>
              <a:buNone/>
            </a:pPr>
            <a:r>
              <a:rPr lang="sv-SE" sz="1200" b="0" i="0" kern="1200" dirty="0">
                <a:solidFill>
                  <a:schemeClr val="tx1"/>
                </a:solidFill>
                <a:effectLst/>
                <a:latin typeface="Georgia" panose="02040502050405020303" pitchFamily="18" charset="0"/>
                <a:ea typeface="+mn-ea"/>
                <a:cs typeface="+mn-cs"/>
              </a:rPr>
              <a:t>Habiliteringen </a:t>
            </a:r>
          </a:p>
          <a:p>
            <a:pPr marL="0" indent="0">
              <a:buFont typeface="Arial" panose="020B0604020202020204" pitchFamily="34" charset="0"/>
              <a:buNone/>
            </a:pPr>
            <a:r>
              <a:rPr lang="sv-SE" sz="1200" b="0" i="0" kern="1200" dirty="0">
                <a:solidFill>
                  <a:schemeClr val="tx1"/>
                </a:solidFill>
                <a:effectLst/>
                <a:latin typeface="Georgia" panose="02040502050405020303" pitchFamily="18" charset="0"/>
                <a:ea typeface="+mn-ea"/>
                <a:cs typeface="+mn-cs"/>
              </a:rPr>
              <a:t>Funktionshindersföreningar i civilsamhället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Samverkan mellan olika yrkesgrupper kan innebära:</a:t>
            </a:r>
          </a:p>
          <a:p>
            <a:pPr marL="0" indent="0">
              <a:buFont typeface="Arial" panose="020B0604020202020204" pitchFamily="34" charset="0"/>
              <a:buNone/>
            </a:pPr>
            <a:r>
              <a:rPr lang="sv-SE" dirty="0"/>
              <a:t>Resursteam med särskild kompetens, till exempel ett förstärkningsteam med kompetens om hedersrelaterat våld i polisen, eller </a:t>
            </a:r>
            <a:r>
              <a:rPr lang="sv-SE" sz="1200" kern="1200" dirty="0">
                <a:solidFill>
                  <a:schemeClr val="tx1"/>
                </a:solidFill>
                <a:effectLst/>
                <a:latin typeface="Georgia" panose="02040502050405020303" pitchFamily="18" charset="0"/>
                <a:ea typeface="+mn-ea"/>
                <a:cs typeface="+mn-cs"/>
              </a:rPr>
              <a:t>möjlighet för funktionsstödsförvaltning och insatspersonal i LSS  att ta kontakt med en enhet inom socialtjänsten som specialiserar sig på att utreda våldsärenden</a:t>
            </a:r>
          </a:p>
          <a:p>
            <a:pPr mar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Regionala kompetensteam som ger stöd och vägledning till  kommuner i frågor relaterat till våld, såsom hedersrelaterat våld och förtryck samt våld i nära relationer</a:t>
            </a:r>
            <a:r>
              <a:rPr lang="sv-SE" dirty="0"/>
              <a:t> </a:t>
            </a:r>
          </a:p>
          <a:p>
            <a:pPr marL="0" indent="0">
              <a:buFont typeface="Arial" panose="020B0604020202020204" pitchFamily="34" charset="0"/>
              <a:buNone/>
            </a:pPr>
            <a:r>
              <a:rPr lang="sv-SE" b="0" dirty="0"/>
              <a:t>Nyckelpersoner med kompetens om, eller uppdrag kring, våld. Till exempel e</a:t>
            </a:r>
            <a:r>
              <a:rPr lang="sv-SE" sz="1200" kern="1200" dirty="0">
                <a:solidFill>
                  <a:schemeClr val="tx1"/>
                </a:solidFill>
                <a:effectLst/>
                <a:latin typeface="Georgia" panose="02040502050405020303" pitchFamily="18" charset="0"/>
                <a:ea typeface="+mn-ea"/>
                <a:cs typeface="+mn-cs"/>
              </a:rPr>
              <a:t>n samordnad funktion internt som driver och håller ihop arbetet  med våld i nära relationer i hela organisationen, ”våldsombud” som har vidareutbildat sig kring frågor som rör våld, eller personer med expertkunskap om till exempel funktionsnedsättning eller våld mot barn.</a:t>
            </a:r>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10</a:t>
            </a:fld>
            <a:endParaRPr lang="en-GB"/>
          </a:p>
        </p:txBody>
      </p:sp>
    </p:spTree>
    <p:extLst>
      <p:ext uri="{BB962C8B-B14F-4D97-AF65-F5344CB8AC3E}">
        <p14:creationId xmlns:p14="http://schemas.microsoft.com/office/powerpoint/2010/main" val="37746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Syntolkning</a:t>
            </a:r>
            <a:r>
              <a:rPr lang="sv-SE" sz="1200" kern="1200" dirty="0">
                <a:solidFill>
                  <a:schemeClr val="tx1"/>
                </a:solidFill>
                <a:effectLst/>
                <a:latin typeface="Georgia" panose="02040502050405020303" pitchFamily="18" charset="0"/>
                <a:ea typeface="+mn-ea"/>
                <a:cs typeface="+mn-cs"/>
              </a:rPr>
              <a:t>: en bild av två fidgetspinners, ett hjälpmedel som används för att hålla händerna upptagna.</a:t>
            </a:r>
          </a:p>
          <a:p>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Det finns olika modeller och arbetssätt för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Tvärprofessionella samverkansteam/grupper.</a:t>
            </a:r>
            <a:endParaRPr lang="sv-SE" sz="1200" b="0" kern="1200" dirty="0">
              <a:solidFill>
                <a:schemeClr val="tx1"/>
              </a:solidFill>
              <a:effectLst/>
              <a:latin typeface="Georgia" panose="02040502050405020303" pitchFamily="18" charset="0"/>
              <a:ea typeface="+mn-ea"/>
              <a:cs typeface="+mn-cs"/>
            </a:endParaRP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Det kan handla om samverkan inom förvaltning. Gruppen kan bestå av medarbetare och chefer från olika enheter inom samma förvaltning. Det kan till exempel handla om personal från bistånd, social- och äldreförvaltningen, individ- och familjeomsorg samt relationsvåldsteam.</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Det kan också handla om samverkan mellan förvaltningar eller verksamheter. Gruppen kan bestå av medarbetare och chefer från olika förvaltningar, till exempel vård- och omsorgsförvaltning, äldreförvaltning, funktionsstödsförvaltningen och olika delar av socialtjänsten.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Det kan även handla om extern samverkan. Gruppen kan bestå av chefer eller medarbetare från kommunens förvaltningar, representanter från polis och rättsväsende, föreningar, habilitering och barn- och vuxenpsykiatri.</a:t>
            </a:r>
          </a:p>
          <a:p>
            <a:endParaRPr lang="sv-SE" dirty="0"/>
          </a:p>
          <a:p>
            <a:r>
              <a:rPr lang="sv-SE" sz="1200" b="0" kern="1200" dirty="0">
                <a:solidFill>
                  <a:schemeClr val="tx1"/>
                </a:solidFill>
                <a:effectLst/>
                <a:latin typeface="Georgia" panose="02040502050405020303" pitchFamily="18" charset="0"/>
                <a:ea typeface="+mn-ea"/>
                <a:cs typeface="+mn-cs"/>
              </a:rPr>
              <a:t>Samordnad Individuell Plan (SIP)</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När ett barn får insatser från flera olika verksamheter och myndigheter kan en samordnad individuell plan, en så kallad SIP-plan, upprättas för att tillgodose barnets behov av insatser. </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Barnet ska vara med och godkänna att planen upprättas om hen har fyllt 15 år, annars behöver vårdnadshavarna godkänna.</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SIP-planen skapar ett helhetsperspektiv av barnet eller den unges behov och samordnar insatser mellan verksamheter för att behoven av stöd ska tillgodoses.</a:t>
            </a:r>
          </a:p>
          <a:p>
            <a:pPr marL="0" indent="0">
              <a:buFont typeface="Arial" panose="020B0604020202020204" pitchFamily="34" charset="0"/>
              <a:buNone/>
            </a:pPr>
            <a:endParaRPr lang="sv-SE" sz="1200" kern="1200" dirty="0">
              <a:solidFill>
                <a:schemeClr val="tx1"/>
              </a:solidFill>
              <a:effectLst/>
              <a:latin typeface="Georgia" panose="02040502050405020303" pitchFamily="18" charset="0"/>
              <a:ea typeface="+mn-ea"/>
              <a:cs typeface="+mn-cs"/>
            </a:endParaRPr>
          </a:p>
          <a:p>
            <a:r>
              <a:rPr lang="sv-SE" sz="1200" b="0" kern="1200" dirty="0">
                <a:solidFill>
                  <a:schemeClr val="tx1"/>
                </a:solidFill>
                <a:effectLst/>
                <a:latin typeface="Georgia" panose="02040502050405020303" pitchFamily="18" charset="0"/>
                <a:ea typeface="+mn-ea"/>
                <a:cs typeface="+mn-cs"/>
              </a:rPr>
              <a:t>Samråd genom </a:t>
            </a:r>
            <a:r>
              <a:rPr lang="sv-SE" sz="1200" b="0" kern="1200" dirty="0" err="1">
                <a:solidFill>
                  <a:schemeClr val="tx1"/>
                </a:solidFill>
                <a:effectLst/>
                <a:latin typeface="Georgia" panose="02040502050405020303" pitchFamily="18" charset="0"/>
                <a:ea typeface="+mn-ea"/>
                <a:cs typeface="+mn-cs"/>
              </a:rPr>
              <a:t>Barnahus</a:t>
            </a:r>
            <a:endParaRPr lang="sv-SE" sz="1200" b="0" kern="1200" dirty="0">
              <a:solidFill>
                <a:schemeClr val="tx1"/>
              </a:solidFill>
              <a:effectLst/>
              <a:latin typeface="Georgia" panose="02040502050405020303" pitchFamily="18"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När socialtjänsten eller polisen får in en anmälan om att ett barn skulle kunna vara utsatt för våld eller övergrepp aktualiserar de barnet i ett </a:t>
            </a:r>
            <a:r>
              <a:rPr lang="sv-SE" sz="1200" kern="1200" dirty="0" err="1">
                <a:solidFill>
                  <a:schemeClr val="tx1"/>
                </a:solidFill>
                <a:effectLst/>
                <a:latin typeface="Georgia" panose="02040502050405020303" pitchFamily="18" charset="0"/>
                <a:ea typeface="+mn-ea"/>
                <a:cs typeface="+mn-cs"/>
              </a:rPr>
              <a:t>Barnahus</a:t>
            </a:r>
            <a:r>
              <a:rPr lang="sv-SE" sz="1200" kern="1200" dirty="0">
                <a:solidFill>
                  <a:schemeClr val="tx1"/>
                </a:solidFill>
                <a:effectLst/>
                <a:latin typeface="Georgia" panose="02040502050405020303" pitchFamily="18" charset="0"/>
                <a:ea typeface="+mn-ea"/>
                <a:cs typeface="+mn-cs"/>
              </a:rPr>
              <a:t>, som ansvarar för att kalla till ett samrådsmöte. </a:t>
            </a:r>
          </a:p>
          <a:p>
            <a:pPr marL="171450" lvl="0" indent="-171450">
              <a:buFont typeface="Arial" panose="020B0604020202020204" pitchFamily="34" charset="0"/>
              <a:buChar char="•"/>
            </a:pPr>
            <a:r>
              <a:rPr lang="sv-SE" sz="1200" kern="1200" dirty="0" err="1">
                <a:solidFill>
                  <a:schemeClr val="tx1"/>
                </a:solidFill>
                <a:effectLst/>
                <a:latin typeface="Georgia" panose="02040502050405020303" pitchFamily="18" charset="0"/>
                <a:ea typeface="+mn-ea"/>
                <a:cs typeface="+mn-cs"/>
              </a:rPr>
              <a:t>Barnahus</a:t>
            </a:r>
            <a:r>
              <a:rPr lang="sv-SE" sz="1200" kern="1200" dirty="0">
                <a:solidFill>
                  <a:schemeClr val="tx1"/>
                </a:solidFill>
                <a:effectLst/>
                <a:latin typeface="Georgia" panose="02040502050405020303" pitchFamily="18" charset="0"/>
                <a:ea typeface="+mn-ea"/>
                <a:cs typeface="+mn-cs"/>
              </a:rPr>
              <a:t> är en barnvänlig miljö där barn som misstänks vara utsatta för brott får samordnad handläggning från flera myndigheter. Majoriteten av Sveriges kommuner är kopplade till ett </a:t>
            </a:r>
            <a:r>
              <a:rPr lang="sv-SE" sz="1200" kern="1200" dirty="0" err="1">
                <a:solidFill>
                  <a:schemeClr val="tx1"/>
                </a:solidFill>
                <a:effectLst/>
                <a:latin typeface="Georgia" panose="02040502050405020303" pitchFamily="18" charset="0"/>
                <a:ea typeface="+mn-ea"/>
                <a:cs typeface="+mn-cs"/>
              </a:rPr>
              <a:t>Barnahus</a:t>
            </a:r>
            <a:r>
              <a:rPr lang="sv-SE" sz="1200" kern="1200" dirty="0">
                <a:solidFill>
                  <a:schemeClr val="tx1"/>
                </a:solidFill>
                <a:effectLst/>
                <a:latin typeface="Georgia" panose="02040502050405020303" pitchFamily="18" charset="0"/>
                <a:ea typeface="+mn-ea"/>
                <a:cs typeface="+mn-cs"/>
              </a:rPr>
              <a:t>. Vilka myndigheter som samverkar i </a:t>
            </a:r>
            <a:r>
              <a:rPr lang="sv-SE" sz="1200" kern="1200" dirty="0" err="1">
                <a:solidFill>
                  <a:schemeClr val="tx1"/>
                </a:solidFill>
                <a:effectLst/>
                <a:latin typeface="Georgia" panose="02040502050405020303" pitchFamily="18" charset="0"/>
                <a:ea typeface="+mn-ea"/>
                <a:cs typeface="+mn-cs"/>
              </a:rPr>
              <a:t>Barnahus</a:t>
            </a:r>
            <a:r>
              <a:rPr lang="sv-SE" sz="1200" kern="1200" dirty="0">
                <a:solidFill>
                  <a:schemeClr val="tx1"/>
                </a:solidFill>
                <a:effectLst/>
                <a:latin typeface="Georgia" panose="02040502050405020303" pitchFamily="18" charset="0"/>
                <a:ea typeface="+mn-ea"/>
                <a:cs typeface="+mn-cs"/>
              </a:rPr>
              <a:t> kan variera men socialtjänst, polis och åklagare finns alltid med. </a:t>
            </a:r>
          </a:p>
          <a:p>
            <a:endParaRPr lang="sv-SE" dirty="0"/>
          </a:p>
          <a:p>
            <a:r>
              <a:rPr lang="sv-SE" sz="1200" b="0" kern="1200" dirty="0">
                <a:solidFill>
                  <a:schemeClr val="tx1"/>
                </a:solidFill>
                <a:effectLst/>
                <a:latin typeface="Georgia" panose="02040502050405020303" pitchFamily="18" charset="0"/>
                <a:ea typeface="+mn-ea"/>
                <a:cs typeface="+mn-cs"/>
              </a:rPr>
              <a:t>Samverkansavtal på </a:t>
            </a:r>
            <a:r>
              <a:rPr lang="sv-SE" sz="1200" b="0" kern="1200" dirty="0" err="1">
                <a:solidFill>
                  <a:schemeClr val="tx1"/>
                </a:solidFill>
                <a:effectLst/>
                <a:latin typeface="Georgia" panose="02040502050405020303" pitchFamily="18" charset="0"/>
                <a:ea typeface="+mn-ea"/>
                <a:cs typeface="+mn-cs"/>
              </a:rPr>
              <a:t>regionsnivå</a:t>
            </a:r>
            <a:r>
              <a:rPr lang="sv-SE" sz="1200" b="0" kern="1200" dirty="0">
                <a:solidFill>
                  <a:schemeClr val="tx1"/>
                </a:solidFill>
                <a:effectLst/>
                <a:latin typeface="Georgia" panose="02040502050405020303" pitchFamily="18" charset="0"/>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Ett exempel på samverkan på </a:t>
            </a:r>
            <a:r>
              <a:rPr lang="sv-SE" sz="1200" kern="1200" dirty="0" err="1">
                <a:solidFill>
                  <a:schemeClr val="tx1"/>
                </a:solidFill>
                <a:effectLst/>
                <a:latin typeface="Georgia" panose="02040502050405020303" pitchFamily="18" charset="0"/>
                <a:ea typeface="+mn-ea"/>
                <a:cs typeface="+mn-cs"/>
              </a:rPr>
              <a:t>regionsnivå</a:t>
            </a:r>
            <a:r>
              <a:rPr lang="sv-SE" sz="1200" kern="1200" dirty="0">
                <a:solidFill>
                  <a:schemeClr val="tx1"/>
                </a:solidFill>
                <a:effectLst/>
                <a:latin typeface="Georgia" panose="02040502050405020303" pitchFamily="18" charset="0"/>
                <a:ea typeface="+mn-ea"/>
                <a:cs typeface="+mn-cs"/>
              </a:rPr>
              <a:t> är BUS-samverkan. </a:t>
            </a:r>
            <a:r>
              <a:rPr lang="sv-SE" sz="1200" kern="1200" dirty="0" err="1">
                <a:solidFill>
                  <a:schemeClr val="tx1"/>
                </a:solidFill>
                <a:effectLst/>
                <a:latin typeface="Georgia" panose="02040502050405020303" pitchFamily="18" charset="0"/>
                <a:ea typeface="+mn-ea"/>
                <a:cs typeface="+mn-cs"/>
              </a:rPr>
              <a:t>ENn</a:t>
            </a:r>
            <a:r>
              <a:rPr lang="sv-SE" sz="1200" kern="1200" dirty="0">
                <a:solidFill>
                  <a:schemeClr val="tx1"/>
                </a:solidFill>
                <a:effectLst/>
                <a:latin typeface="Georgia" panose="02040502050405020303" pitchFamily="18" charset="0"/>
                <a:ea typeface="+mn-ea"/>
                <a:cs typeface="+mn-cs"/>
              </a:rPr>
              <a:t> form av myndighetsövergripande samverkan kring barn och unga i behov av särskilt stöd. Samverkansöverenskommelsen om barn i behov av särskilt stöd (BUS)</a:t>
            </a:r>
            <a:r>
              <a:rPr lang="sv-SE" dirty="0"/>
              <a:t>.</a:t>
            </a:r>
            <a:endParaRPr lang="sv-SE" sz="1200" kern="1200" dirty="0">
              <a:solidFill>
                <a:schemeClr val="tx1"/>
              </a:solidFill>
              <a:effectLst/>
              <a:latin typeface="Georgia" panose="02040502050405020303" pitchFamily="18" charset="0"/>
              <a:ea typeface="+mn-ea"/>
              <a:cs typeface="+mn-cs"/>
            </a:endParaRP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Den beskriver gemensamma övergripande utgångspunkter och samverkansstrukturer för att barn i behov av särskilt stöd ska få de insatser de behöver och har rätt till. BUS-överenskommelsen ska stödja samordningen av insatser och ligga till grund för de lokala samarbetsrutinerna</a:t>
            </a:r>
          </a:p>
          <a:p>
            <a:endParaRPr lang="sv-SE" dirty="0"/>
          </a:p>
          <a:p>
            <a:r>
              <a:rPr lang="sv-SE" sz="1200" b="0" kern="1200" dirty="0">
                <a:solidFill>
                  <a:schemeClr val="tx1"/>
                </a:solidFill>
                <a:effectLst/>
                <a:latin typeface="Georgia" panose="02040502050405020303" pitchFamily="18" charset="0"/>
                <a:ea typeface="+mn-ea"/>
                <a:cs typeface="+mn-cs"/>
              </a:rPr>
              <a:t>Nätverk</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De kan syfta till att ge inspiration och stimulera till erfarenhetsutbyte i arbetet mot våld.</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Externa nätverk på lokala, regional och nationell nivå ger kommuner möjlighet att dra nytta av andra kommuners erfarenheter av arbetet mot våld.</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Interna nätverk kan fungera som stöd både i att föra ut kunskap i verksamheterna och fånga upp behov hos yrkesverksamma.</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250236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339594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13</a:t>
            </a:fld>
            <a:endParaRPr lang="sv-SE" dirty="0"/>
          </a:p>
        </p:txBody>
      </p:sp>
    </p:spTree>
    <p:extLst>
      <p:ext uri="{BB962C8B-B14F-4D97-AF65-F5344CB8AC3E}">
        <p14:creationId xmlns:p14="http://schemas.microsoft.com/office/powerpoint/2010/main" val="307482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Syntolkning: </a:t>
            </a:r>
            <a:r>
              <a:rPr lang="sv-SE" sz="1200" b="0" kern="1200" dirty="0">
                <a:solidFill>
                  <a:schemeClr val="tx1"/>
                </a:solidFill>
                <a:effectLst/>
                <a:latin typeface="Georgia" panose="02040502050405020303" pitchFamily="18" charset="0"/>
                <a:ea typeface="+mn-ea"/>
                <a:cs typeface="+mn-cs"/>
              </a:rPr>
              <a:t>en bild av ett barn </a:t>
            </a:r>
            <a:r>
              <a:rPr lang="sv-SE" sz="1200" b="0" i="0" kern="1200" dirty="0">
                <a:solidFill>
                  <a:schemeClr val="tx1"/>
                </a:solidFill>
                <a:effectLst/>
                <a:latin typeface="Georgia" panose="02040502050405020303" pitchFamily="18" charset="0"/>
                <a:ea typeface="+mn-ea"/>
                <a:cs typeface="+mn-cs"/>
              </a:rPr>
              <a:t>och bubblor med text omkring. </a:t>
            </a:r>
            <a:endParaRPr lang="sv-SE" sz="1200" b="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dirty="0"/>
          </a:p>
          <a:p>
            <a:pPr marL="0" indent="0">
              <a:buFont typeface="Arial" panose="020B0604020202020204" pitchFamily="34" charset="0"/>
              <a:buNone/>
            </a:pPr>
            <a:r>
              <a:rPr lang="sv-SE" sz="1200" kern="100" dirty="0">
                <a:ea typeface="Calibri" panose="020F0502020204030204" pitchFamily="34" charset="0"/>
                <a:cs typeface="Times New Roman" panose="02020603050405020304" pitchFamily="18" charset="0"/>
              </a:rPr>
              <a:t>Alla myndigheter har ett ansvar att samverka inom sitt verksamhetsområde. </a:t>
            </a:r>
          </a:p>
          <a:p>
            <a:pPr marL="0" indent="0">
              <a:buFont typeface="Arial" panose="020B0604020202020204" pitchFamily="34" charset="0"/>
              <a:buNone/>
            </a:pPr>
            <a:endParaRPr lang="sv-SE" sz="1200" kern="1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kern="100" dirty="0">
                <a:ea typeface="Calibri" panose="020F0502020204030204" pitchFamily="34" charset="0"/>
                <a:cs typeface="Times New Roman" panose="02020603050405020304" pitchFamily="18" charset="0"/>
              </a:rPr>
              <a:t>Socialtjänsten har det yttersta ansvaret att samverka med samhällsorgan, organisationer och andra som berörs i frågor som rör barn som far illa eller riskerar att fara illa.</a:t>
            </a:r>
          </a:p>
          <a:p>
            <a:pPr marL="0" indent="0">
              <a:buFont typeface="Arial" panose="020B0604020202020204" pitchFamily="34" charset="0"/>
              <a:buNone/>
            </a:pPr>
            <a:endParaRPr lang="sv-SE" sz="1200" kern="1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kern="100" dirty="0">
                <a:ea typeface="Calibri" panose="020F0502020204030204" pitchFamily="34" charset="0"/>
                <a:cs typeface="Times New Roman" panose="02020603050405020304" pitchFamily="18" charset="0"/>
              </a:rPr>
              <a:t>Polismyndigheten ska fortlöpande samarbeta med myndigheterna inom socialtjänsten.</a:t>
            </a:r>
          </a:p>
          <a:p>
            <a:pPr marL="0" indent="0">
              <a:buFont typeface="Arial" panose="020B0604020202020204" pitchFamily="34" charset="0"/>
              <a:buNone/>
            </a:pPr>
            <a:endParaRPr lang="sv-SE" sz="1200" kern="100" dirty="0">
              <a:solidFill>
                <a:srgbClr val="000000"/>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kern="100" dirty="0">
                <a:solidFill>
                  <a:srgbClr val="000000"/>
                </a:solidFill>
                <a:ea typeface="Calibri" panose="020F0502020204030204" pitchFamily="34" charset="0"/>
                <a:cs typeface="Times New Roman" panose="02020603050405020304" pitchFamily="18" charset="0"/>
              </a:rPr>
              <a:t>Skolans ska </a:t>
            </a:r>
            <a:r>
              <a:rPr lang="sv-SE" sz="1200" kern="100" dirty="0">
                <a:solidFill>
                  <a:srgbClr val="1B1B1B"/>
                </a:solidFill>
                <a:ea typeface="Calibri" panose="020F0502020204030204" pitchFamily="34" charset="0"/>
                <a:cs typeface="Calibri" panose="020F0502020204030204" pitchFamily="34" charset="0"/>
              </a:rPr>
              <a:t>på socialnämndens initiativ samverka med samhällsorgan, organisationer och andra som berörs i frågor som rör barn som far illa eller riskerar att fara illa.</a:t>
            </a:r>
          </a:p>
          <a:p>
            <a:pPr marL="0" indent="0">
              <a:buFont typeface="Arial" panose="020B0604020202020204" pitchFamily="34" charset="0"/>
              <a:buNone/>
            </a:pPr>
            <a:endParaRPr lang="sv-SE" sz="1200" kern="100" dirty="0">
              <a:solidFill>
                <a:srgbClr val="1B1B1B"/>
              </a:solidFill>
              <a:ea typeface="Calibri" panose="020F0502020204030204" pitchFamily="34" charset="0"/>
              <a:cs typeface="Calibri" panose="020F0502020204030204" pitchFamily="34" charset="0"/>
            </a:endParaRPr>
          </a:p>
          <a:p>
            <a:pPr marL="0" indent="0">
              <a:buFont typeface="Arial" panose="020B0604020202020204" pitchFamily="34" charset="0"/>
              <a:buNone/>
            </a:pPr>
            <a:r>
              <a:rPr lang="sv-SE" sz="1200" kern="100" dirty="0">
                <a:solidFill>
                  <a:srgbClr val="1B1B1B"/>
                </a:solidFill>
                <a:ea typeface="Calibri" panose="020F0502020204030204" pitchFamily="34" charset="0"/>
                <a:cs typeface="Calibri" panose="020F0502020204030204" pitchFamily="34" charset="0"/>
              </a:rPr>
              <a:t>Hälso- och sjukvården ska på socialnämndens initiativ samverka med samhällsorgan, organisationer och andra som berörs i frågor som rör barn som far illa eller riskerar att fara illa.</a:t>
            </a:r>
          </a:p>
          <a:p>
            <a:pPr marL="171450" indent="-171450">
              <a:buFont typeface="Arial" panose="020B0604020202020204" pitchFamily="34" charset="0"/>
              <a:buChar char="•"/>
            </a:pPr>
            <a:endParaRPr lang="sv-SE" sz="1200" kern="1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dirty="0"/>
              <a:t>Den som bedriver socialtjänst eller verksamhet enligt LSS ska ha processer och rutiner kring hur samverkan ska bedrivas i den egna verksamheten.</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Regionernas och kommunerna har ansvar att upprätta en individuell plan om barnet har insatser både från hälso- och sjukvården och från socialtjänsten.</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Kommuner och de myndigheter som handlägger ärenden om unga lagöverträdare ska verka för att lokal samverkan mellan företrädare för kommunerna och myndigheterna regelbundet sker i övergripande frågor om unga lagöverträdare.</a:t>
            </a:r>
          </a:p>
          <a:p>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14</a:t>
            </a:fld>
            <a:endParaRPr lang="en-GB"/>
          </a:p>
        </p:txBody>
      </p:sp>
    </p:spTree>
    <p:extLst>
      <p:ext uri="{BB962C8B-B14F-4D97-AF65-F5344CB8AC3E}">
        <p14:creationId xmlns:p14="http://schemas.microsoft.com/office/powerpoint/2010/main" val="355500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r>
              <a:rPr lang="sv-SE" sz="1200" b="0" kern="1200" dirty="0">
                <a:solidFill>
                  <a:schemeClr val="tx1"/>
                </a:solidFill>
                <a:effectLst/>
                <a:latin typeface="Georgia" panose="02040502050405020303" pitchFamily="18" charset="0"/>
                <a:ea typeface="+mn-ea"/>
                <a:cs typeface="+mn-cs"/>
              </a:rPr>
              <a:t>DOLD BILD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Denna bild kan användas i verksamheter som har behov av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Sekretess och tystnadsplikt handlar om att värna vissa intressen och att enskilda personer inte ska komma till skada.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Sekretessregler kan samtidigt påverka möjligheterna till samverkan. </a:t>
            </a:r>
          </a:p>
          <a:p>
            <a:pPr fontAlgn="base"/>
            <a:endParaRPr lang="sv-SE" sz="1200" b="1"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344467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Här kan du lägga in din verksamhets lokala samverkansrutiner, riktlinjer och arbetssätt.</a:t>
            </a:r>
          </a:p>
          <a:p>
            <a:r>
              <a:rPr lang="sv-SE" dirty="0"/>
              <a:t>Frågor ni kan diskutera om ni har tid:</a:t>
            </a:r>
          </a:p>
          <a:p>
            <a:pPr marL="171450" indent="-171450">
              <a:buFont typeface="Arial" panose="020B0604020202020204" pitchFamily="34" charset="0"/>
              <a:buChar char="•"/>
            </a:pPr>
            <a:r>
              <a:rPr lang="sv-SE" dirty="0"/>
              <a:t>Är våra rutiner och forum för samverkan tydliga?</a:t>
            </a:r>
          </a:p>
          <a:p>
            <a:pPr marL="171450" indent="-171450">
              <a:buFont typeface="Arial" panose="020B0604020202020204" pitchFamily="34" charset="0"/>
              <a:buChar char="•"/>
            </a:pPr>
            <a:r>
              <a:rPr lang="sv-SE" dirty="0"/>
              <a:t>Finns en tydlig bild av ansvarsfördelning och vad som gäller för att delta i och hålla ihop samverkan?</a:t>
            </a:r>
          </a:p>
          <a:p>
            <a:pPr marL="171450" indent="-171450">
              <a:buFont typeface="Arial" panose="020B0604020202020204" pitchFamily="34" charset="0"/>
              <a:buChar char="•"/>
            </a:pPr>
            <a:r>
              <a:rPr lang="sv-SE" dirty="0"/>
              <a:t>Hur ser vår styrning, struktur och samsyn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297004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17</a:t>
            </a:fld>
            <a:endParaRPr lang="sv-SE" dirty="0"/>
          </a:p>
        </p:txBody>
      </p:sp>
    </p:spTree>
    <p:extLst>
      <p:ext uri="{BB962C8B-B14F-4D97-AF65-F5344CB8AC3E}">
        <p14:creationId xmlns:p14="http://schemas.microsoft.com/office/powerpoint/2010/main" val="72421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utbildningsledaren:</a:t>
            </a:r>
          </a:p>
          <a:p>
            <a:r>
              <a:rPr lang="sv-SE" dirty="0"/>
              <a:t>Dela in deltagarna i mindre grupper och låt varje grupp välja en (eller flera frågor om de hinner) att diskutera.</a:t>
            </a:r>
          </a:p>
          <a:p>
            <a:r>
              <a:rPr lang="sv-SE" dirty="0"/>
              <a:t>Om det finns tid kan ni återkoppla i helgrupp.</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18</a:t>
            </a:fld>
            <a:endParaRPr lang="sv-SE" dirty="0"/>
          </a:p>
        </p:txBody>
      </p:sp>
    </p:spTree>
    <p:extLst>
      <p:ext uri="{BB962C8B-B14F-4D97-AF65-F5344CB8AC3E}">
        <p14:creationId xmlns:p14="http://schemas.microsoft.com/office/powerpoint/2010/main" val="2890342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Georgia" panose="02040502050405020303" pitchFamily="18" charset="0"/>
                <a:ea typeface="+mn-ea"/>
                <a:cs typeface="+mn-cs"/>
              </a:rPr>
              <a:t>Syntolkning</a:t>
            </a:r>
            <a:r>
              <a:rPr lang="sv-SE" sz="1200" kern="1200" dirty="0">
                <a:solidFill>
                  <a:schemeClr val="tx1"/>
                </a:solidFill>
                <a:effectLst/>
                <a:latin typeface="Georgia" panose="02040502050405020303" pitchFamily="18" charset="0"/>
                <a:ea typeface="+mn-ea"/>
                <a:cs typeface="+mn-cs"/>
              </a:rPr>
              <a:t>: en bild av ett barn som använder elrullstol.</a:t>
            </a:r>
          </a:p>
          <a:p>
            <a:endParaRPr lang="sv-SE" b="1" dirty="0"/>
          </a:p>
          <a:p>
            <a:r>
              <a:rPr lang="sv-SE" b="1" dirty="0"/>
              <a:t>Till utbildningsledaren:</a:t>
            </a:r>
            <a:endParaRPr lang="sv-SE" sz="1200" kern="1200" dirty="0">
              <a:solidFill>
                <a:schemeClr val="tx1"/>
              </a:solidFill>
              <a:effectLst/>
              <a:latin typeface="Georgia" panose="02040502050405020303" pitchFamily="18" charset="0"/>
              <a:ea typeface="+mn-ea"/>
              <a:cs typeface="+mn-cs"/>
            </a:endParaRPr>
          </a:p>
          <a:p>
            <a:pPr marL="0" lv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Gå igenom sammanfattningen med deltagarna. </a:t>
            </a:r>
          </a:p>
          <a:p>
            <a:pPr marL="0" lv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Fråga vad de tar med sig från gruppspåret i sin helhet.</a:t>
            </a:r>
          </a:p>
          <a:p>
            <a:pPr marL="0" lv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Genomför därefter utvärderingsenkäten.</a:t>
            </a:r>
          </a:p>
          <a:p>
            <a:pPr marL="171450" lvl="0" indent="-171450">
              <a:buFont typeface="Arial" panose="020B0604020202020204" pitchFamily="34" charset="0"/>
              <a:buChar char="•"/>
            </a:pPr>
            <a:endParaRPr lang="sv-SE" sz="1200" kern="1200" dirty="0">
              <a:solidFill>
                <a:schemeClr val="tx1"/>
              </a:solidFill>
              <a:effectLst/>
              <a:latin typeface="Georgia" panose="02040502050405020303" pitchFamily="18" charset="0"/>
              <a:ea typeface="+mn-ea"/>
              <a:cs typeface="+mn-cs"/>
            </a:endParaRPr>
          </a:p>
          <a:p>
            <a:pPr lvl="0"/>
            <a:r>
              <a:rPr lang="sv-SE" sz="1200" b="1" kern="1200" dirty="0">
                <a:solidFill>
                  <a:schemeClr val="tx1"/>
                </a:solidFill>
                <a:effectLst/>
                <a:latin typeface="Georgia" panose="02040502050405020303" pitchFamily="18" charset="0"/>
                <a:ea typeface="+mn-ea"/>
                <a:cs typeface="+mn-cs"/>
              </a:rPr>
              <a:t>Avslutande sammanfattning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Georgia" panose="02040502050405020303" pitchFamily="18" charset="0"/>
              </a:rPr>
              <a:t>Att vi som möter våldsutsatta barn och unga, ser och agerar spelar en stor roll. </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Alla som i sitt arbete möter barn och unga kan bidra till att stärka skyddet för barn och unga som utsätts-, eller riskerar att utsättas, för våld. </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Vi som möter barn och unga med funktionsnedsättning är del av en livsviktig stödstruktur för dem som utsätts för våld. </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Det innebär att vi har viktiga roller och ansvar att ta. </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Vi behöver även samarbeta med varandra utifrån barnets bästa, samt för att säkerställa barn och ungas rätt till delaktighet, information och möjlighet att uttrycka sig.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Det här var det sista temat i </a:t>
            </a:r>
            <a:r>
              <a:rPr lang="sv-SE" b="0" dirty="0">
                <a:cs typeface="Calibri Light" panose="020F0302020204030204" pitchFamily="34" charset="0"/>
              </a:rPr>
              <a:t>Gruppspår </a:t>
            </a:r>
            <a:r>
              <a:rPr lang="sv-SE" b="0" dirty="0"/>
              <a:t>barn och unga med funktionsnedsättning.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cs typeface="Calibri Light" panose="020F0302020204030204" pitchFamily="34" charset="0"/>
              </a:rPr>
              <a:t>Förhoppningsvis har vi alla fått med oss kunskap och erfarenheter som gör oss tryggare att bidra i att upptäcka och förebygga våld mot barn och unga.  </a:t>
            </a:r>
          </a:p>
          <a:p>
            <a:pPr marL="171450" lvl="0" indent="-171450">
              <a:buFont typeface="Arial" panose="020B0604020202020204" pitchFamily="34" charset="0"/>
              <a:buChar char="•"/>
            </a:pPr>
            <a:endParaRPr lang="sv-SE" sz="120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19</a:t>
            </a:fld>
            <a:endParaRPr lang="sv-SE" dirty="0"/>
          </a:p>
        </p:txBody>
      </p:sp>
    </p:spTree>
    <p:extLst>
      <p:ext uri="{BB962C8B-B14F-4D97-AF65-F5344CB8AC3E}">
        <p14:creationId xmlns:p14="http://schemas.microsoft.com/office/powerpoint/2010/main" val="335046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highlight>
                  <a:srgbClr val="FFFF00"/>
                </a:highlight>
                <a:latin typeface="Georgia" panose="02040502050405020303" pitchFamily="18" charset="0"/>
                <a:ea typeface="+mn-ea"/>
                <a:cs typeface="+mn-cs"/>
              </a:rPr>
              <a:t>Syntolkning</a:t>
            </a:r>
            <a:r>
              <a:rPr lang="sv-SE" sz="1200" kern="1200" dirty="0">
                <a:solidFill>
                  <a:schemeClr val="tx1"/>
                </a:solidFill>
                <a:effectLst/>
                <a:highlight>
                  <a:srgbClr val="FFFF00"/>
                </a:highlight>
                <a:latin typeface="Georgia" panose="02040502050405020303" pitchFamily="18" charset="0"/>
                <a:ea typeface="+mn-ea"/>
                <a:cs typeface="+mn-cs"/>
              </a:rPr>
              <a:t>: en bild av en vuxen och ett barn som går i skogen.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highlight>
                  <a:srgbClr val="FFFF00"/>
                </a:highlight>
              </a:rPr>
              <a:t>Till utbildningsledaren: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ighlight>
                  <a:srgbClr val="FFFF00"/>
                </a:highlight>
              </a:rPr>
              <a:t>Beroende på era förutsättningar i tid kan du välja vilka delar ni ska göra.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ighlight>
                  <a:srgbClr val="FFFF00"/>
                </a:highlight>
              </a:rPr>
              <a:t>Ta bort de punkter som ni inte genomför.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highlight>
                <a:srgbClr val="FFFF00"/>
              </a:highligh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4366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Vi får också reflektera kring vår verksamhets ansvar och möjligheter i samverkan kring våldsutsatta barn och unga.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526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utbildningshandledaren: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För </a:t>
            </a:r>
            <a:r>
              <a:rPr lang="sv-SE" dirty="0"/>
              <a:t>att barn och unga som utsatts för våld ska få sina behov och rättigheter tillgodosedda under processen</a:t>
            </a:r>
            <a:r>
              <a:rPr lang="sv-SE" sz="1200" b="0" kern="1200" dirty="0">
                <a:solidFill>
                  <a:schemeClr val="tx1"/>
                </a:solidFill>
                <a:effectLst/>
                <a:latin typeface="Georgia" panose="02040502050405020303" pitchFamily="18" charset="0"/>
                <a:ea typeface="+mn-ea"/>
                <a:cs typeface="+mn-cs"/>
              </a:rPr>
              <a:t> behövs samarbete och samverkan mellan olika aktörer</a:t>
            </a:r>
            <a:r>
              <a:rPr lang="sv-SE" dirty="0"/>
              <a:t>.</a:t>
            </a: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Detta citat visar att barn och unga med funktionsnedsättning kan få stöd och anpassning när det drabbats av våld. </a:t>
            </a:r>
          </a:p>
          <a:p>
            <a:r>
              <a:rPr lang="sv-SE" sz="1200" kern="1200" dirty="0">
                <a:solidFill>
                  <a:schemeClr val="tx1"/>
                </a:solidFill>
                <a:effectLst/>
                <a:latin typeface="Georgia" panose="02040502050405020303" pitchFamily="18" charset="0"/>
                <a:ea typeface="+mn-ea"/>
                <a:cs typeface="+mn-cs"/>
              </a:rPr>
              <a:t>Citaten kommer från Rivkraft, som är Myndigheten för delaktighets undersökningspanel där över 2300 personer deltar. </a:t>
            </a:r>
          </a:p>
          <a:p>
            <a:r>
              <a:rPr lang="sv-SE" sz="1200" kern="1200" dirty="0">
                <a:solidFill>
                  <a:schemeClr val="tx1"/>
                </a:solidFill>
                <a:effectLst/>
                <a:latin typeface="Georgia" panose="02040502050405020303" pitchFamily="18" charset="0"/>
                <a:ea typeface="+mn-ea"/>
                <a:cs typeface="+mn-cs"/>
              </a:rPr>
              <a:t>Syftet med citaten är att inkludera röster och perspektiv från personer med funktionsnedsättning som utsatts för våld som barn och/eller unga.</a:t>
            </a:r>
          </a:p>
          <a:p>
            <a:endParaRPr lang="sv-SE" sz="1200" kern="1200" dirty="0">
              <a:solidFill>
                <a:schemeClr val="tx1"/>
              </a:solidFill>
              <a:effectLst/>
              <a:latin typeface="Georgia" panose="02040502050405020303" pitchFamily="18" charset="0"/>
              <a:ea typeface="+mn-ea"/>
              <a:cs typeface="+mn-cs"/>
            </a:endParaRPr>
          </a:p>
        </p:txBody>
      </p:sp>
      <p:sp>
        <p:nvSpPr>
          <p:cNvPr id="4" name="Slide Number Placeholder 3"/>
          <p:cNvSpPr>
            <a:spLocks noGrp="1"/>
          </p:cNvSpPr>
          <p:nvPr>
            <p:ph type="sldNum" sz="quarter" idx="5"/>
          </p:nvPr>
        </p:nvSpPr>
        <p:spPr/>
        <p:txBody>
          <a:bodyPr/>
          <a:lstStyle/>
          <a:p>
            <a:fld id="{3886E555-3715-422B-AAC8-FFDFE02213E8}" type="slidenum">
              <a:rPr lang="en-GB" smtClean="0"/>
              <a:t>4</a:t>
            </a:fld>
            <a:endParaRPr lang="en-GB"/>
          </a:p>
        </p:txBody>
      </p:sp>
    </p:spTree>
    <p:extLst>
      <p:ext uri="{BB962C8B-B14F-4D97-AF65-F5344CB8AC3E}">
        <p14:creationId xmlns:p14="http://schemas.microsoft.com/office/powerpoint/2010/main" val="373540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37105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137948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Barnkonventionen utgår från ett barnrättsperspektiv, det vill säga att barn är individer med egna rättigheter och intressen. Ett annat viktigt begrepp är barnets perspektiv som ska tillgodose barnets rätt att komma till tals.</a:t>
            </a:r>
            <a:br>
              <a:rPr lang="sv-SE" sz="1200" kern="1200" dirty="0">
                <a:solidFill>
                  <a:schemeClr val="tx1"/>
                </a:solidFill>
                <a:effectLst/>
                <a:latin typeface="Georgia" panose="02040502050405020303" pitchFamily="18" charset="0"/>
                <a:ea typeface="+mn-ea"/>
                <a:cs typeface="+mn-cs"/>
              </a:rPr>
            </a:b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Enligt barnkonventionen ska varje möte som du har med ett barn utgå från barnets perspektiv. Du ska också säkerställa att alla beslut som fattas tillgodoser barnets bästa och rätt till skydd, stöd och delaktighet. </a:t>
            </a:r>
          </a:p>
          <a:p>
            <a:r>
              <a:rPr lang="sv-SE" sz="1200" kern="1200" dirty="0">
                <a:solidFill>
                  <a:schemeClr val="tx1"/>
                </a:solidFill>
                <a:effectLst/>
                <a:latin typeface="Georgia" panose="02040502050405020303" pitchFamily="18" charset="0"/>
                <a:ea typeface="+mn-ea"/>
                <a:cs typeface="+mn-cs"/>
              </a:rPr>
              <a:t>Det innebär </a:t>
            </a:r>
            <a:r>
              <a:rPr lang="sv-SE" sz="1200" i="1" kern="1200" dirty="0">
                <a:solidFill>
                  <a:schemeClr val="tx1"/>
                </a:solidFill>
                <a:effectLst/>
                <a:latin typeface="Georgia" panose="02040502050405020303" pitchFamily="18" charset="0"/>
                <a:ea typeface="+mn-ea"/>
                <a:cs typeface="+mn-cs"/>
              </a:rPr>
              <a:t>inte</a:t>
            </a:r>
            <a:r>
              <a:rPr lang="sv-SE" sz="1200" kern="1200" dirty="0">
                <a:solidFill>
                  <a:schemeClr val="tx1"/>
                </a:solidFill>
                <a:effectLst/>
                <a:latin typeface="Georgia" panose="02040502050405020303" pitchFamily="18" charset="0"/>
                <a:ea typeface="+mn-ea"/>
                <a:cs typeface="+mn-cs"/>
              </a:rPr>
              <a:t> att alla beslut som fattas alltid överensstämmer med barnets vilja eller uppfattning av behov. Barnet har dock alltid rätt att få information om och förklaringar till beslut som fattas</a:t>
            </a:r>
          </a:p>
          <a:p>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Dialogen med barnet behöver även genomföras på ett sätt som är anpassat till barnets förmåga att kommunicera. Det innebär att barn med funktionsnedsättning har rätt att använda kommunikationsstöd för att kunna uttrycka sin vilja i frågor som berör dem.</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129842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Georgia" panose="02040502050405020303" pitchFamily="18" charset="0"/>
                <a:ea typeface="+mn-ea"/>
                <a:cs typeface="+mn-cs"/>
              </a:rPr>
              <a:t>Syntolkning: </a:t>
            </a:r>
            <a:r>
              <a:rPr lang="sv-SE" sz="1200" b="0" kern="1200" dirty="0">
                <a:solidFill>
                  <a:schemeClr val="tx1"/>
                </a:solidFill>
                <a:effectLst/>
                <a:latin typeface="Georgia" panose="02040502050405020303" pitchFamily="18" charset="0"/>
                <a:ea typeface="+mn-ea"/>
                <a:cs typeface="+mn-cs"/>
              </a:rPr>
              <a:t>Tre rutor med text i punktform.</a:t>
            </a:r>
          </a:p>
          <a:p>
            <a:endParaRPr lang="sv-SE" dirty="0"/>
          </a:p>
          <a:p>
            <a:endParaRPr lang="sv-SE" dirty="0"/>
          </a:p>
        </p:txBody>
      </p:sp>
      <p:sp>
        <p:nvSpPr>
          <p:cNvPr id="4" name="Platshållare för bildnummer 3"/>
          <p:cNvSpPr>
            <a:spLocks noGrp="1"/>
          </p:cNvSpPr>
          <p:nvPr>
            <p:ph type="sldNum" sz="quarter" idx="5"/>
          </p:nvPr>
        </p:nvSpPr>
        <p:spPr/>
        <p:txBody>
          <a:bodyPr/>
          <a:lstStyle/>
          <a:p>
            <a:fld id="{3886E555-3715-422B-AAC8-FFDFE02213E8}" type="slidenum">
              <a:rPr lang="en-GB" smtClean="0"/>
              <a:t>8</a:t>
            </a:fld>
            <a:endParaRPr lang="en-GB"/>
          </a:p>
        </p:txBody>
      </p:sp>
    </p:spTree>
    <p:extLst>
      <p:ext uri="{BB962C8B-B14F-4D97-AF65-F5344CB8AC3E}">
        <p14:creationId xmlns:p14="http://schemas.microsoft.com/office/powerpoint/2010/main" val="136714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Georgia" panose="02040502050405020303" pitchFamily="18" charset="0"/>
                <a:ea typeface="+mn-ea"/>
                <a:cs typeface="+mn-cs"/>
              </a:rPr>
              <a:t>Syntolkning</a:t>
            </a:r>
            <a:r>
              <a:rPr lang="sv-SE" sz="1200" b="0" i="0" kern="1200" dirty="0">
                <a:solidFill>
                  <a:schemeClr val="tx1"/>
                </a:solidFill>
                <a:effectLst/>
                <a:latin typeface="Georgia" panose="02040502050405020303" pitchFamily="18" charset="0"/>
                <a:ea typeface="+mn-ea"/>
                <a:cs typeface="+mn-cs"/>
              </a:rPr>
              <a:t>: Två rutor med text i punktform.</a:t>
            </a:r>
          </a:p>
          <a:p>
            <a:r>
              <a:rPr lang="sv-SE" sz="1200" b="1" i="0" kern="1200" dirty="0">
                <a:solidFill>
                  <a:schemeClr val="tx1"/>
                </a:solidFill>
                <a:effectLst/>
                <a:latin typeface="Georgia" panose="02040502050405020303" pitchFamily="18" charset="0"/>
                <a:ea typeface="+mn-ea"/>
                <a:cs typeface="+mn-cs"/>
              </a:rPr>
              <a:t>Fördjupande föreläsningsanteckningar:</a:t>
            </a:r>
          </a:p>
          <a:p>
            <a:r>
              <a:rPr lang="sv-SE" sz="1200" b="0" i="0" kern="1200" dirty="0">
                <a:solidFill>
                  <a:schemeClr val="tx1"/>
                </a:solidFill>
                <a:effectLst/>
                <a:latin typeface="Georgia" panose="02040502050405020303" pitchFamily="18" charset="0"/>
                <a:ea typeface="+mn-ea"/>
                <a:cs typeface="+mn-cs"/>
              </a:rPr>
              <a:t>Om en kommun saknar naturliga kontakter mellan förvaltningarna är det särskilt betydelsefullt att etablera tvärprofessionell samverkan.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3571072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dirty="0"/>
              <a:t>Klicka här för att ändra mall för underrubrikformat</a:t>
            </a:r>
          </a:p>
        </p:txBody>
      </p:sp>
      <p:pic>
        <p:nvPicPr>
          <p:cNvPr id="11" name="Picture 10">
            <a:extLst>
              <a:ext uri="{FF2B5EF4-FFF2-40B4-BE49-F238E27FC236}">
                <a16:creationId xmlns:a16="http://schemas.microsoft.com/office/drawing/2014/main" id="{2A675161-3D60-4934-8CDF-0E3D4A8D3D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A4597C27-A625-4792-89A3-0850631E1A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225" y="5995410"/>
            <a:ext cx="4144832" cy="636395"/>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34C1FC9A-6C84-107E-0F26-9E68CB57F6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2800"/>
            <a:ext cx="3380235" cy="1195200"/>
          </a:xfrm>
          <a:prstGeom prst="rect">
            <a:avLst/>
          </a:prstGeom>
        </p:spPr>
      </p:pic>
      <p:pic>
        <p:nvPicPr>
          <p:cNvPr id="6" name="Bildobjekt 5">
            <a:extLst>
              <a:ext uri="{FF2B5EF4-FFF2-40B4-BE49-F238E27FC236}">
                <a16:creationId xmlns:a16="http://schemas.microsoft.com/office/drawing/2014/main" id="{5ED2B42E-7749-47E1-AA36-8E5E9038AE9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8674C3A8-D7CB-602F-3EB9-B06964A978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6" name="Bildobjekt 5">
            <a:extLst>
              <a:ext uri="{FF2B5EF4-FFF2-40B4-BE49-F238E27FC236}">
                <a16:creationId xmlns:a16="http://schemas.microsoft.com/office/drawing/2014/main" id="{6A6B8DFF-469D-49F1-8D3A-0C78E6B65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2025-02-12</a:t>
            </a:fld>
            <a:endParaRPr lang="sv-SE"/>
          </a:p>
        </p:txBody>
      </p:sp>
      <p:sp>
        <p:nvSpPr>
          <p:cNvPr id="5" name="Footer Placeholder 4">
            <a:extLst>
              <a:ext uri="{FF2B5EF4-FFF2-40B4-BE49-F238E27FC236}">
                <a16:creationId xmlns:a16="http://schemas.microsoft.com/office/drawing/2014/main" id="{A0AFF1B3-BEF7-476C-9C24-6F6824C23A5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85ADCECA-8742-4DDD-8038-0C0682EA791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a:p>
        </p:txBody>
      </p:sp>
      <p:pic>
        <p:nvPicPr>
          <p:cNvPr id="10" name="Picture 9">
            <a:extLst>
              <a:ext uri="{FF2B5EF4-FFF2-40B4-BE49-F238E27FC236}">
                <a16:creationId xmlns:a16="http://schemas.microsoft.com/office/drawing/2014/main" id="{3AC6F900-E366-65E7-DE08-C99A4EC5F6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a:extLst>
              <a:ext uri="{FF2B5EF4-FFF2-40B4-BE49-F238E27FC236}">
                <a16:creationId xmlns:a16="http://schemas.microsoft.com/office/drawing/2014/main" id="{EB871138-FE12-4708-A68F-B3C00315F2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3179" y="6278285"/>
            <a:ext cx="2767264" cy="424884"/>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665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dirty="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C28FFEF4-4F3A-41C8-A52E-4FD1787D53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C1D48B19-AFD8-4A58-BAE7-625D8EC2A9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848" y="5956224"/>
            <a:ext cx="4462751" cy="685208"/>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dirty="0"/>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2025-02-12</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a:extLst>
              <a:ext uri="{FF2B5EF4-FFF2-40B4-BE49-F238E27FC236}">
                <a16:creationId xmlns:a16="http://schemas.microsoft.com/office/drawing/2014/main" id="{7ABB9FFA-9B21-4C8C-AC48-62DD981503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a:extLst>
              <a:ext uri="{FF2B5EF4-FFF2-40B4-BE49-F238E27FC236}">
                <a16:creationId xmlns:a16="http://schemas.microsoft.com/office/drawing/2014/main" id="{782D9726-BF6C-4202-B1F7-C58ECA8B918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432" y="6291094"/>
            <a:ext cx="2850077" cy="437599"/>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dirty="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2025-02-12</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 uri="{C183D7F6-B498-43B3-948B-1728B52AA6E4}">
                <adec:decorative xmlns:adec="http://schemas.microsoft.com/office/drawing/2017/decorative" val="1"/>
              </a:ext>
            </a:extLst>
          </p:cNvPr>
          <p:cNvSpPr>
            <a:spLocks noGrp="1"/>
          </p:cNvSpPr>
          <p:nvPr>
            <p:ph type="dt" sz="half" idx="10"/>
          </p:nvPr>
        </p:nvSpPr>
        <p:spPr/>
        <p:txBody>
          <a:bodyPr/>
          <a:lstStyle/>
          <a:p>
            <a:fld id="{6910F6FE-1EF1-3543-A93C-A13D5DBCD153}" type="datetime1">
              <a:rPr lang="sv-SE" smtClean="0"/>
              <a:t>2025-02-12</a:t>
            </a:fld>
            <a:endParaRPr lang="sv-SE" dirty="0"/>
          </a:p>
        </p:txBody>
      </p:sp>
      <p:sp>
        <p:nvSpPr>
          <p:cNvPr id="8" name="Footer Placeholder 7">
            <a:extLst>
              <a:ext uri="{FF2B5EF4-FFF2-40B4-BE49-F238E27FC236}">
                <a16:creationId xmlns:a16="http://schemas.microsoft.com/office/drawing/2014/main" id="{91C08846-8A71-4321-93F6-BFCE99CB4A5E}"/>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 uri="{C183D7F6-B498-43B3-948B-1728B52AA6E4}">
                <adec:decorative xmlns:adec="http://schemas.microsoft.com/office/drawing/2017/decorative" val="1"/>
              </a:ext>
            </a:extLst>
          </p:cNvPr>
          <p:cNvSpPr>
            <a:spLocks noGrp="1"/>
          </p:cNvSpPr>
          <p:nvPr>
            <p:ph type="dt" sz="half" idx="10"/>
          </p:nvPr>
        </p:nvSpPr>
        <p:spPr/>
        <p:txBody>
          <a:bodyPr/>
          <a:lstStyle/>
          <a:p>
            <a:fld id="{DC60EFBD-E0CA-9D4E-9724-19DA9E74433A}" type="datetime1">
              <a:rPr lang="sv-SE" smtClean="0"/>
              <a:t>2025-02-12</a:t>
            </a:fld>
            <a:endParaRPr lang="sv-SE"/>
          </a:p>
        </p:txBody>
      </p:sp>
      <p:sp>
        <p:nvSpPr>
          <p:cNvPr id="4" name="Footer Placeholder 3">
            <a:extLst>
              <a:ext uri="{FF2B5EF4-FFF2-40B4-BE49-F238E27FC236}">
                <a16:creationId xmlns:a16="http://schemas.microsoft.com/office/drawing/2014/main" id="{771F3176-8332-460F-839F-8C36305CF839}"/>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47368"/>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3ADAEBBB-5F59-4CE5-8F95-88A1C1885396}"/>
              </a:ext>
              <a:ext uri="{C183D7F6-B498-43B3-948B-1728B52AA6E4}">
                <adec:decorative xmlns:adec="http://schemas.microsoft.com/office/drawing/2017/decorative" val="1"/>
              </a:ext>
            </a:extLst>
          </p:cNvPr>
          <p:cNvSpPr>
            <a:spLocks noGrp="1"/>
          </p:cNvSpPr>
          <p:nvPr>
            <p:ph type="dt" sz="half" idx="10"/>
          </p:nvPr>
        </p:nvSpPr>
        <p:spPr/>
        <p:txBody>
          <a:bodyPr/>
          <a:lstStyle/>
          <a:p>
            <a:fld id="{87AB5AB5-DF39-3E46-90CF-6EF276B06A93}" type="datetime1">
              <a:rPr lang="sv-SE" smtClean="0"/>
              <a:t>2025-02-12</a:t>
            </a:fld>
            <a:endParaRPr lang="sv-SE" dirty="0"/>
          </a:p>
        </p:txBody>
      </p:sp>
      <p:sp>
        <p:nvSpPr>
          <p:cNvPr id="6" name="Footer Placeholder 5">
            <a:extLst>
              <a:ext uri="{FF2B5EF4-FFF2-40B4-BE49-F238E27FC236}">
                <a16:creationId xmlns:a16="http://schemas.microsoft.com/office/drawing/2014/main" id="{052D4F3F-4FD6-423B-8630-8675366330DD}"/>
              </a:ext>
              <a:ext uri="{C183D7F6-B498-43B3-948B-1728B52AA6E4}">
                <adec:decorative xmlns:adec="http://schemas.microsoft.com/office/drawing/2017/decorative" val="1"/>
              </a:ext>
            </a:extLst>
          </p:cNvPr>
          <p:cNvSpPr>
            <a:spLocks noGrp="1"/>
          </p:cNvSpPr>
          <p:nvPr>
            <p:ph type="ftr" sz="quarter" idx="11"/>
          </p:nvPr>
        </p:nvSpPr>
        <p:spPr>
          <a:xfrm>
            <a:off x="944563" y="0"/>
            <a:ext cx="4320000" cy="360000"/>
          </a:xfrm>
        </p:spPr>
        <p:txBody>
          <a:bodyPr/>
          <a:lstStyle/>
          <a:p>
            <a:r>
              <a:rPr lang="sv-SE" dirty="0" err="1"/>
              <a:t>LiU</a:t>
            </a:r>
            <a:r>
              <a:rPr lang="sv-SE" dirty="0"/>
              <a:t> PowerPoint-mall</a:t>
            </a:r>
          </a:p>
        </p:txBody>
      </p:sp>
      <p:sp>
        <p:nvSpPr>
          <p:cNvPr id="7" name="Slide Number Placeholder 6">
            <a:extLst>
              <a:ext uri="{FF2B5EF4-FFF2-40B4-BE49-F238E27FC236}">
                <a16:creationId xmlns:a16="http://schemas.microsoft.com/office/drawing/2014/main" id="{BFE6012F-A692-4BBB-B0E2-A40D6C39170B}"/>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4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5" name="Date Placeholder 4">
            <a:extLst>
              <a:ext uri="{FF2B5EF4-FFF2-40B4-BE49-F238E27FC236}">
                <a16:creationId xmlns:a16="http://schemas.microsoft.com/office/drawing/2014/main" id="{D0D6119C-D6E1-438D-B01E-CF6E63D023A2}"/>
              </a:ext>
              <a:ext uri="{C183D7F6-B498-43B3-948B-1728B52AA6E4}">
                <adec:decorative xmlns:adec="http://schemas.microsoft.com/office/drawing/2017/decorative" val="1"/>
              </a:ext>
            </a:extLst>
          </p:cNvPr>
          <p:cNvSpPr>
            <a:spLocks noGrp="1"/>
          </p:cNvSpPr>
          <p:nvPr>
            <p:ph type="dt" sz="half" idx="10"/>
          </p:nvPr>
        </p:nvSpPr>
        <p:spPr/>
        <p:txBody>
          <a:bodyPr/>
          <a:lstStyle/>
          <a:p>
            <a:fld id="{F12634F6-C518-8447-9BCD-875F25BBAC2E}" type="datetime1">
              <a:rPr lang="sv-SE" smtClean="0"/>
              <a:t>2025-02-12</a:t>
            </a:fld>
            <a:endParaRPr lang="sv-SE" dirty="0"/>
          </a:p>
        </p:txBody>
      </p:sp>
      <p:sp>
        <p:nvSpPr>
          <p:cNvPr id="6" name="Footer Placeholder 5">
            <a:extLst>
              <a:ext uri="{FF2B5EF4-FFF2-40B4-BE49-F238E27FC236}">
                <a16:creationId xmlns:a16="http://schemas.microsoft.com/office/drawing/2014/main" id="{F0D2FECA-0FDF-4E93-B1B1-6CF623CF2A1B}"/>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err="1"/>
              <a:t>LiU</a:t>
            </a:r>
            <a:r>
              <a:rPr lang="sv-SE" dirty="0"/>
              <a:t> PowerPoint-mall</a:t>
            </a:r>
          </a:p>
        </p:txBody>
      </p:sp>
      <p:sp>
        <p:nvSpPr>
          <p:cNvPr id="7" name="Slide Number Placeholder 6">
            <a:extLst>
              <a:ext uri="{FF2B5EF4-FFF2-40B4-BE49-F238E27FC236}">
                <a16:creationId xmlns:a16="http://schemas.microsoft.com/office/drawing/2014/main" id="{86155D90-D9E3-425D-B3DC-406845F9C0F6}"/>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8" name="Rak 5">
            <a:extLst>
              <a:ext uri="{FF2B5EF4-FFF2-40B4-BE49-F238E27FC236}">
                <a16:creationId xmlns:a16="http://schemas.microsoft.com/office/drawing/2014/main" id="{65E233A8-C457-415A-B25B-AC4916975090}"/>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4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6" r:id="rId8"/>
    <p:sldLayoutId id="2147483827" r:id="rId9"/>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62" r:id="rId4"/>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59B3C-66A4-4AE1-91AA-B58A617285DF}"/>
              </a:ext>
            </a:extLst>
          </p:cNvPr>
          <p:cNvSpPr>
            <a:spLocks noGrp="1"/>
          </p:cNvSpPr>
          <p:nvPr>
            <p:ph type="ctrTitle"/>
          </p:nvPr>
        </p:nvSpPr>
        <p:spPr/>
        <p:txBody>
          <a:bodyPr>
            <a:normAutofit/>
          </a:bodyPr>
          <a:lstStyle/>
          <a:p>
            <a:r>
              <a:rPr lang="sv-SE" dirty="0"/>
              <a:t>Samverka</a:t>
            </a:r>
          </a:p>
        </p:txBody>
      </p:sp>
      <p:sp>
        <p:nvSpPr>
          <p:cNvPr id="3" name="Underrubrik 2">
            <a:extLst>
              <a:ext uri="{FF2B5EF4-FFF2-40B4-BE49-F238E27FC236}">
                <a16:creationId xmlns:a16="http://schemas.microsoft.com/office/drawing/2014/main" id="{F92872D7-309B-4ACB-A8E7-97A91ACD2166}"/>
              </a:ext>
            </a:extLst>
          </p:cNvPr>
          <p:cNvSpPr>
            <a:spLocks noGrp="1"/>
          </p:cNvSpPr>
          <p:nvPr>
            <p:ph type="subTitle" idx="1"/>
          </p:nvPr>
        </p:nvSpPr>
        <p:spPr/>
        <p:txBody>
          <a:bodyPr/>
          <a:lstStyle/>
          <a:p>
            <a:r>
              <a:rPr lang="sv-SE" b="1" dirty="0">
                <a:cs typeface="Calibri Light" panose="020F0302020204030204" pitchFamily="34" charset="0"/>
              </a:rPr>
              <a:t>Gruppspår </a:t>
            </a:r>
            <a:r>
              <a:rPr lang="sv-SE" b="1" dirty="0"/>
              <a:t>barn och unga med funktionsnedsättning.</a:t>
            </a:r>
            <a:endParaRPr lang="sv-SE" b="1" dirty="0">
              <a:cs typeface="Calibri Light" panose="020F0302020204030204" pitchFamily="34" charset="0"/>
            </a:endParaRPr>
          </a:p>
          <a:p>
            <a:r>
              <a:rPr lang="sv-SE" dirty="0">
                <a:cs typeface="Calibri Light" panose="020F0302020204030204" pitchFamily="34" charset="0"/>
              </a:rPr>
              <a:t>En arbetsplatsutbildning som tagits fram av Myndigheten för delaktighet och Barnafrid, Linköpings universitet.</a:t>
            </a:r>
            <a:endParaRPr lang="sv-SE" dirty="0"/>
          </a:p>
          <a:p>
            <a:endParaRPr lang="sv-SE" dirty="0"/>
          </a:p>
        </p:txBody>
      </p:sp>
    </p:spTree>
    <p:extLst>
      <p:ext uri="{BB962C8B-B14F-4D97-AF65-F5344CB8AC3E}">
        <p14:creationId xmlns:p14="http://schemas.microsoft.com/office/powerpoint/2010/main" val="213672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65F1EC-4517-475B-B90A-2B8516AACD13}"/>
              </a:ext>
            </a:extLst>
          </p:cNvPr>
          <p:cNvSpPr>
            <a:spLocks noGrp="1"/>
          </p:cNvSpPr>
          <p:nvPr>
            <p:ph type="title"/>
          </p:nvPr>
        </p:nvSpPr>
        <p:spPr>
          <a:xfrm>
            <a:off x="838199" y="156470"/>
            <a:ext cx="10515600" cy="1325563"/>
          </a:xfrm>
        </p:spPr>
        <p:txBody>
          <a:bodyPr/>
          <a:lstStyle/>
          <a:p>
            <a:r>
              <a:rPr lang="sv-SE" dirty="0"/>
              <a:t>Vilka kan samverka?</a:t>
            </a:r>
          </a:p>
        </p:txBody>
      </p:sp>
      <p:grpSp>
        <p:nvGrpSpPr>
          <p:cNvPr id="3" name="Grupp 2" descr="En figur med ett barn i mitten och två spalter av text vid sidorna. &#10;&#10;Spalt 1:&#10;Personal i verksamheten&#10;Team och enheter.&#10;Regionala kompetensteam.&#10;Nyckelpersoner.&#10;Utredare.&#10;Experter.&#10;&#10;Spalt två:&#10;Socialtjänst.&#10;Barn och mödravård, ungdomsmottagning.&#10;Barn och ungdomshabilitering.&#10;Förskola, skola, anpassad skola, komvux, SFI.&#10;Polis, åklagare.&#10;Civilsamhället.">
            <a:extLst>
              <a:ext uri="{FF2B5EF4-FFF2-40B4-BE49-F238E27FC236}">
                <a16:creationId xmlns:a16="http://schemas.microsoft.com/office/drawing/2014/main" id="{19562AA3-86A9-4B3D-8A64-D7364A171876}"/>
              </a:ext>
            </a:extLst>
          </p:cNvPr>
          <p:cNvGrpSpPr/>
          <p:nvPr/>
        </p:nvGrpSpPr>
        <p:grpSpPr>
          <a:xfrm>
            <a:off x="1555720" y="1313290"/>
            <a:ext cx="9081275" cy="4631303"/>
            <a:chOff x="1555720" y="1313290"/>
            <a:chExt cx="9081275" cy="4631303"/>
          </a:xfrm>
        </p:grpSpPr>
        <p:grpSp>
          <p:nvGrpSpPr>
            <p:cNvPr id="43" name="Group 42">
              <a:extLst>
                <a:ext uri="{FF2B5EF4-FFF2-40B4-BE49-F238E27FC236}">
                  <a16:creationId xmlns:a16="http://schemas.microsoft.com/office/drawing/2014/main" id="{73A64AB9-20E0-8050-A1E8-B1F3BF0F8670}"/>
                </a:ext>
                <a:ext uri="{C183D7F6-B498-43B3-948B-1728B52AA6E4}">
                  <adec:decorative xmlns:adec="http://schemas.microsoft.com/office/drawing/2017/decorative" val="1"/>
                </a:ext>
              </a:extLst>
            </p:cNvPr>
            <p:cNvGrpSpPr/>
            <p:nvPr/>
          </p:nvGrpSpPr>
          <p:grpSpPr>
            <a:xfrm>
              <a:off x="3934605" y="1557074"/>
              <a:ext cx="1122035" cy="4143736"/>
              <a:chOff x="3934605" y="1557074"/>
              <a:chExt cx="1122035" cy="4143736"/>
            </a:xfrm>
            <a:effectLst>
              <a:outerShdw blurRad="50800" dist="38100" dir="8100000" algn="tr" rotWithShape="0">
                <a:prstClr val="black">
                  <a:alpha val="20000"/>
                </a:prstClr>
              </a:outerShdw>
            </a:effectLst>
          </p:grpSpPr>
          <p:cxnSp>
            <p:nvCxnSpPr>
              <p:cNvPr id="33" name="Elbow Connector 32">
                <a:extLst>
                  <a:ext uri="{FF2B5EF4-FFF2-40B4-BE49-F238E27FC236}">
                    <a16:creationId xmlns:a16="http://schemas.microsoft.com/office/drawing/2014/main" id="{E478A58C-A1AB-1CC7-DC7C-7A60FE0BC0C6}"/>
                  </a:ext>
                </a:extLst>
              </p:cNvPr>
              <p:cNvCxnSpPr>
                <a:cxnSpLocks/>
                <a:stCxn id="6" idx="3"/>
                <a:endCxn id="18" idx="2"/>
              </p:cNvCxnSpPr>
              <p:nvPr/>
            </p:nvCxnSpPr>
            <p:spPr>
              <a:xfrm>
                <a:off x="3934605" y="1557074"/>
                <a:ext cx="1122035" cy="2110682"/>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3C732F8-863D-C700-BBB4-E15D8F4E6C14}"/>
                  </a:ext>
                </a:extLst>
              </p:cNvPr>
              <p:cNvCxnSpPr>
                <a:cxnSpLocks/>
                <a:stCxn id="11" idx="3"/>
                <a:endCxn id="18" idx="2"/>
              </p:cNvCxnSpPr>
              <p:nvPr/>
            </p:nvCxnSpPr>
            <p:spPr>
              <a:xfrm flipV="1">
                <a:off x="3934605" y="3667756"/>
                <a:ext cx="1122035" cy="2033054"/>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3E6093-D0B6-B710-F5F0-8F1C8C452C92}"/>
                  </a:ext>
                </a:extLst>
              </p:cNvPr>
              <p:cNvCxnSpPr>
                <a:cxnSpLocks/>
                <a:stCxn id="7" idx="3"/>
              </p:cNvCxnSpPr>
              <p:nvPr/>
            </p:nvCxnSpPr>
            <p:spPr>
              <a:xfrm flipV="1">
                <a:off x="3934605" y="2385820"/>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BEEA54-DA7F-869F-E82E-0534D021133F}"/>
                  </a:ext>
                </a:extLst>
              </p:cNvPr>
              <p:cNvCxnSpPr/>
              <p:nvPr/>
            </p:nvCxnSpPr>
            <p:spPr>
              <a:xfrm flipV="1">
                <a:off x="3934605" y="321515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BC3FF0-F032-71EB-BA9B-AAB69FEF0CBC}"/>
                  </a:ext>
                </a:extLst>
              </p:cNvPr>
              <p:cNvCxnSpPr/>
              <p:nvPr/>
            </p:nvCxnSpPr>
            <p:spPr>
              <a:xfrm flipV="1">
                <a:off x="3934605" y="404449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F2FC10-5566-B925-A875-798B5C685DDF}"/>
                  </a:ext>
                </a:extLst>
              </p:cNvPr>
              <p:cNvCxnSpPr>
                <a:cxnSpLocks/>
                <a:stCxn id="10" idx="3"/>
              </p:cNvCxnSpPr>
              <p:nvPr/>
            </p:nvCxnSpPr>
            <p:spPr>
              <a:xfrm>
                <a:off x="3934605" y="4872062"/>
                <a:ext cx="561017"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AB4E8CB-CD0A-EE28-D192-665A789FD232}"/>
                </a:ext>
                <a:ext uri="{C183D7F6-B498-43B3-948B-1728B52AA6E4}">
                  <adec:decorative xmlns:adec="http://schemas.microsoft.com/office/drawing/2017/decorative" val="1"/>
                </a:ext>
              </a:extLst>
            </p:cNvPr>
            <p:cNvGrpSpPr/>
            <p:nvPr/>
          </p:nvGrpSpPr>
          <p:grpSpPr>
            <a:xfrm flipH="1">
              <a:off x="7135361" y="1557074"/>
              <a:ext cx="1122035" cy="4143736"/>
              <a:chOff x="3934605" y="1557074"/>
              <a:chExt cx="1122035" cy="4143736"/>
            </a:xfrm>
            <a:effectLst>
              <a:outerShdw blurRad="50800" dist="38100" dir="8100000" algn="tr" rotWithShape="0">
                <a:prstClr val="black">
                  <a:alpha val="20000"/>
                </a:prstClr>
              </a:outerShdw>
            </a:effectLst>
          </p:grpSpPr>
          <p:cxnSp>
            <p:nvCxnSpPr>
              <p:cNvPr id="45" name="Elbow Connector 44">
                <a:extLst>
                  <a:ext uri="{FF2B5EF4-FFF2-40B4-BE49-F238E27FC236}">
                    <a16:creationId xmlns:a16="http://schemas.microsoft.com/office/drawing/2014/main" id="{839F98E2-F4F3-17B5-4A28-A57AD70AC65F}"/>
                  </a:ext>
                </a:extLst>
              </p:cNvPr>
              <p:cNvCxnSpPr>
                <a:cxnSpLocks/>
              </p:cNvCxnSpPr>
              <p:nvPr/>
            </p:nvCxnSpPr>
            <p:spPr>
              <a:xfrm>
                <a:off x="3934605" y="1557074"/>
                <a:ext cx="1122035" cy="2110682"/>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D5B7F4C4-EDAB-5EEF-8EB7-064DFC1B1AC4}"/>
                  </a:ext>
                </a:extLst>
              </p:cNvPr>
              <p:cNvCxnSpPr>
                <a:cxnSpLocks/>
              </p:cNvCxnSpPr>
              <p:nvPr/>
            </p:nvCxnSpPr>
            <p:spPr>
              <a:xfrm flipV="1">
                <a:off x="3934605" y="3667756"/>
                <a:ext cx="1122035" cy="2033054"/>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313D6F-8376-9474-E238-B4CB1EDEE406}"/>
                  </a:ext>
                </a:extLst>
              </p:cNvPr>
              <p:cNvCxnSpPr/>
              <p:nvPr/>
            </p:nvCxnSpPr>
            <p:spPr>
              <a:xfrm flipV="1">
                <a:off x="3934605" y="2385820"/>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40C709-965B-D503-3A7B-C6103DA280B9}"/>
                  </a:ext>
                </a:extLst>
              </p:cNvPr>
              <p:cNvCxnSpPr/>
              <p:nvPr/>
            </p:nvCxnSpPr>
            <p:spPr>
              <a:xfrm flipV="1">
                <a:off x="3934605" y="321515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79FB62-B04D-7845-A56E-53B687AE1FF9}"/>
                  </a:ext>
                </a:extLst>
              </p:cNvPr>
              <p:cNvCxnSpPr/>
              <p:nvPr/>
            </p:nvCxnSpPr>
            <p:spPr>
              <a:xfrm flipV="1">
                <a:off x="3934605" y="404449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582EB1-BE5B-4D3D-D41E-4210B503B19D}"/>
                  </a:ext>
                </a:extLst>
              </p:cNvPr>
              <p:cNvCxnSpPr/>
              <p:nvPr/>
            </p:nvCxnSpPr>
            <p:spPr>
              <a:xfrm flipV="1">
                <a:off x="3934605" y="4905736"/>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6" name="Rounded Rectangle 5">
              <a:extLst>
                <a:ext uri="{FF2B5EF4-FFF2-40B4-BE49-F238E27FC236}">
                  <a16:creationId xmlns:a16="http://schemas.microsoft.com/office/drawing/2014/main" id="{11663552-E179-B8BE-FBDD-14C1FFF31F61}"/>
                </a:ext>
              </a:extLst>
            </p:cNvPr>
            <p:cNvSpPr/>
            <p:nvPr/>
          </p:nvSpPr>
          <p:spPr>
            <a:xfrm>
              <a:off x="1555720" y="1313290"/>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a:solidFill>
                    <a:schemeClr val="tx1"/>
                  </a:solidFill>
                </a:rPr>
                <a:t>Personal i verksamheten</a:t>
              </a:r>
              <a:endParaRPr lang="sv-SE" sz="1600" b="1" dirty="0">
                <a:solidFill>
                  <a:schemeClr val="tx1"/>
                </a:solidFill>
              </a:endParaRPr>
            </a:p>
          </p:txBody>
        </p:sp>
        <p:sp>
          <p:nvSpPr>
            <p:cNvPr id="7" name="Rounded Rectangle 6">
              <a:extLst>
                <a:ext uri="{FF2B5EF4-FFF2-40B4-BE49-F238E27FC236}">
                  <a16:creationId xmlns:a16="http://schemas.microsoft.com/office/drawing/2014/main" id="{4A5A1DF9-C2ED-5BD4-5207-FBF59A5E6EE7}"/>
                </a:ext>
              </a:extLst>
            </p:cNvPr>
            <p:cNvSpPr/>
            <p:nvPr/>
          </p:nvSpPr>
          <p:spPr>
            <a:xfrm>
              <a:off x="1555720" y="2142037"/>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Team </a:t>
              </a:r>
              <a:r>
                <a:rPr lang="sv-SE" sz="1600" b="1">
                  <a:solidFill>
                    <a:schemeClr val="tx1"/>
                  </a:solidFill>
                </a:rPr>
                <a:t>och enheter  </a:t>
              </a:r>
              <a:endParaRPr lang="sv-SE" sz="1600" b="1" dirty="0">
                <a:solidFill>
                  <a:schemeClr val="tx1"/>
                </a:solidFill>
              </a:endParaRPr>
            </a:p>
          </p:txBody>
        </p:sp>
        <p:sp>
          <p:nvSpPr>
            <p:cNvPr id="8" name="Rounded Rectangle 7">
              <a:extLst>
                <a:ext uri="{FF2B5EF4-FFF2-40B4-BE49-F238E27FC236}">
                  <a16:creationId xmlns:a16="http://schemas.microsoft.com/office/drawing/2014/main" id="{28F4F904-681C-B64A-2B1F-BF074EAF044F}"/>
                </a:ext>
              </a:extLst>
            </p:cNvPr>
            <p:cNvSpPr/>
            <p:nvPr/>
          </p:nvSpPr>
          <p:spPr>
            <a:xfrm>
              <a:off x="1555720" y="2970784"/>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Regionala kompetensteam</a:t>
              </a:r>
            </a:p>
          </p:txBody>
        </p:sp>
        <p:sp>
          <p:nvSpPr>
            <p:cNvPr id="9" name="Rounded Rectangle 8">
              <a:extLst>
                <a:ext uri="{FF2B5EF4-FFF2-40B4-BE49-F238E27FC236}">
                  <a16:creationId xmlns:a16="http://schemas.microsoft.com/office/drawing/2014/main" id="{0D2F4B10-FF32-5B7D-2391-D7AE1E3EDC70}"/>
                </a:ext>
              </a:extLst>
            </p:cNvPr>
            <p:cNvSpPr/>
            <p:nvPr/>
          </p:nvSpPr>
          <p:spPr>
            <a:xfrm>
              <a:off x="1555720" y="3799531"/>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Nyckelpersoner</a:t>
              </a:r>
            </a:p>
          </p:txBody>
        </p:sp>
        <p:sp>
          <p:nvSpPr>
            <p:cNvPr id="10" name="Rounded Rectangle 9">
              <a:extLst>
                <a:ext uri="{FF2B5EF4-FFF2-40B4-BE49-F238E27FC236}">
                  <a16:creationId xmlns:a16="http://schemas.microsoft.com/office/drawing/2014/main" id="{E6FE9502-1B92-99E1-6A41-5536FDA3D1C2}"/>
                </a:ext>
              </a:extLst>
            </p:cNvPr>
            <p:cNvSpPr/>
            <p:nvPr/>
          </p:nvSpPr>
          <p:spPr>
            <a:xfrm>
              <a:off x="1555720" y="4628278"/>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Utredare</a:t>
              </a:r>
            </a:p>
          </p:txBody>
        </p:sp>
        <p:sp>
          <p:nvSpPr>
            <p:cNvPr id="11" name="Rounded Rectangle 10">
              <a:extLst>
                <a:ext uri="{FF2B5EF4-FFF2-40B4-BE49-F238E27FC236}">
                  <a16:creationId xmlns:a16="http://schemas.microsoft.com/office/drawing/2014/main" id="{BA0D0B1D-52AA-9367-FD05-04FF51E2D964}"/>
                </a:ext>
              </a:extLst>
            </p:cNvPr>
            <p:cNvSpPr/>
            <p:nvPr/>
          </p:nvSpPr>
          <p:spPr>
            <a:xfrm>
              <a:off x="1555720" y="5457026"/>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Experter</a:t>
              </a:r>
            </a:p>
          </p:txBody>
        </p:sp>
        <p:sp>
          <p:nvSpPr>
            <p:cNvPr id="12" name="Rounded Rectangle 11">
              <a:extLst>
                <a:ext uri="{FF2B5EF4-FFF2-40B4-BE49-F238E27FC236}">
                  <a16:creationId xmlns:a16="http://schemas.microsoft.com/office/drawing/2014/main" id="{5020208B-0C6C-E49C-18DF-EFE489257D99}"/>
                </a:ext>
              </a:extLst>
            </p:cNvPr>
            <p:cNvSpPr/>
            <p:nvPr/>
          </p:nvSpPr>
          <p:spPr>
            <a:xfrm>
              <a:off x="8257395" y="1313290"/>
              <a:ext cx="2379600"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Socialtjänst</a:t>
              </a:r>
            </a:p>
          </p:txBody>
        </p:sp>
        <p:sp>
          <p:nvSpPr>
            <p:cNvPr id="13" name="Rounded Rectangle 12">
              <a:extLst>
                <a:ext uri="{FF2B5EF4-FFF2-40B4-BE49-F238E27FC236}">
                  <a16:creationId xmlns:a16="http://schemas.microsoft.com/office/drawing/2014/main" id="{2B68DDAD-836E-621D-B58E-9CB32A87FF52}"/>
                </a:ext>
              </a:extLst>
            </p:cNvPr>
            <p:cNvSpPr/>
            <p:nvPr/>
          </p:nvSpPr>
          <p:spPr>
            <a:xfrm>
              <a:off x="8257395" y="2142037"/>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400" b="1" dirty="0">
                  <a:solidFill>
                    <a:schemeClr val="tx1"/>
                  </a:solidFill>
                </a:rPr>
                <a:t>Barn- &amp; mödravård, ungdomsmottagning</a:t>
              </a:r>
            </a:p>
          </p:txBody>
        </p:sp>
        <p:sp>
          <p:nvSpPr>
            <p:cNvPr id="14" name="Rounded Rectangle 13">
              <a:extLst>
                <a:ext uri="{FF2B5EF4-FFF2-40B4-BE49-F238E27FC236}">
                  <a16:creationId xmlns:a16="http://schemas.microsoft.com/office/drawing/2014/main" id="{98F860A8-E2DE-4CA2-2E94-99755A98BAF6}"/>
                </a:ext>
              </a:extLst>
            </p:cNvPr>
            <p:cNvSpPr/>
            <p:nvPr/>
          </p:nvSpPr>
          <p:spPr>
            <a:xfrm>
              <a:off x="8257395" y="2970784"/>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400" b="1" dirty="0">
                  <a:solidFill>
                    <a:schemeClr val="tx1"/>
                  </a:solidFill>
                </a:rPr>
                <a:t>Barn och ungdomshabilitering</a:t>
              </a:r>
            </a:p>
          </p:txBody>
        </p:sp>
        <p:sp>
          <p:nvSpPr>
            <p:cNvPr id="15" name="Rounded Rectangle 14">
              <a:extLst>
                <a:ext uri="{FF2B5EF4-FFF2-40B4-BE49-F238E27FC236}">
                  <a16:creationId xmlns:a16="http://schemas.microsoft.com/office/drawing/2014/main" id="{C45622EF-AB3B-5EDD-46A6-F6B91E9E1F45}"/>
                </a:ext>
              </a:extLst>
            </p:cNvPr>
            <p:cNvSpPr/>
            <p:nvPr/>
          </p:nvSpPr>
          <p:spPr>
            <a:xfrm>
              <a:off x="8257395" y="3799531"/>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200" b="1" dirty="0">
                  <a:solidFill>
                    <a:schemeClr val="tx1"/>
                  </a:solidFill>
                </a:rPr>
                <a:t>Förskola, skola, anpassad skola, Komvux, SFI</a:t>
              </a:r>
            </a:p>
          </p:txBody>
        </p:sp>
        <p:sp>
          <p:nvSpPr>
            <p:cNvPr id="16" name="Rounded Rectangle 15">
              <a:extLst>
                <a:ext uri="{FF2B5EF4-FFF2-40B4-BE49-F238E27FC236}">
                  <a16:creationId xmlns:a16="http://schemas.microsoft.com/office/drawing/2014/main" id="{266FE490-DC1F-E5E3-B5EB-4F3ED53EC5AC}"/>
                </a:ext>
              </a:extLst>
            </p:cNvPr>
            <p:cNvSpPr/>
            <p:nvPr/>
          </p:nvSpPr>
          <p:spPr>
            <a:xfrm>
              <a:off x="8257395" y="4628278"/>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Polis, åklagare</a:t>
              </a:r>
            </a:p>
          </p:txBody>
        </p:sp>
        <p:sp>
          <p:nvSpPr>
            <p:cNvPr id="17" name="Rounded Rectangle 16">
              <a:extLst>
                <a:ext uri="{FF2B5EF4-FFF2-40B4-BE49-F238E27FC236}">
                  <a16:creationId xmlns:a16="http://schemas.microsoft.com/office/drawing/2014/main" id="{DAE2B0D3-93AD-D21E-9217-302773EE166F}"/>
                </a:ext>
              </a:extLst>
            </p:cNvPr>
            <p:cNvSpPr/>
            <p:nvPr/>
          </p:nvSpPr>
          <p:spPr>
            <a:xfrm>
              <a:off x="8257395" y="5457026"/>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Civilsamhället</a:t>
              </a:r>
            </a:p>
          </p:txBody>
        </p:sp>
        <p:grpSp>
          <p:nvGrpSpPr>
            <p:cNvPr id="56" name="Group 55" descr="En figur med ett barn i mitten med två spalter av text vid sidorna. &#10;">
              <a:extLst>
                <a:ext uri="{FF2B5EF4-FFF2-40B4-BE49-F238E27FC236}">
                  <a16:creationId xmlns:a16="http://schemas.microsoft.com/office/drawing/2014/main" id="{2F082D42-7204-DF25-1CAD-2EAFB4C76A1D}"/>
                </a:ext>
              </a:extLst>
            </p:cNvPr>
            <p:cNvGrpSpPr/>
            <p:nvPr/>
          </p:nvGrpSpPr>
          <p:grpSpPr>
            <a:xfrm>
              <a:off x="4906558" y="2478313"/>
              <a:ext cx="2378885" cy="2378885"/>
              <a:chOff x="4906558" y="2478313"/>
              <a:chExt cx="2378885" cy="2378885"/>
            </a:xfrm>
          </p:grpSpPr>
          <p:grpSp>
            <p:nvGrpSpPr>
              <p:cNvPr id="51" name="Group 50">
                <a:extLst>
                  <a:ext uri="{FF2B5EF4-FFF2-40B4-BE49-F238E27FC236}">
                    <a16:creationId xmlns:a16="http://schemas.microsoft.com/office/drawing/2014/main" id="{66E6EB83-E6CF-0BED-C43D-3C6DD3572A55}"/>
                  </a:ext>
                  <a:ext uri="{C183D7F6-B498-43B3-948B-1728B52AA6E4}">
                    <adec:decorative xmlns:adec="http://schemas.microsoft.com/office/drawing/2017/decorative" val="1"/>
                  </a:ext>
                </a:extLst>
              </p:cNvPr>
              <p:cNvGrpSpPr/>
              <p:nvPr/>
            </p:nvGrpSpPr>
            <p:grpSpPr>
              <a:xfrm>
                <a:off x="4906558" y="2478313"/>
                <a:ext cx="2378885" cy="2378885"/>
                <a:chOff x="4906558" y="2478313"/>
                <a:chExt cx="2378885" cy="2378885"/>
              </a:xfrm>
              <a:effectLst>
                <a:outerShdw blurRad="50800" dist="38100" dir="8100000" algn="tr" rotWithShape="0">
                  <a:prstClr val="black">
                    <a:alpha val="20000"/>
                  </a:prstClr>
                </a:outerShdw>
              </a:effectLst>
            </p:grpSpPr>
            <p:grpSp>
              <p:nvGrpSpPr>
                <p:cNvPr id="31" name="Group 30">
                  <a:extLst>
                    <a:ext uri="{FF2B5EF4-FFF2-40B4-BE49-F238E27FC236}">
                      <a16:creationId xmlns:a16="http://schemas.microsoft.com/office/drawing/2014/main" id="{02B117F9-053B-5797-A942-500253E7C049}"/>
                    </a:ext>
                  </a:extLst>
                </p:cNvPr>
                <p:cNvGrpSpPr/>
                <p:nvPr/>
              </p:nvGrpSpPr>
              <p:grpSpPr>
                <a:xfrm>
                  <a:off x="4906558" y="2478313"/>
                  <a:ext cx="2378885" cy="2378885"/>
                  <a:chOff x="4896194" y="2488676"/>
                  <a:chExt cx="2378885" cy="2378885"/>
                </a:xfrm>
              </p:grpSpPr>
              <p:sp>
                <p:nvSpPr>
                  <p:cNvPr id="29" name="Block Arc 28">
                    <a:extLst>
                      <a:ext uri="{FF2B5EF4-FFF2-40B4-BE49-F238E27FC236}">
                        <a16:creationId xmlns:a16="http://schemas.microsoft.com/office/drawing/2014/main" id="{C59AF143-10B5-30F5-8400-6058EEBA05AE}"/>
                      </a:ext>
                    </a:extLst>
                  </p:cNvPr>
                  <p:cNvSpPr/>
                  <p:nvPr/>
                </p:nvSpPr>
                <p:spPr>
                  <a:xfrm rot="5400000">
                    <a:off x="4896194" y="2488676"/>
                    <a:ext cx="2378885" cy="2378885"/>
                  </a:xfrm>
                  <a:prstGeom prst="blockArc">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30" name="Block Arc 29">
                    <a:extLst>
                      <a:ext uri="{FF2B5EF4-FFF2-40B4-BE49-F238E27FC236}">
                        <a16:creationId xmlns:a16="http://schemas.microsoft.com/office/drawing/2014/main" id="{88F9FFC4-A0F9-3EDE-8E2B-D3D6E5BA5319}"/>
                      </a:ext>
                    </a:extLst>
                  </p:cNvPr>
                  <p:cNvSpPr/>
                  <p:nvPr/>
                </p:nvSpPr>
                <p:spPr>
                  <a:xfrm rot="16200000">
                    <a:off x="4896194" y="2488676"/>
                    <a:ext cx="2378885" cy="2378885"/>
                  </a:xfrm>
                  <a:prstGeom prst="blockArc">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18" name="Oval 17" descr="En figur med ett barn i mitten och två spalter av text vid sidorna. &#10;">
                  <a:extLst>
                    <a:ext uri="{FF2B5EF4-FFF2-40B4-BE49-F238E27FC236}">
                      <a16:creationId xmlns:a16="http://schemas.microsoft.com/office/drawing/2014/main" id="{6CCD3FA3-F0A9-C1B6-3843-C90C7EB2444C}"/>
                    </a:ext>
                  </a:extLst>
                </p:cNvPr>
                <p:cNvSpPr/>
                <p:nvPr/>
              </p:nvSpPr>
              <p:spPr>
                <a:xfrm>
                  <a:off x="5056640" y="2628395"/>
                  <a:ext cx="2078721" cy="2078721"/>
                </a:xfrm>
                <a:prstGeom prst="ellipse">
                  <a:avLst/>
                </a:prstGeom>
                <a:solidFill>
                  <a:schemeClr val="accent4">
                    <a:lumMod val="20000"/>
                    <a:lumOff val="80000"/>
                  </a:schemeClr>
                </a:solidFill>
                <a:ln w="984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55" name="Graphic 54" descr="En figur med ett barn i mitten och två spalter av text vid sidorna. &#10;&#10;">
                <a:extLst>
                  <a:ext uri="{FF2B5EF4-FFF2-40B4-BE49-F238E27FC236}">
                    <a16:creationId xmlns:a16="http://schemas.microsoft.com/office/drawing/2014/main" id="{6A98EEE2-873A-7E3D-69E2-13609CD65D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6148" y="2963992"/>
                <a:ext cx="879703" cy="1407525"/>
              </a:xfrm>
              <a:prstGeom prst="rect">
                <a:avLst/>
              </a:prstGeom>
            </p:spPr>
          </p:pic>
        </p:grpSp>
      </p:grpSp>
    </p:spTree>
    <p:extLst>
      <p:ext uri="{BB962C8B-B14F-4D97-AF65-F5344CB8AC3E}">
        <p14:creationId xmlns:p14="http://schemas.microsoft.com/office/powerpoint/2010/main" val="186531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6BF633-00C7-46E9-8211-AFF7CD4AC12F}"/>
              </a:ext>
            </a:extLst>
          </p:cNvPr>
          <p:cNvSpPr>
            <a:spLocks noGrp="1"/>
          </p:cNvSpPr>
          <p:nvPr>
            <p:ph type="title"/>
          </p:nvPr>
        </p:nvSpPr>
        <p:spPr/>
        <p:txBody>
          <a:bodyPr/>
          <a:lstStyle/>
          <a:p>
            <a:r>
              <a:rPr lang="sv-SE" dirty="0"/>
              <a:t>Exempel på hur samverkan kan ske</a:t>
            </a:r>
          </a:p>
        </p:txBody>
      </p:sp>
      <p:sp>
        <p:nvSpPr>
          <p:cNvPr id="3" name="Platshållare för innehåll 2">
            <a:extLst>
              <a:ext uri="{FF2B5EF4-FFF2-40B4-BE49-F238E27FC236}">
                <a16:creationId xmlns:a16="http://schemas.microsoft.com/office/drawing/2014/main" id="{A6C95C22-1290-49C8-8BC0-EDE21059664A}"/>
              </a:ext>
            </a:extLst>
          </p:cNvPr>
          <p:cNvSpPr>
            <a:spLocks noGrp="1"/>
          </p:cNvSpPr>
          <p:nvPr>
            <p:ph sz="half" idx="1"/>
          </p:nvPr>
        </p:nvSpPr>
        <p:spPr/>
        <p:txBody>
          <a:bodyPr/>
          <a:lstStyle/>
          <a:p>
            <a:r>
              <a:rPr lang="sv-SE" dirty="0"/>
              <a:t>Tvärprofessionella samverkansteam/grupper</a:t>
            </a:r>
          </a:p>
          <a:p>
            <a:r>
              <a:rPr lang="sv-SE" dirty="0"/>
              <a:t>Samordnad Individuell Plan (SIP)</a:t>
            </a:r>
          </a:p>
          <a:p>
            <a:r>
              <a:rPr lang="sv-SE" dirty="0"/>
              <a:t>Samråd genom </a:t>
            </a:r>
            <a:r>
              <a:rPr lang="sv-SE" dirty="0" err="1"/>
              <a:t>Barnahus</a:t>
            </a:r>
            <a:endParaRPr lang="sv-SE" dirty="0"/>
          </a:p>
          <a:p>
            <a:r>
              <a:rPr lang="sv-SE" dirty="0"/>
              <a:t>Samverkansavtal på regional nivå, till exempel BUS-samverkan</a:t>
            </a:r>
          </a:p>
          <a:p>
            <a:r>
              <a:rPr lang="sv-SE" dirty="0"/>
              <a:t>Nätverk</a:t>
            </a:r>
          </a:p>
          <a:p>
            <a:endParaRPr lang="sv-SE" dirty="0"/>
          </a:p>
        </p:txBody>
      </p:sp>
      <p:pic>
        <p:nvPicPr>
          <p:cNvPr id="10" name="Platshållare för innehåll 9" descr="En bild av två fidgetspinners, ett hjälpmedel som används för att hålla händerna upptagna.&#10;&#10;&#10;">
            <a:extLst>
              <a:ext uri="{FF2B5EF4-FFF2-40B4-BE49-F238E27FC236}">
                <a16:creationId xmlns:a16="http://schemas.microsoft.com/office/drawing/2014/main" id="{0D711856-C621-4684-99CB-A49F44B61A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658355"/>
            <a:ext cx="5181600" cy="3541289"/>
          </a:xfrm>
        </p:spPr>
      </p:pic>
    </p:spTree>
    <p:extLst>
      <p:ext uri="{BB962C8B-B14F-4D97-AF65-F5344CB8AC3E}">
        <p14:creationId xmlns:p14="http://schemas.microsoft.com/office/powerpoint/2010/main" val="402451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D599CB-8759-4AD2-9783-B704B1C2FA2A}"/>
              </a:ext>
            </a:extLst>
          </p:cNvPr>
          <p:cNvSpPr>
            <a:spLocks noGrp="1"/>
          </p:cNvSpPr>
          <p:nvPr>
            <p:ph type="title"/>
          </p:nvPr>
        </p:nvSpPr>
        <p:spPr/>
        <p:txBody>
          <a:bodyPr/>
          <a:lstStyle/>
          <a:p>
            <a:r>
              <a:rPr lang="sv-SE" dirty="0"/>
              <a:t>Hinder för samverkan:</a:t>
            </a:r>
          </a:p>
        </p:txBody>
      </p:sp>
      <p:sp>
        <p:nvSpPr>
          <p:cNvPr id="3" name="Platshållare för innehåll 2">
            <a:extLst>
              <a:ext uri="{FF2B5EF4-FFF2-40B4-BE49-F238E27FC236}">
                <a16:creationId xmlns:a16="http://schemas.microsoft.com/office/drawing/2014/main" id="{6305639D-18D9-4F39-BEA5-B384A3AACCC7}"/>
              </a:ext>
            </a:extLst>
          </p:cNvPr>
          <p:cNvSpPr>
            <a:spLocks noGrp="1"/>
          </p:cNvSpPr>
          <p:nvPr>
            <p:ph idx="1"/>
          </p:nvPr>
        </p:nvSpPr>
        <p:spPr/>
        <p:txBody>
          <a:bodyPr/>
          <a:lstStyle/>
          <a:p>
            <a:r>
              <a:rPr lang="sv-SE" dirty="0"/>
              <a:t>avsaknad av, eller bristande, samverkansrutiner</a:t>
            </a:r>
          </a:p>
          <a:p>
            <a:r>
              <a:rPr lang="sv-SE" dirty="0"/>
              <a:t>otydlig ansvarsfördelning kring vem som ska initiera, delta i och hålla ihop samverkan</a:t>
            </a:r>
          </a:p>
          <a:p>
            <a:r>
              <a:rPr lang="sv-SE" dirty="0"/>
              <a:t>osäkerhet kring sekretess</a:t>
            </a:r>
          </a:p>
          <a:p>
            <a:r>
              <a:rPr lang="sv-SE" dirty="0"/>
              <a:t>ansträngd arbetssituation </a:t>
            </a:r>
          </a:p>
          <a:p>
            <a:r>
              <a:rPr lang="sv-SE" dirty="0"/>
              <a:t>synsätt där målgruppen för LSS-insatser inte anses höra till ansvaret </a:t>
            </a:r>
          </a:p>
          <a:p>
            <a:r>
              <a:rPr lang="sv-SE" dirty="0"/>
              <a:t>bristande förtroende eller kännedom om varandras verksamheter.</a:t>
            </a:r>
          </a:p>
          <a:p>
            <a:endParaRPr lang="sv-SE" dirty="0"/>
          </a:p>
        </p:txBody>
      </p:sp>
    </p:spTree>
    <p:extLst>
      <p:ext uri="{BB962C8B-B14F-4D97-AF65-F5344CB8AC3E}">
        <p14:creationId xmlns:p14="http://schemas.microsoft.com/office/powerpoint/2010/main" val="1761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C42155-69F3-4EFD-9E53-5D85EF599AB8}"/>
              </a:ext>
            </a:extLst>
          </p:cNvPr>
          <p:cNvSpPr>
            <a:spLocks noGrp="1"/>
          </p:cNvSpPr>
          <p:nvPr>
            <p:ph type="title"/>
          </p:nvPr>
        </p:nvSpPr>
        <p:spPr/>
        <p:txBody>
          <a:bodyPr/>
          <a:lstStyle/>
          <a:p>
            <a:r>
              <a:rPr lang="sv-SE" dirty="0"/>
              <a:t>Förutsättningar för samverkan:</a:t>
            </a:r>
          </a:p>
        </p:txBody>
      </p:sp>
      <p:sp>
        <p:nvSpPr>
          <p:cNvPr id="3" name="Platshållare för innehåll 2">
            <a:extLst>
              <a:ext uri="{FF2B5EF4-FFF2-40B4-BE49-F238E27FC236}">
                <a16:creationId xmlns:a16="http://schemas.microsoft.com/office/drawing/2014/main" id="{2330ACBF-871C-491F-AF68-3C5273764CBF}"/>
              </a:ext>
            </a:extLst>
          </p:cNvPr>
          <p:cNvSpPr>
            <a:spLocks noGrp="1"/>
          </p:cNvSpPr>
          <p:nvPr>
            <p:ph idx="1"/>
          </p:nvPr>
        </p:nvSpPr>
        <p:spPr/>
        <p:txBody>
          <a:bodyPr/>
          <a:lstStyle/>
          <a:p>
            <a:r>
              <a:rPr lang="sv-SE" dirty="0"/>
              <a:t>vilja</a:t>
            </a:r>
          </a:p>
          <a:p>
            <a:r>
              <a:rPr lang="sv-SE" dirty="0"/>
              <a:t>relationer</a:t>
            </a:r>
          </a:p>
          <a:p>
            <a:r>
              <a:rPr lang="sv-SE" dirty="0"/>
              <a:t>forum för möten</a:t>
            </a:r>
          </a:p>
          <a:p>
            <a:r>
              <a:rPr lang="sv-SE" dirty="0"/>
              <a:t>kunskap och förståelse för varandras professioner, uppdrag och villkor</a:t>
            </a:r>
          </a:p>
          <a:p>
            <a:r>
              <a:rPr lang="sv-SE" dirty="0"/>
              <a:t>systematik och struktur, strukturerade former, ytor och processer för samverkan </a:t>
            </a:r>
          </a:p>
          <a:p>
            <a:r>
              <a:rPr lang="sv-SE" dirty="0"/>
              <a:t>tydlig ansvarsfördelning och mandat</a:t>
            </a:r>
          </a:p>
          <a:p>
            <a:r>
              <a:rPr lang="sv-SE" dirty="0"/>
              <a:t>tid.</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94612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BD9B-0BA6-8283-DA17-33B7F1713937}"/>
              </a:ext>
            </a:extLst>
          </p:cNvPr>
          <p:cNvSpPr>
            <a:spLocks noGrp="1"/>
          </p:cNvSpPr>
          <p:nvPr>
            <p:ph type="title"/>
          </p:nvPr>
        </p:nvSpPr>
        <p:spPr>
          <a:xfrm>
            <a:off x="834975" y="5107"/>
            <a:ext cx="10515600" cy="1325563"/>
          </a:xfrm>
        </p:spPr>
        <p:txBody>
          <a:bodyPr>
            <a:normAutofit/>
          </a:bodyPr>
          <a:lstStyle/>
          <a:p>
            <a:r>
              <a:rPr lang="sv-SE" dirty="0"/>
              <a:t>Vem har ansvar för vad?</a:t>
            </a:r>
          </a:p>
        </p:txBody>
      </p:sp>
      <p:grpSp>
        <p:nvGrpSpPr>
          <p:cNvPr id="3" name="Grupp 2" descr="En bild av ett barn och bubblor med text omkring. I bubblorna står det: Socialtjänst. Myndigheter, regioner och kommuner. Polis. Hälso- och sjukvård. Verksamheter enligt LSS. Skola.">
            <a:extLst>
              <a:ext uri="{FF2B5EF4-FFF2-40B4-BE49-F238E27FC236}">
                <a16:creationId xmlns:a16="http://schemas.microsoft.com/office/drawing/2014/main" id="{A987ADB4-8377-444F-9454-5766ACB2270F}"/>
              </a:ext>
              <a:ext uri="{C183D7F6-B498-43B3-948B-1728B52AA6E4}">
                <adec:decorative xmlns:adec="http://schemas.microsoft.com/office/drawing/2017/decorative" val="0"/>
              </a:ext>
            </a:extLst>
          </p:cNvPr>
          <p:cNvGrpSpPr/>
          <p:nvPr/>
        </p:nvGrpSpPr>
        <p:grpSpPr>
          <a:xfrm>
            <a:off x="2291593" y="1279631"/>
            <a:ext cx="7591936" cy="4776360"/>
            <a:chOff x="2291593" y="1279631"/>
            <a:chExt cx="7591936" cy="4776360"/>
          </a:xfrm>
        </p:grpSpPr>
        <p:cxnSp>
          <p:nvCxnSpPr>
            <p:cNvPr id="49" name="Curved Connector 48">
              <a:extLst>
                <a:ext uri="{FF2B5EF4-FFF2-40B4-BE49-F238E27FC236}">
                  <a16:creationId xmlns:a16="http://schemas.microsoft.com/office/drawing/2014/main" id="{72D457FA-19F0-22A8-F79D-CDA639495673}"/>
                </a:ext>
                <a:ext uri="{C183D7F6-B498-43B3-948B-1728B52AA6E4}">
                  <adec:decorative xmlns:adec="http://schemas.microsoft.com/office/drawing/2017/decorative" val="1"/>
                </a:ext>
              </a:extLst>
            </p:cNvPr>
            <p:cNvCxnSpPr>
              <a:cxnSpLocks/>
              <a:stCxn id="64" idx="2"/>
              <a:endCxn id="87" idx="6"/>
            </p:cNvCxnSpPr>
            <p:nvPr/>
          </p:nvCxnSpPr>
          <p:spPr>
            <a:xfrm rot="5400000">
              <a:off x="7512343" y="2438583"/>
              <a:ext cx="852190" cy="1606154"/>
            </a:xfrm>
            <a:prstGeom prst="curvedConnector2">
              <a:avLst/>
            </a:prstGeom>
            <a:ln w="38100">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50BB903A-E8A4-3D13-D7AA-7AF7956149D5}"/>
                </a:ext>
                <a:ext uri="{C183D7F6-B498-43B3-948B-1728B52AA6E4}">
                  <adec:decorative xmlns:adec="http://schemas.microsoft.com/office/drawing/2017/decorative" val="1"/>
                </a:ext>
              </a:extLst>
            </p:cNvPr>
            <p:cNvCxnSpPr>
              <a:cxnSpLocks/>
              <a:stCxn id="12" idx="2"/>
              <a:endCxn id="87" idx="2"/>
            </p:cNvCxnSpPr>
            <p:nvPr/>
          </p:nvCxnSpPr>
          <p:spPr>
            <a:xfrm rot="16200000" flipH="1">
              <a:off x="3800102" y="2411217"/>
              <a:ext cx="852190" cy="1660885"/>
            </a:xfrm>
            <a:prstGeom prst="curvedConnector2">
              <a:avLst/>
            </a:prstGeom>
            <a:ln w="38100">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0A4E28E0-ABD6-5A65-D3FF-A1409C0AA051}"/>
                </a:ext>
                <a:ext uri="{C183D7F6-B498-43B3-948B-1728B52AA6E4}">
                  <adec:decorative xmlns:adec="http://schemas.microsoft.com/office/drawing/2017/decorative" val="1"/>
                </a:ext>
              </a:extLst>
            </p:cNvPr>
            <p:cNvCxnSpPr>
              <a:cxnSpLocks/>
              <a:stCxn id="65" idx="0"/>
            </p:cNvCxnSpPr>
            <p:nvPr/>
          </p:nvCxnSpPr>
          <p:spPr>
            <a:xfrm rot="16200000" flipV="1">
              <a:off x="7549629" y="3253489"/>
              <a:ext cx="815472" cy="1644006"/>
            </a:xfrm>
            <a:prstGeom prst="curvedConnector2">
              <a:avLst/>
            </a:prstGeom>
            <a:ln w="38100">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A2F19621-77A1-9729-3031-B0FF8441A9A6}"/>
                </a:ext>
                <a:ext uri="{C183D7F6-B498-43B3-948B-1728B52AA6E4}">
                  <adec:decorative xmlns:adec="http://schemas.microsoft.com/office/drawing/2017/decorative" val="1"/>
                </a:ext>
              </a:extLst>
            </p:cNvPr>
            <p:cNvCxnSpPr>
              <a:cxnSpLocks/>
              <a:stCxn id="13" idx="0"/>
            </p:cNvCxnSpPr>
            <p:nvPr/>
          </p:nvCxnSpPr>
          <p:spPr>
            <a:xfrm rot="5400000" flipH="1" flipV="1">
              <a:off x="3818461" y="3245050"/>
              <a:ext cx="815472" cy="1660884"/>
            </a:xfrm>
            <a:prstGeom prst="curvedConnector2">
              <a:avLst/>
            </a:prstGeom>
            <a:ln w="38100">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82AC4C-42D0-98BB-F42B-D5EF47E752DB}"/>
                </a:ext>
                <a:ext uri="{C183D7F6-B498-43B3-948B-1728B52AA6E4}">
                  <adec:decorative xmlns:adec="http://schemas.microsoft.com/office/drawing/2017/decorative" val="1"/>
                </a:ext>
              </a:extLst>
            </p:cNvPr>
            <p:cNvCxnSpPr>
              <a:cxnSpLocks/>
              <a:stCxn id="11" idx="2"/>
              <a:endCxn id="87" idx="0"/>
            </p:cNvCxnSpPr>
            <p:nvPr/>
          </p:nvCxnSpPr>
          <p:spPr>
            <a:xfrm>
              <a:off x="6092776" y="2101744"/>
              <a:ext cx="3225" cy="526650"/>
            </a:xfrm>
            <a:prstGeom prst="line">
              <a:avLst/>
            </a:prstGeom>
            <a:ln w="38100" cap="rnd">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9366D3-BED0-B980-1FA2-EACF0CC49057}"/>
                </a:ext>
                <a:ext uri="{C183D7F6-B498-43B3-948B-1728B52AA6E4}">
                  <adec:decorative xmlns:adec="http://schemas.microsoft.com/office/drawing/2017/decorative" val="1"/>
                </a:ext>
              </a:extLst>
            </p:cNvPr>
            <p:cNvCxnSpPr>
              <a:cxnSpLocks/>
              <a:stCxn id="87" idx="4"/>
              <a:endCxn id="14" idx="0"/>
            </p:cNvCxnSpPr>
            <p:nvPr/>
          </p:nvCxnSpPr>
          <p:spPr>
            <a:xfrm flipH="1">
              <a:off x="6092776" y="4707115"/>
              <a:ext cx="3225" cy="526763"/>
            </a:xfrm>
            <a:prstGeom prst="line">
              <a:avLst/>
            </a:prstGeom>
            <a:ln w="38100" cap="rnd">
              <a:solidFill>
                <a:schemeClr val="accent3">
                  <a:lumMod val="20000"/>
                  <a:lumOff val="80000"/>
                </a:schemeClr>
              </a:solidFill>
            </a:ln>
            <a:effectLst>
              <a:outerShdw blurRad="50800" dist="38100" dir="8100000" algn="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5B9069C-43F9-018B-E622-108484DADCEA}"/>
                </a:ext>
              </a:extLst>
            </p:cNvPr>
            <p:cNvSpPr/>
            <p:nvPr/>
          </p:nvSpPr>
          <p:spPr>
            <a:xfrm>
              <a:off x="4988614" y="1279631"/>
              <a:ext cx="2208323" cy="822113"/>
            </a:xfrm>
            <a:prstGeom prst="roundRect">
              <a:avLst>
                <a:gd name="adj" fmla="val 37093"/>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Myndigheter, regioner &amp; kommuner</a:t>
              </a:r>
            </a:p>
          </p:txBody>
        </p:sp>
        <p:sp>
          <p:nvSpPr>
            <p:cNvPr id="12" name="Rounded Rectangle 11">
              <a:extLst>
                <a:ext uri="{FF2B5EF4-FFF2-40B4-BE49-F238E27FC236}">
                  <a16:creationId xmlns:a16="http://schemas.microsoft.com/office/drawing/2014/main" id="{A6D8AA10-F623-F628-FFCE-A3D3BDB62DA9}"/>
                </a:ext>
              </a:extLst>
            </p:cNvPr>
            <p:cNvSpPr/>
            <p:nvPr/>
          </p:nvSpPr>
          <p:spPr>
            <a:xfrm>
              <a:off x="2291593" y="1993452"/>
              <a:ext cx="2208323" cy="822113"/>
            </a:xfrm>
            <a:prstGeom prst="roundRect">
              <a:avLst>
                <a:gd name="adj" fmla="val 37093"/>
              </a:avLst>
            </a:pr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Socialtjänst</a:t>
              </a:r>
            </a:p>
          </p:txBody>
        </p:sp>
        <p:sp>
          <p:nvSpPr>
            <p:cNvPr id="13" name="Rounded Rectangle 12">
              <a:extLst>
                <a:ext uri="{FF2B5EF4-FFF2-40B4-BE49-F238E27FC236}">
                  <a16:creationId xmlns:a16="http://schemas.microsoft.com/office/drawing/2014/main" id="{DAAA22E0-B023-9A3F-3213-03B86A013CF3}"/>
                </a:ext>
              </a:extLst>
            </p:cNvPr>
            <p:cNvSpPr/>
            <p:nvPr/>
          </p:nvSpPr>
          <p:spPr>
            <a:xfrm>
              <a:off x="2291593" y="4483228"/>
              <a:ext cx="2208323" cy="822113"/>
            </a:xfrm>
            <a:prstGeom prst="roundRect">
              <a:avLst>
                <a:gd name="adj" fmla="val 37093"/>
              </a:avLst>
            </a:pr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Skola</a:t>
              </a:r>
            </a:p>
          </p:txBody>
        </p:sp>
        <p:sp>
          <p:nvSpPr>
            <p:cNvPr id="14" name="Rounded Rectangle 13">
              <a:extLst>
                <a:ext uri="{FF2B5EF4-FFF2-40B4-BE49-F238E27FC236}">
                  <a16:creationId xmlns:a16="http://schemas.microsoft.com/office/drawing/2014/main" id="{0FA25119-54E5-818C-4008-600D4CA9960C}"/>
                </a:ext>
              </a:extLst>
            </p:cNvPr>
            <p:cNvSpPr/>
            <p:nvPr/>
          </p:nvSpPr>
          <p:spPr>
            <a:xfrm>
              <a:off x="4988614" y="5233878"/>
              <a:ext cx="2208323" cy="822113"/>
            </a:xfrm>
            <a:prstGeom prst="roundRect">
              <a:avLst>
                <a:gd name="adj" fmla="val 37093"/>
              </a:avLst>
            </a:pr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Verksamheter enligt LSS </a:t>
              </a:r>
            </a:p>
          </p:txBody>
        </p:sp>
        <p:sp>
          <p:nvSpPr>
            <p:cNvPr id="64" name="Rounded Rectangle 63">
              <a:extLst>
                <a:ext uri="{FF2B5EF4-FFF2-40B4-BE49-F238E27FC236}">
                  <a16:creationId xmlns:a16="http://schemas.microsoft.com/office/drawing/2014/main" id="{416C4449-878C-41D1-0DC8-B92548210DB0}"/>
                </a:ext>
              </a:extLst>
            </p:cNvPr>
            <p:cNvSpPr/>
            <p:nvPr/>
          </p:nvSpPr>
          <p:spPr>
            <a:xfrm>
              <a:off x="7637353" y="1993452"/>
              <a:ext cx="2208323" cy="822113"/>
            </a:xfrm>
            <a:prstGeom prst="roundRect">
              <a:avLst>
                <a:gd name="adj" fmla="val 37093"/>
              </a:avLst>
            </a:pr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Polis</a:t>
              </a:r>
            </a:p>
          </p:txBody>
        </p:sp>
        <p:sp>
          <p:nvSpPr>
            <p:cNvPr id="65" name="Rounded Rectangle 64">
              <a:extLst>
                <a:ext uri="{FF2B5EF4-FFF2-40B4-BE49-F238E27FC236}">
                  <a16:creationId xmlns:a16="http://schemas.microsoft.com/office/drawing/2014/main" id="{65AB703E-5DDF-D4FC-C4F1-5F40FD07C70D}"/>
                </a:ext>
              </a:extLst>
            </p:cNvPr>
            <p:cNvSpPr/>
            <p:nvPr/>
          </p:nvSpPr>
          <p:spPr>
            <a:xfrm>
              <a:off x="7675206" y="4483228"/>
              <a:ext cx="2208323" cy="822113"/>
            </a:xfrm>
            <a:prstGeom prst="roundRect">
              <a:avLst>
                <a:gd name="adj" fmla="val 37093"/>
              </a:avLst>
            </a:pr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kern="100" dirty="0">
                  <a:solidFill>
                    <a:srgbClr val="1B1B1B"/>
                  </a:solidFill>
                  <a:ea typeface="Calibri" panose="020F0502020204030204" pitchFamily="34" charset="0"/>
                  <a:cs typeface="Calibri" panose="020F0502020204030204" pitchFamily="34" charset="0"/>
                </a:rPr>
                <a:t>Hälso- och sjukvård</a:t>
              </a:r>
              <a:endParaRPr lang="sv-SE" sz="1600" b="1" dirty="0">
                <a:solidFill>
                  <a:schemeClr val="tx1"/>
                </a:solidFill>
              </a:endParaRPr>
            </a:p>
          </p:txBody>
        </p:sp>
        <p:grpSp>
          <p:nvGrpSpPr>
            <p:cNvPr id="83" name="Group 82" descr="en bild av ett barn och bubblor med text omkring. &#10;">
              <a:extLst>
                <a:ext uri="{FF2B5EF4-FFF2-40B4-BE49-F238E27FC236}">
                  <a16:creationId xmlns:a16="http://schemas.microsoft.com/office/drawing/2014/main" id="{CD03C801-CE7D-3504-91C0-02A5F3CD838D}"/>
                </a:ext>
              </a:extLst>
            </p:cNvPr>
            <p:cNvGrpSpPr/>
            <p:nvPr/>
          </p:nvGrpSpPr>
          <p:grpSpPr>
            <a:xfrm>
              <a:off x="4906558" y="2478312"/>
              <a:ext cx="2378885" cy="2378885"/>
              <a:chOff x="4906558" y="2478313"/>
              <a:chExt cx="2378885" cy="2378885"/>
            </a:xfrm>
          </p:grpSpPr>
          <p:grpSp>
            <p:nvGrpSpPr>
              <p:cNvPr id="84" name="Group 83">
                <a:extLst>
                  <a:ext uri="{FF2B5EF4-FFF2-40B4-BE49-F238E27FC236}">
                    <a16:creationId xmlns:a16="http://schemas.microsoft.com/office/drawing/2014/main" id="{4BF001DB-9B0D-D9AC-A65E-A997DA0DC7A6}"/>
                  </a:ext>
                  <a:ext uri="{C183D7F6-B498-43B3-948B-1728B52AA6E4}">
                    <adec:decorative xmlns:adec="http://schemas.microsoft.com/office/drawing/2017/decorative" val="1"/>
                  </a:ext>
                </a:extLst>
              </p:cNvPr>
              <p:cNvGrpSpPr/>
              <p:nvPr/>
            </p:nvGrpSpPr>
            <p:grpSpPr>
              <a:xfrm>
                <a:off x="4906558" y="2478313"/>
                <a:ext cx="2378885" cy="2378885"/>
                <a:chOff x="4906558" y="2478313"/>
                <a:chExt cx="2378885" cy="2378885"/>
              </a:xfrm>
              <a:effectLst>
                <a:outerShdw blurRad="50800" dist="38100" dir="8100000" algn="tr" rotWithShape="0">
                  <a:prstClr val="black">
                    <a:alpha val="20000"/>
                  </a:prstClr>
                </a:outerShdw>
              </a:effectLst>
            </p:grpSpPr>
            <p:grpSp>
              <p:nvGrpSpPr>
                <p:cNvPr id="86" name="Group 85">
                  <a:extLst>
                    <a:ext uri="{FF2B5EF4-FFF2-40B4-BE49-F238E27FC236}">
                      <a16:creationId xmlns:a16="http://schemas.microsoft.com/office/drawing/2014/main" id="{83804ABB-FF4F-F6DD-D20C-A99FA7411A64}"/>
                    </a:ext>
                  </a:extLst>
                </p:cNvPr>
                <p:cNvGrpSpPr/>
                <p:nvPr/>
              </p:nvGrpSpPr>
              <p:grpSpPr>
                <a:xfrm>
                  <a:off x="4906558" y="2478313"/>
                  <a:ext cx="2378885" cy="2378885"/>
                  <a:chOff x="4896194" y="2488676"/>
                  <a:chExt cx="2378885" cy="2378885"/>
                </a:xfrm>
              </p:grpSpPr>
              <p:sp>
                <p:nvSpPr>
                  <p:cNvPr id="88" name="Block Arc 87">
                    <a:extLst>
                      <a:ext uri="{FF2B5EF4-FFF2-40B4-BE49-F238E27FC236}">
                        <a16:creationId xmlns:a16="http://schemas.microsoft.com/office/drawing/2014/main" id="{CCB5A8D0-8742-E2FF-9700-06F2694C15C8}"/>
                      </a:ext>
                    </a:extLst>
                  </p:cNvPr>
                  <p:cNvSpPr/>
                  <p:nvPr/>
                </p:nvSpPr>
                <p:spPr>
                  <a:xfrm rot="5400000">
                    <a:off x="4896194" y="2488676"/>
                    <a:ext cx="2378885" cy="2378885"/>
                  </a:xfrm>
                  <a:prstGeom prst="blockArc">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89" name="Block Arc 88">
                    <a:extLst>
                      <a:ext uri="{FF2B5EF4-FFF2-40B4-BE49-F238E27FC236}">
                        <a16:creationId xmlns:a16="http://schemas.microsoft.com/office/drawing/2014/main" id="{7FE9B015-A623-7275-3108-903B0236E814}"/>
                      </a:ext>
                    </a:extLst>
                  </p:cNvPr>
                  <p:cNvSpPr/>
                  <p:nvPr/>
                </p:nvSpPr>
                <p:spPr>
                  <a:xfrm rot="16200000">
                    <a:off x="4896194" y="2488676"/>
                    <a:ext cx="2378885" cy="2378885"/>
                  </a:xfrm>
                  <a:prstGeom prst="blockArc">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87" name="Oval 86" descr="en bild av ett barn och bubblor med text omkring. &#10;">
                  <a:extLst>
                    <a:ext uri="{FF2B5EF4-FFF2-40B4-BE49-F238E27FC236}">
                      <a16:creationId xmlns:a16="http://schemas.microsoft.com/office/drawing/2014/main" id="{DE37C20B-2F44-9C16-E2B9-806303A78E4F}"/>
                    </a:ext>
                  </a:extLst>
                </p:cNvPr>
                <p:cNvSpPr/>
                <p:nvPr/>
              </p:nvSpPr>
              <p:spPr>
                <a:xfrm>
                  <a:off x="5056640" y="2628395"/>
                  <a:ext cx="2078721" cy="2078721"/>
                </a:xfrm>
                <a:prstGeom prst="ellipse">
                  <a:avLst/>
                </a:prstGeom>
                <a:solidFill>
                  <a:schemeClr val="accent4">
                    <a:lumMod val="20000"/>
                    <a:lumOff val="80000"/>
                  </a:schemeClr>
                </a:solidFill>
                <a:ln w="984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85" name="Graphic 84" descr="en bild av ett barn och bubblor med text omkring. &#10;">
                <a:extLst>
                  <a:ext uri="{FF2B5EF4-FFF2-40B4-BE49-F238E27FC236}">
                    <a16:creationId xmlns:a16="http://schemas.microsoft.com/office/drawing/2014/main" id="{7E8F8764-49EC-4A4D-4F74-94A0CEE3F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6148" y="2963992"/>
                <a:ext cx="879703" cy="1407525"/>
              </a:xfrm>
              <a:prstGeom prst="rect">
                <a:avLst/>
              </a:prstGeom>
            </p:spPr>
          </p:pic>
        </p:grpSp>
      </p:grpSp>
    </p:spTree>
    <p:extLst>
      <p:ext uri="{BB962C8B-B14F-4D97-AF65-F5344CB8AC3E}">
        <p14:creationId xmlns:p14="http://schemas.microsoft.com/office/powerpoint/2010/main" val="267881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1EE064-586E-4F2C-BB70-75F325F8B1FB}"/>
              </a:ext>
            </a:extLst>
          </p:cNvPr>
          <p:cNvSpPr>
            <a:spLocks noGrp="1"/>
          </p:cNvSpPr>
          <p:nvPr>
            <p:ph type="title"/>
          </p:nvPr>
        </p:nvSpPr>
        <p:spPr/>
        <p:txBody>
          <a:bodyPr/>
          <a:lstStyle/>
          <a:p>
            <a:r>
              <a:rPr lang="sv-SE" dirty="0"/>
              <a:t>Sekretess i samverkan</a:t>
            </a:r>
          </a:p>
        </p:txBody>
      </p:sp>
      <p:sp>
        <p:nvSpPr>
          <p:cNvPr id="3" name="Platshållare för innehåll 2">
            <a:extLst>
              <a:ext uri="{FF2B5EF4-FFF2-40B4-BE49-F238E27FC236}">
                <a16:creationId xmlns:a16="http://schemas.microsoft.com/office/drawing/2014/main" id="{C6396C1D-C06D-4D83-B842-E72247FF684C}"/>
              </a:ext>
            </a:extLst>
          </p:cNvPr>
          <p:cNvSpPr>
            <a:spLocks noGrp="1"/>
          </p:cNvSpPr>
          <p:nvPr>
            <p:ph idx="1"/>
          </p:nvPr>
        </p:nvSpPr>
        <p:spPr/>
        <p:txBody>
          <a:bodyPr/>
          <a:lstStyle/>
          <a:p>
            <a:r>
              <a:rPr lang="sv-SE" dirty="0"/>
              <a:t>Ta alltid hänsyn till sekretessregler i samverkan. </a:t>
            </a:r>
          </a:p>
          <a:p>
            <a:r>
              <a:rPr lang="sv-SE" dirty="0"/>
              <a:t>Sker samverkan över en sekretessgräns behöver du veta vilka uppgifter du kan tala om och vad som omfattas av sekretess.</a:t>
            </a:r>
          </a:p>
          <a:p>
            <a:r>
              <a:rPr lang="sv-SE" dirty="0"/>
              <a:t>Vid samtycke från vårdnadshavare eller en ung vuxen går det att bryta sekretessen.</a:t>
            </a:r>
          </a:p>
          <a:p>
            <a:r>
              <a:rPr lang="sv-SE" dirty="0"/>
              <a:t>Om samverkan gäller ett enskilt ärende och det saknas samtycke går det att konsultera kollegor på andra förvaltningar och i andra verksamheter utan att uppge personuppgifter.</a:t>
            </a:r>
          </a:p>
          <a:p>
            <a:endParaRPr lang="sv-SE" dirty="0"/>
          </a:p>
        </p:txBody>
      </p:sp>
    </p:spTree>
    <p:extLst>
      <p:ext uri="{BB962C8B-B14F-4D97-AF65-F5344CB8AC3E}">
        <p14:creationId xmlns:p14="http://schemas.microsoft.com/office/powerpoint/2010/main" val="112031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4C3302-8CD7-4D0E-ABB2-3C8600D46404}"/>
              </a:ext>
            </a:extLst>
          </p:cNvPr>
          <p:cNvSpPr>
            <a:spLocks noGrp="1"/>
          </p:cNvSpPr>
          <p:nvPr>
            <p:ph type="title"/>
          </p:nvPr>
        </p:nvSpPr>
        <p:spPr/>
        <p:txBody>
          <a:bodyPr/>
          <a:lstStyle/>
          <a:p>
            <a:r>
              <a:rPr lang="sv-SE" dirty="0"/>
              <a:t>Våra rutiner</a:t>
            </a:r>
          </a:p>
        </p:txBody>
      </p:sp>
      <p:sp>
        <p:nvSpPr>
          <p:cNvPr id="3" name="Platshållare för innehåll 2">
            <a:extLst>
              <a:ext uri="{FF2B5EF4-FFF2-40B4-BE49-F238E27FC236}">
                <a16:creationId xmlns:a16="http://schemas.microsoft.com/office/drawing/2014/main" id="{D525FC86-C704-4B22-851E-D013D0DC958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52898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Reflektionsfrågor</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endParaRPr lang="sv-SE" dirty="0"/>
          </a:p>
        </p:txBody>
      </p:sp>
    </p:spTree>
    <p:extLst>
      <p:ext uri="{BB962C8B-B14F-4D97-AF65-F5344CB8AC3E}">
        <p14:creationId xmlns:p14="http://schemas.microsoft.com/office/powerpoint/2010/main" val="209581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31E0C-FC93-4E60-AC56-D56EED0A42CE}"/>
              </a:ext>
            </a:extLst>
          </p:cNvPr>
          <p:cNvSpPr>
            <a:spLocks noGrp="1"/>
          </p:cNvSpPr>
          <p:nvPr>
            <p:ph type="title"/>
          </p:nvPr>
        </p:nvSpPr>
        <p:spPr/>
        <p:txBody>
          <a:bodyPr/>
          <a:lstStyle/>
          <a:p>
            <a:r>
              <a:rPr lang="sv-SE" dirty="0"/>
              <a:t>Hur ser det ut hos oss?</a:t>
            </a:r>
          </a:p>
        </p:txBody>
      </p:sp>
      <p:sp>
        <p:nvSpPr>
          <p:cNvPr id="3" name="Platshållare för innehåll 2">
            <a:extLst>
              <a:ext uri="{FF2B5EF4-FFF2-40B4-BE49-F238E27FC236}">
                <a16:creationId xmlns:a16="http://schemas.microsoft.com/office/drawing/2014/main" id="{25CE7ACC-3FE9-4DC7-BFF4-895B12C1A678}"/>
              </a:ext>
            </a:extLst>
          </p:cNvPr>
          <p:cNvSpPr>
            <a:spLocks noGrp="1"/>
          </p:cNvSpPr>
          <p:nvPr>
            <p:ph idx="1"/>
          </p:nvPr>
        </p:nvSpPr>
        <p:spPr>
          <a:xfrm>
            <a:off x="838200" y="1825626"/>
            <a:ext cx="10515600" cy="4254337"/>
          </a:xfrm>
        </p:spPr>
        <p:txBody>
          <a:bodyPr/>
          <a:lstStyle/>
          <a:p>
            <a:pPr lvl="0"/>
            <a:r>
              <a:rPr lang="sv-SE" dirty="0"/>
              <a:t>Vad är vår roll i samverkan kring våldsutsatta barn och unga?</a:t>
            </a:r>
          </a:p>
          <a:p>
            <a:pPr lvl="0"/>
            <a:r>
              <a:rPr lang="sv-SE" dirty="0"/>
              <a:t>Vad kan hindra och underlätta vår samverkan kring barn och unga med funktionsnedsättning som utsatts för våld?</a:t>
            </a:r>
          </a:p>
          <a:p>
            <a:pPr lvl="0"/>
            <a:r>
              <a:rPr lang="sv-SE" dirty="0"/>
              <a:t>Hur kan vi använda varandras roller, mandat och kompetenser med barnets bästa som mål? </a:t>
            </a:r>
          </a:p>
          <a:p>
            <a:pPr lvl="0"/>
            <a:r>
              <a:rPr lang="sv-SE" dirty="0"/>
              <a:t>Hur kan vi säkra barnets rätt till delaktighet, information och möjlighet att uttrycka sina åsikter i samverkans alla delar?</a:t>
            </a:r>
          </a:p>
          <a:p>
            <a:pPr lvl="0"/>
            <a:r>
              <a:rPr lang="sv-SE" dirty="0"/>
              <a:t>Vilket stöd behöver vi från vår ledning för att kunna samverka med andra?</a:t>
            </a:r>
          </a:p>
          <a:p>
            <a:endParaRPr lang="sv-SE" dirty="0"/>
          </a:p>
        </p:txBody>
      </p:sp>
    </p:spTree>
    <p:extLst>
      <p:ext uri="{BB962C8B-B14F-4D97-AF65-F5344CB8AC3E}">
        <p14:creationId xmlns:p14="http://schemas.microsoft.com/office/powerpoint/2010/main" val="403663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3D193-B5B3-4CC9-B4F8-DE6BA4B4C8D9}"/>
              </a:ext>
            </a:extLst>
          </p:cNvPr>
          <p:cNvSpPr>
            <a:spLocks noGrp="1"/>
          </p:cNvSpPr>
          <p:nvPr>
            <p:ph type="title"/>
          </p:nvPr>
        </p:nvSpPr>
        <p:spPr/>
        <p:txBody>
          <a:bodyPr/>
          <a:lstStyle/>
          <a:p>
            <a:r>
              <a:rPr lang="sv-SE" dirty="0"/>
              <a:t>Avslutning – sista utbildningstillfället</a:t>
            </a:r>
          </a:p>
        </p:txBody>
      </p:sp>
      <p:sp>
        <p:nvSpPr>
          <p:cNvPr id="3" name="Platshållare för innehåll 2">
            <a:extLst>
              <a:ext uri="{FF2B5EF4-FFF2-40B4-BE49-F238E27FC236}">
                <a16:creationId xmlns:a16="http://schemas.microsoft.com/office/drawing/2014/main" id="{9F53A4A5-0DF7-4767-AB48-4704EED584E8}"/>
              </a:ext>
            </a:extLst>
          </p:cNvPr>
          <p:cNvSpPr>
            <a:spLocks noGrp="1"/>
          </p:cNvSpPr>
          <p:nvPr>
            <p:ph sz="half" idx="1"/>
          </p:nvPr>
        </p:nvSpPr>
        <p:spPr/>
        <p:txBody>
          <a:bodyPr/>
          <a:lstStyle/>
          <a:p>
            <a:pPr>
              <a:spcAft>
                <a:spcPts val="1800"/>
              </a:spcAft>
            </a:pPr>
            <a:r>
              <a:rPr lang="sv-SE" dirty="0">
                <a:latin typeface="Georgia" panose="02040502050405020303" pitchFamily="18" charset="0"/>
              </a:rPr>
              <a:t>Det är viktigt att vi som möter våldsutsatta barn och unga, ser och agerar. </a:t>
            </a:r>
          </a:p>
          <a:p>
            <a:pPr>
              <a:spcAft>
                <a:spcPts val="1800"/>
              </a:spcAft>
            </a:pPr>
            <a:r>
              <a:rPr lang="sv-SE" dirty="0">
                <a:latin typeface="Georgia" panose="02040502050405020303" pitchFamily="18" charset="0"/>
              </a:rPr>
              <a:t>Vad är det viktigaste som du tar med dig från arbetet med </a:t>
            </a:r>
            <a:r>
              <a:rPr lang="sv-SE" dirty="0">
                <a:cs typeface="Calibri Light" panose="020F0302020204030204" pitchFamily="34" charset="0"/>
              </a:rPr>
              <a:t>Gruppspår </a:t>
            </a:r>
            <a:r>
              <a:rPr lang="sv-SE" dirty="0"/>
              <a:t>barn och unga med funktionsnedsättning</a:t>
            </a:r>
            <a:r>
              <a:rPr lang="sv-SE" dirty="0">
                <a:latin typeface="Georgia" panose="02040502050405020303" pitchFamily="18" charset="0"/>
              </a:rPr>
              <a:t>?</a:t>
            </a:r>
          </a:p>
          <a:p>
            <a:r>
              <a:rPr lang="sv-SE" dirty="0">
                <a:latin typeface="Georgia" panose="02040502050405020303" pitchFamily="18" charset="0"/>
              </a:rPr>
              <a:t>Utvärdering.</a:t>
            </a:r>
          </a:p>
          <a:p>
            <a:endParaRPr lang="sv-SE" dirty="0"/>
          </a:p>
        </p:txBody>
      </p:sp>
      <p:pic>
        <p:nvPicPr>
          <p:cNvPr id="6" name="Platshållare för innehåll 5" descr="Ett barn som använder elrullstol.">
            <a:extLst>
              <a:ext uri="{FF2B5EF4-FFF2-40B4-BE49-F238E27FC236}">
                <a16:creationId xmlns:a16="http://schemas.microsoft.com/office/drawing/2014/main" id="{29D81333-073E-4A41-902B-3DC656EB8C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2113" y="1312260"/>
            <a:ext cx="3601793" cy="4254500"/>
          </a:xfrm>
        </p:spPr>
      </p:pic>
    </p:spTree>
    <p:extLst>
      <p:ext uri="{BB962C8B-B14F-4D97-AF65-F5344CB8AC3E}">
        <p14:creationId xmlns:p14="http://schemas.microsoft.com/office/powerpoint/2010/main" val="155105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EDDF-E3A8-4D3A-85BF-AE1B62B88AE5}"/>
              </a:ext>
            </a:extLst>
          </p:cNvPr>
          <p:cNvSpPr>
            <a:spLocks noGrp="1"/>
          </p:cNvSpPr>
          <p:nvPr>
            <p:ph type="title"/>
          </p:nvPr>
        </p:nvSpPr>
        <p:spPr/>
        <p:txBody>
          <a:bodyPr/>
          <a:lstStyle/>
          <a:p>
            <a:r>
              <a:rPr lang="sv-SE" dirty="0"/>
              <a:t>Vad ska vi göra idag? </a:t>
            </a:r>
          </a:p>
        </p:txBody>
      </p:sp>
      <p:sp>
        <p:nvSpPr>
          <p:cNvPr id="3" name="Platshållare för innehåll 2">
            <a:extLst>
              <a:ext uri="{FF2B5EF4-FFF2-40B4-BE49-F238E27FC236}">
                <a16:creationId xmlns:a16="http://schemas.microsoft.com/office/drawing/2014/main" id="{3FA3A1A2-7A57-4677-A75B-D1CE21A86BCD}"/>
              </a:ext>
            </a:extLst>
          </p:cNvPr>
          <p:cNvSpPr>
            <a:spLocks noGrp="1"/>
          </p:cNvSpPr>
          <p:nvPr>
            <p:ph sz="half" idx="1"/>
          </p:nvPr>
        </p:nvSpPr>
        <p:spPr/>
        <p:txBody>
          <a:bodyPr/>
          <a:lstStyle/>
          <a:p>
            <a:pPr lvl="0"/>
            <a:r>
              <a:rPr lang="sv-SE" dirty="0"/>
              <a:t>introduktion </a:t>
            </a:r>
          </a:p>
          <a:p>
            <a:pPr lvl="0"/>
            <a:r>
              <a:rPr lang="sv-SE" dirty="0"/>
              <a:t>föreläsning om samverkan kring barn och unga med funktionsnedsättning som utsätts för våld</a:t>
            </a:r>
          </a:p>
          <a:p>
            <a:pPr lvl="0"/>
            <a:r>
              <a:rPr lang="sv-SE" dirty="0"/>
              <a:t>gemensam reflektion utifrån frågor</a:t>
            </a:r>
          </a:p>
          <a:p>
            <a:pPr lvl="0"/>
            <a:r>
              <a:rPr lang="sv-SE" dirty="0"/>
              <a:t>avslutning och utvärdering.</a:t>
            </a:r>
          </a:p>
          <a:p>
            <a:endParaRPr lang="sv-SE" dirty="0"/>
          </a:p>
        </p:txBody>
      </p:sp>
      <p:pic>
        <p:nvPicPr>
          <p:cNvPr id="6" name="Platshållare för innehåll 5" descr="En vuxen och ett barn går i skogen.&#10;">
            <a:extLst>
              <a:ext uri="{FF2B5EF4-FFF2-40B4-BE49-F238E27FC236}">
                <a16:creationId xmlns:a16="http://schemas.microsoft.com/office/drawing/2014/main" id="{ACF99566-8D54-44FA-B94D-34360E4FBC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6165" y="1301750"/>
            <a:ext cx="3389688" cy="4254500"/>
          </a:xfrm>
        </p:spPr>
      </p:pic>
    </p:spTree>
    <p:extLst>
      <p:ext uri="{BB962C8B-B14F-4D97-AF65-F5344CB8AC3E}">
        <p14:creationId xmlns:p14="http://schemas.microsoft.com/office/powerpoint/2010/main" val="1648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E1D96-B0B9-448C-B6A9-1F0C22806575}"/>
              </a:ext>
            </a:extLst>
          </p:cNvPr>
          <p:cNvSpPr>
            <a:spLocks noGrp="1"/>
          </p:cNvSpPr>
          <p:nvPr>
            <p:ph type="ctrTitle"/>
          </p:nvPr>
        </p:nvSpPr>
        <p:spPr/>
        <p:txBody>
          <a:bodyPr/>
          <a:lstStyle/>
          <a:p>
            <a:r>
              <a:rPr lang="sv-SE" dirty="0"/>
              <a:t>Tack för idag!</a:t>
            </a:r>
          </a:p>
        </p:txBody>
      </p:sp>
      <p:sp>
        <p:nvSpPr>
          <p:cNvPr id="3" name="Underrubrik 2">
            <a:extLst>
              <a:ext uri="{FF2B5EF4-FFF2-40B4-BE49-F238E27FC236}">
                <a16:creationId xmlns:a16="http://schemas.microsoft.com/office/drawing/2014/main" id="{4B1323DA-3CBA-4921-99E1-1622D4692934}"/>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35074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F657-3A7A-44A1-AB0E-CE43C859F200}"/>
              </a:ext>
            </a:extLst>
          </p:cNvPr>
          <p:cNvSpPr>
            <a:spLocks noGrp="1"/>
          </p:cNvSpPr>
          <p:nvPr>
            <p:ph type="title"/>
          </p:nvPr>
        </p:nvSpPr>
        <p:spPr/>
        <p:txBody>
          <a:bodyPr/>
          <a:lstStyle/>
          <a:p>
            <a:r>
              <a:rPr lang="sv-SE" dirty="0"/>
              <a:t>I detta tema kommer vi få lära oss om:</a:t>
            </a:r>
          </a:p>
        </p:txBody>
      </p:sp>
      <p:sp>
        <p:nvSpPr>
          <p:cNvPr id="3" name="Platshållare för innehåll 2">
            <a:extLst>
              <a:ext uri="{FF2B5EF4-FFF2-40B4-BE49-F238E27FC236}">
                <a16:creationId xmlns:a16="http://schemas.microsoft.com/office/drawing/2014/main" id="{D2DBD65B-3FCA-48BA-86C7-47F893D1BF1B}"/>
              </a:ext>
            </a:extLst>
          </p:cNvPr>
          <p:cNvSpPr>
            <a:spLocks noGrp="1"/>
          </p:cNvSpPr>
          <p:nvPr>
            <p:ph idx="1"/>
          </p:nvPr>
        </p:nvSpPr>
        <p:spPr/>
        <p:txBody>
          <a:bodyPr/>
          <a:lstStyle/>
          <a:p>
            <a:pPr lvl="0"/>
            <a:r>
              <a:rPr lang="sv-SE" dirty="0"/>
              <a:t>olika aktörers roller, mandat och ansvar i relation till barn och unga som utsatts, eller riskerar att utsättas, för våld</a:t>
            </a:r>
          </a:p>
          <a:p>
            <a:pPr lvl="0">
              <a:spcAft>
                <a:spcPts val="1800"/>
              </a:spcAft>
            </a:pPr>
            <a:r>
              <a:rPr lang="sv-SE" dirty="0"/>
              <a:t>samverkan kring barn och unga med funktionsnedsättning som utsatts för våld.</a:t>
            </a:r>
          </a:p>
          <a:p>
            <a:pPr marL="0" indent="0">
              <a:buNone/>
            </a:pPr>
            <a:r>
              <a:rPr lang="sv-SE" dirty="0"/>
              <a:t>Syftet är att vi ska få kunskap om </a:t>
            </a:r>
            <a:r>
              <a:rPr lang="sv-SE" dirty="0">
                <a:latin typeface="Georgia" panose="02040502050405020303" pitchFamily="18" charset="0"/>
              </a:rPr>
              <a:t>samverkan kring barn och unga med funktionsnedsättning som </a:t>
            </a:r>
            <a:r>
              <a:rPr lang="sv-SE" dirty="0"/>
              <a:t>är utsatta, eller riskerar att utsättas, för våld.</a:t>
            </a:r>
          </a:p>
        </p:txBody>
      </p:sp>
    </p:spTree>
    <p:extLst>
      <p:ext uri="{BB962C8B-B14F-4D97-AF65-F5344CB8AC3E}">
        <p14:creationId xmlns:p14="http://schemas.microsoft.com/office/powerpoint/2010/main" val="288629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4613-8AAB-B50E-5E65-4769FB794B26}"/>
              </a:ext>
            </a:extLst>
          </p:cNvPr>
          <p:cNvSpPr>
            <a:spLocks noGrp="1"/>
          </p:cNvSpPr>
          <p:nvPr>
            <p:ph type="title"/>
          </p:nvPr>
        </p:nvSpPr>
        <p:spPr>
          <a:xfrm>
            <a:off x="503999" y="212652"/>
            <a:ext cx="11191113" cy="1268818"/>
          </a:xfrm>
        </p:spPr>
        <p:txBody>
          <a:bodyPr anchor="ctr"/>
          <a:lstStyle/>
          <a:p>
            <a:pPr algn="ctr"/>
            <a:r>
              <a:rPr lang="sv-SE" sz="3600" dirty="0"/>
              <a:t>En röst om våld</a:t>
            </a:r>
            <a:endParaRPr lang="sv-SE" sz="3500" dirty="0"/>
          </a:p>
        </p:txBody>
      </p:sp>
      <p:sp>
        <p:nvSpPr>
          <p:cNvPr id="42" name="TextBox 41">
            <a:extLst>
              <a:ext uri="{FF2B5EF4-FFF2-40B4-BE49-F238E27FC236}">
                <a16:creationId xmlns:a16="http://schemas.microsoft.com/office/drawing/2014/main" id="{2DFCF367-AA05-D0F8-5470-5021C8C52911}"/>
              </a:ext>
            </a:extLst>
          </p:cNvPr>
          <p:cNvSpPr txBox="1"/>
          <p:nvPr/>
        </p:nvSpPr>
        <p:spPr>
          <a:xfrm>
            <a:off x="3786605" y="1916502"/>
            <a:ext cx="6106903" cy="2520587"/>
          </a:xfrm>
          <a:prstGeom prst="rect">
            <a:avLst/>
          </a:prstGeom>
          <a:noFill/>
        </p:spPr>
        <p:txBody>
          <a:bodyPr wrap="square">
            <a:spAutoFit/>
          </a:bodyPr>
          <a:lstStyle/>
          <a:p>
            <a:pPr>
              <a:lnSpc>
                <a:spcPct val="110000"/>
              </a:lnSpc>
            </a:pPr>
            <a:r>
              <a:rPr lang="sv-SE" sz="2000" dirty="0"/>
              <a:t>Vid polisutredningen så gjorde polisen anpassningar vid förhören och det fungerade därför bra. Det var en förhörsperson där och vi satt på varsin fåtölj med ett mindre soffbord. Jag fick ha en stödperson med som höll koll på hur jag mådde, om jag behövde dricka, om jag behövde en paus, lite luft och så vidare. Jag har svårt att själv be om det.</a:t>
            </a:r>
            <a:endParaRPr lang="sv-SE" sz="2000" dirty="0">
              <a:solidFill>
                <a:schemeClr val="tx1"/>
              </a:solidFill>
            </a:endParaRPr>
          </a:p>
        </p:txBody>
      </p:sp>
      <p:grpSp>
        <p:nvGrpSpPr>
          <p:cNvPr id="37" name="Group 36">
            <a:extLst>
              <a:ext uri="{FF2B5EF4-FFF2-40B4-BE49-F238E27FC236}">
                <a16:creationId xmlns:a16="http://schemas.microsoft.com/office/drawing/2014/main" id="{C3279735-4448-63EB-2261-4BA01D919C9A}"/>
              </a:ext>
              <a:ext uri="{C183D7F6-B498-43B3-948B-1728B52AA6E4}">
                <adec:decorative xmlns:adec="http://schemas.microsoft.com/office/drawing/2017/decorative" val="1"/>
              </a:ext>
            </a:extLst>
          </p:cNvPr>
          <p:cNvGrpSpPr/>
          <p:nvPr/>
        </p:nvGrpSpPr>
        <p:grpSpPr>
          <a:xfrm>
            <a:off x="2610854" y="1481470"/>
            <a:ext cx="8122103" cy="4510256"/>
            <a:chOff x="2542675" y="4624880"/>
            <a:chExt cx="3006955" cy="2394664"/>
          </a:xfrm>
        </p:grpSpPr>
        <p:pic>
          <p:nvPicPr>
            <p:cNvPr id="23" name="Graphic 22">
              <a:extLst>
                <a:ext uri="{FF2B5EF4-FFF2-40B4-BE49-F238E27FC236}">
                  <a16:creationId xmlns:a16="http://schemas.microsoft.com/office/drawing/2014/main" id="{16DF2380-A1AC-B3AD-D6A9-982CFAE32B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8445" y="4695444"/>
              <a:ext cx="2705100" cy="2324100"/>
            </a:xfrm>
            <a:prstGeom prst="rect">
              <a:avLst/>
            </a:prstGeom>
          </p:spPr>
        </p:pic>
        <p:sp>
          <p:nvSpPr>
            <p:cNvPr id="34" name="Freeform 33">
              <a:extLst>
                <a:ext uri="{FF2B5EF4-FFF2-40B4-BE49-F238E27FC236}">
                  <a16:creationId xmlns:a16="http://schemas.microsoft.com/office/drawing/2014/main" id="{4CD8CA9C-E3BE-6324-4B5D-7AA2987CFA0B}"/>
                </a:ext>
              </a:extLst>
            </p:cNvPr>
            <p:cNvSpPr/>
            <p:nvPr/>
          </p:nvSpPr>
          <p:spPr>
            <a:xfrm>
              <a:off x="2542675" y="4624880"/>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rgbClr val="00CFB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35" name="Freeform 34">
              <a:extLst>
                <a:ext uri="{FF2B5EF4-FFF2-40B4-BE49-F238E27FC236}">
                  <a16:creationId xmlns:a16="http://schemas.microsoft.com/office/drawing/2014/main" id="{998922D6-1120-E461-20B4-E6907DADABB7}"/>
                </a:ext>
              </a:extLst>
            </p:cNvPr>
            <p:cNvSpPr/>
            <p:nvPr/>
          </p:nvSpPr>
          <p:spPr>
            <a:xfrm>
              <a:off x="5073380" y="6064799"/>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rgbClr val="00CFB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spTree>
    <p:extLst>
      <p:ext uri="{BB962C8B-B14F-4D97-AF65-F5344CB8AC3E}">
        <p14:creationId xmlns:p14="http://schemas.microsoft.com/office/powerpoint/2010/main" val="327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Föreläsning</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Om samverkan kring barn och unga med funktionsnedsättning som utsatts, eller riskerar att utsättas, för våld.</a:t>
            </a:r>
          </a:p>
        </p:txBody>
      </p:sp>
    </p:spTree>
    <p:extLst>
      <p:ext uri="{BB962C8B-B14F-4D97-AF65-F5344CB8AC3E}">
        <p14:creationId xmlns:p14="http://schemas.microsoft.com/office/powerpoint/2010/main" val="304430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077784-06C1-42F1-AA26-9EDEFA056DAD}"/>
              </a:ext>
            </a:extLst>
          </p:cNvPr>
          <p:cNvSpPr>
            <a:spLocks noGrp="1"/>
          </p:cNvSpPr>
          <p:nvPr>
            <p:ph type="title"/>
          </p:nvPr>
        </p:nvSpPr>
        <p:spPr/>
        <p:txBody>
          <a:bodyPr>
            <a:normAutofit/>
          </a:bodyPr>
          <a:lstStyle/>
          <a:p>
            <a:r>
              <a:rPr lang="sv-SE" dirty="0"/>
              <a:t>Varför är samverkan viktig?</a:t>
            </a:r>
          </a:p>
        </p:txBody>
      </p:sp>
      <p:sp>
        <p:nvSpPr>
          <p:cNvPr id="3" name="Platshållare för innehåll 2">
            <a:extLst>
              <a:ext uri="{FF2B5EF4-FFF2-40B4-BE49-F238E27FC236}">
                <a16:creationId xmlns:a16="http://schemas.microsoft.com/office/drawing/2014/main" id="{94EB82D8-AC38-4882-B333-5F4EA2D5CAE9}"/>
              </a:ext>
            </a:extLst>
          </p:cNvPr>
          <p:cNvSpPr>
            <a:spLocks noGrp="1"/>
          </p:cNvSpPr>
          <p:nvPr>
            <p:ph idx="1"/>
          </p:nvPr>
        </p:nvSpPr>
        <p:spPr/>
        <p:txBody>
          <a:bodyPr/>
          <a:lstStyle/>
          <a:p>
            <a:r>
              <a:rPr lang="sv-SE" dirty="0"/>
              <a:t>Barn och unga med funktionsnedsättning kan leva i komplexa livssituationer.</a:t>
            </a:r>
          </a:p>
          <a:p>
            <a:r>
              <a:rPr lang="sv-SE" dirty="0"/>
              <a:t>I de fall de utsatts eller riskerar att utsättas för våld, behöver flera samhällsaktörer samarbeta för att förstå situationen och hur skydd och stöd kan säkerställas. </a:t>
            </a:r>
          </a:p>
          <a:p>
            <a:r>
              <a:rPr lang="sv-SE" dirty="0">
                <a:latin typeface="Georgia" panose="02040502050405020303" pitchFamily="18" charset="0"/>
              </a:rPr>
              <a:t>Om samverkan brister kan det att leda till att barn och unga faller mellan olika verksamheters ansvar, och att det blir svårare att hantera våldsutsattheten.</a:t>
            </a:r>
          </a:p>
          <a:p>
            <a:endParaRPr lang="sv-SE" dirty="0"/>
          </a:p>
        </p:txBody>
      </p:sp>
    </p:spTree>
    <p:extLst>
      <p:ext uri="{BB962C8B-B14F-4D97-AF65-F5344CB8AC3E}">
        <p14:creationId xmlns:p14="http://schemas.microsoft.com/office/powerpoint/2010/main" val="366932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153DF-A831-471A-BA79-99FCAD12B458}"/>
              </a:ext>
            </a:extLst>
          </p:cNvPr>
          <p:cNvSpPr>
            <a:spLocks noGrp="1"/>
          </p:cNvSpPr>
          <p:nvPr>
            <p:ph type="title"/>
          </p:nvPr>
        </p:nvSpPr>
        <p:spPr/>
        <p:txBody>
          <a:bodyPr/>
          <a:lstStyle/>
          <a:p>
            <a:r>
              <a:rPr lang="sv-SE" dirty="0"/>
              <a:t>Barnrättsperspektivet och barnets perspektiv</a:t>
            </a:r>
          </a:p>
        </p:txBody>
      </p:sp>
      <p:sp>
        <p:nvSpPr>
          <p:cNvPr id="3" name="Platshållare för innehåll 2">
            <a:extLst>
              <a:ext uri="{FF2B5EF4-FFF2-40B4-BE49-F238E27FC236}">
                <a16:creationId xmlns:a16="http://schemas.microsoft.com/office/drawing/2014/main" id="{69FFE3A9-F13A-45BC-B026-EECC12FADD07}"/>
              </a:ext>
            </a:extLst>
          </p:cNvPr>
          <p:cNvSpPr>
            <a:spLocks noGrp="1"/>
          </p:cNvSpPr>
          <p:nvPr>
            <p:ph idx="1"/>
          </p:nvPr>
        </p:nvSpPr>
        <p:spPr/>
        <p:txBody>
          <a:bodyPr/>
          <a:lstStyle/>
          <a:p>
            <a:pPr fontAlgn="base"/>
            <a:r>
              <a:rPr lang="sv-SE" dirty="0"/>
              <a:t>Alla beslut och åtgärder som rör barn ska beakta barnets bästa.  </a:t>
            </a:r>
          </a:p>
          <a:p>
            <a:pPr fontAlgn="base"/>
            <a:r>
              <a:rPr lang="sv-SE" dirty="0"/>
              <a:t>Vad som är barnets bästa måste avgöras i varje enskilt fall och ska ta hänsyn till barnets egen åsikt och erfarenhet. </a:t>
            </a:r>
          </a:p>
          <a:p>
            <a:pPr fontAlgn="base"/>
            <a:r>
              <a:rPr lang="sv-SE" dirty="0">
                <a:latin typeface="Georgia" panose="02040502050405020303" pitchFamily="18" charset="0"/>
              </a:rPr>
              <a:t>Det innebär inte att alla beslut alltid överensstämmer med barnets vilja eller uppfattning. </a:t>
            </a:r>
          </a:p>
          <a:p>
            <a:pPr fontAlgn="base"/>
            <a:r>
              <a:rPr lang="sv-SE" dirty="0">
                <a:latin typeface="Georgia" panose="02040502050405020303" pitchFamily="18" charset="0"/>
              </a:rPr>
              <a:t>Barnet har däremot alltid rätt att </a:t>
            </a:r>
            <a:r>
              <a:rPr lang="sv-SE" dirty="0"/>
              <a:t>uttrycka egna åsikter, få dem beaktade och få</a:t>
            </a:r>
            <a:r>
              <a:rPr lang="sv-SE" dirty="0">
                <a:latin typeface="Georgia" panose="02040502050405020303" pitchFamily="18" charset="0"/>
              </a:rPr>
              <a:t> information om och förklaringar till beslut som fattas.</a:t>
            </a:r>
            <a:endParaRPr lang="sv-SE" dirty="0"/>
          </a:p>
          <a:p>
            <a:pPr fontAlgn="base"/>
            <a:r>
              <a:rPr lang="sv-SE" dirty="0"/>
              <a:t>Rättigheten gäller även för barn med funktionsnedsättningar som påverkar möjligheten att kommunicera.</a:t>
            </a:r>
          </a:p>
          <a:p>
            <a:pPr lvl="0" fontAlgn="base"/>
            <a:endParaRPr lang="sv-SE" dirty="0"/>
          </a:p>
          <a:p>
            <a:endParaRPr lang="sv-SE" dirty="0"/>
          </a:p>
        </p:txBody>
      </p:sp>
    </p:spTree>
    <p:extLst>
      <p:ext uri="{BB962C8B-B14F-4D97-AF65-F5344CB8AC3E}">
        <p14:creationId xmlns:p14="http://schemas.microsoft.com/office/powerpoint/2010/main" val="186823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89DA5B9-4835-4020-BDF4-1319EE97ED9F}"/>
              </a:ext>
            </a:extLst>
          </p:cNvPr>
          <p:cNvSpPr>
            <a:spLocks noGrp="1"/>
          </p:cNvSpPr>
          <p:nvPr>
            <p:ph type="title"/>
          </p:nvPr>
        </p:nvSpPr>
        <p:spPr/>
        <p:txBody>
          <a:bodyPr/>
          <a:lstStyle/>
          <a:p>
            <a:r>
              <a:rPr lang="sv-SE" dirty="0"/>
              <a:t>Exempel på när samverkan kan ske</a:t>
            </a:r>
          </a:p>
        </p:txBody>
      </p:sp>
      <p:sp>
        <p:nvSpPr>
          <p:cNvPr id="4" name="Freeform 3">
            <a:extLst>
              <a:ext uri="{FF2B5EF4-FFF2-40B4-BE49-F238E27FC236}">
                <a16:creationId xmlns:a16="http://schemas.microsoft.com/office/drawing/2014/main" id="{EEA460E7-69AD-34A0-DD32-4564C48E809C}"/>
              </a:ext>
              <a:ext uri="{C183D7F6-B498-43B3-948B-1728B52AA6E4}">
                <adec:decorative xmlns:adec="http://schemas.microsoft.com/office/drawing/2017/decorative" val="1"/>
              </a:ext>
            </a:extLst>
          </p:cNvPr>
          <p:cNvSpPr/>
          <p:nvPr/>
        </p:nvSpPr>
        <p:spPr>
          <a:xfrm>
            <a:off x="4468896" y="1546908"/>
            <a:ext cx="3369688" cy="4469856"/>
          </a:xfrm>
          <a:custGeom>
            <a:avLst/>
            <a:gdLst>
              <a:gd name="connsiteX0" fmla="*/ 1408853 w 2822795"/>
              <a:gd name="connsiteY0" fmla="*/ 0 h 4300153"/>
              <a:gd name="connsiteX1" fmla="*/ 2087440 w 2822795"/>
              <a:gd name="connsiteY1" fmla="*/ 678587 h 4300153"/>
              <a:gd name="connsiteX2" fmla="*/ 2084270 w 2822795"/>
              <a:gd name="connsiteY2" fmla="*/ 710039 h 4300153"/>
              <a:gd name="connsiteX3" fmla="*/ 2822795 w 2822795"/>
              <a:gd name="connsiteY3" fmla="*/ 710039 h 4300153"/>
              <a:gd name="connsiteX4" fmla="*/ 2822795 w 2822795"/>
              <a:gd name="connsiteY4" fmla="*/ 4300153 h 4300153"/>
              <a:gd name="connsiteX5" fmla="*/ 0 w 2822795"/>
              <a:gd name="connsiteY5" fmla="*/ 4300153 h 4300153"/>
              <a:gd name="connsiteX6" fmla="*/ 0 w 2822795"/>
              <a:gd name="connsiteY6" fmla="*/ 710039 h 4300153"/>
              <a:gd name="connsiteX7" fmla="*/ 733437 w 2822795"/>
              <a:gd name="connsiteY7" fmla="*/ 710039 h 4300153"/>
              <a:gd name="connsiteX8" fmla="*/ 730266 w 2822795"/>
              <a:gd name="connsiteY8" fmla="*/ 678587 h 4300153"/>
              <a:gd name="connsiteX9" fmla="*/ 1408853 w 2822795"/>
              <a:gd name="connsiteY9" fmla="*/ 0 h 430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795" h="4300153">
                <a:moveTo>
                  <a:pt x="1408853" y="0"/>
                </a:moveTo>
                <a:cubicBezTo>
                  <a:pt x="1783626" y="0"/>
                  <a:pt x="2087440" y="303814"/>
                  <a:pt x="2087440" y="678587"/>
                </a:cubicBezTo>
                <a:lnTo>
                  <a:pt x="2084270" y="710039"/>
                </a:lnTo>
                <a:lnTo>
                  <a:pt x="2822795" y="710039"/>
                </a:lnTo>
                <a:lnTo>
                  <a:pt x="2822795" y="4300153"/>
                </a:lnTo>
                <a:lnTo>
                  <a:pt x="0" y="4300153"/>
                </a:lnTo>
                <a:lnTo>
                  <a:pt x="0" y="710039"/>
                </a:lnTo>
                <a:lnTo>
                  <a:pt x="733437" y="710039"/>
                </a:lnTo>
                <a:lnTo>
                  <a:pt x="730266" y="678587"/>
                </a:lnTo>
                <a:cubicBezTo>
                  <a:pt x="730266" y="303814"/>
                  <a:pt x="1034080" y="0"/>
                  <a:pt x="1408853" y="0"/>
                </a:cubicBezTo>
                <a:close/>
              </a:path>
            </a:pathLst>
          </a:custGeom>
          <a:solidFill>
            <a:schemeClr val="accent3">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144000" tIns="1332000" rIns="72000" bIns="46800" rtlCol="0" anchor="t">
            <a:noAutofit/>
          </a:bodyPr>
          <a:lstStyle/>
          <a:p>
            <a:pPr>
              <a:spcAft>
                <a:spcPts val="600"/>
              </a:spcAft>
            </a:pPr>
            <a:r>
              <a:rPr lang="sv-SE" sz="2000" b="1" dirty="0">
                <a:solidFill>
                  <a:schemeClr val="tx1"/>
                </a:solidFill>
              </a:rPr>
              <a:t>Upptäcka</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diskutera ärenden och fånga upp tecken på våld</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rådgivning/konsultation innan  orosanmälan</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kontakta, och vid behov följa med till, polis, socialtjänst eller stödjande verksamheter.</a:t>
            </a:r>
          </a:p>
          <a:p>
            <a:pPr marL="285750" lvl="0" indent="-285750">
              <a:buFont typeface="Arial" panose="020B0604020202020204" pitchFamily="34" charset="0"/>
              <a:buChar char="•"/>
            </a:pPr>
            <a:endParaRPr lang="sv-SE" sz="1500" dirty="0">
              <a:solidFill>
                <a:schemeClr val="tx1"/>
              </a:solidFill>
            </a:endParaRPr>
          </a:p>
          <a:p>
            <a:pPr marL="285750" lvl="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sv-SE" dirty="0">
              <a:solidFill>
                <a:schemeClr val="tx1"/>
              </a:solidFill>
            </a:endParaRPr>
          </a:p>
        </p:txBody>
      </p:sp>
      <p:sp>
        <p:nvSpPr>
          <p:cNvPr id="5" name="Freeform 4">
            <a:extLst>
              <a:ext uri="{FF2B5EF4-FFF2-40B4-BE49-F238E27FC236}">
                <a16:creationId xmlns:a16="http://schemas.microsoft.com/office/drawing/2014/main" id="{9FED6DA4-D068-930D-82E4-73B507973481}"/>
              </a:ext>
              <a:ext uri="{C183D7F6-B498-43B3-948B-1728B52AA6E4}">
                <adec:decorative xmlns:adec="http://schemas.microsoft.com/office/drawing/2017/decorative" val="1"/>
              </a:ext>
            </a:extLst>
          </p:cNvPr>
          <p:cNvSpPr/>
          <p:nvPr/>
        </p:nvSpPr>
        <p:spPr>
          <a:xfrm>
            <a:off x="7991311" y="1525103"/>
            <a:ext cx="3369688" cy="4469862"/>
          </a:xfrm>
          <a:custGeom>
            <a:avLst/>
            <a:gdLst>
              <a:gd name="connsiteX0" fmla="*/ 1405128 w 2822795"/>
              <a:gd name="connsiteY0" fmla="*/ 0 h 4300159"/>
              <a:gd name="connsiteX1" fmla="*/ 2083715 w 2822795"/>
              <a:gd name="connsiteY1" fmla="*/ 678587 h 4300159"/>
              <a:gd name="connsiteX2" fmla="*/ 2080544 w 2822795"/>
              <a:gd name="connsiteY2" fmla="*/ 710039 h 4300159"/>
              <a:gd name="connsiteX3" fmla="*/ 2822795 w 2822795"/>
              <a:gd name="connsiteY3" fmla="*/ 710039 h 4300159"/>
              <a:gd name="connsiteX4" fmla="*/ 2822795 w 2822795"/>
              <a:gd name="connsiteY4" fmla="*/ 4300159 h 4300159"/>
              <a:gd name="connsiteX5" fmla="*/ 0 w 2822795"/>
              <a:gd name="connsiteY5" fmla="*/ 4300159 h 4300159"/>
              <a:gd name="connsiteX6" fmla="*/ 0 w 2822795"/>
              <a:gd name="connsiteY6" fmla="*/ 710039 h 4300159"/>
              <a:gd name="connsiteX7" fmla="*/ 729712 w 2822795"/>
              <a:gd name="connsiteY7" fmla="*/ 710039 h 4300159"/>
              <a:gd name="connsiteX8" fmla="*/ 726541 w 2822795"/>
              <a:gd name="connsiteY8" fmla="*/ 678587 h 4300159"/>
              <a:gd name="connsiteX9" fmla="*/ 1405128 w 2822795"/>
              <a:gd name="connsiteY9" fmla="*/ 0 h 430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795" h="4300159">
                <a:moveTo>
                  <a:pt x="1405128" y="0"/>
                </a:moveTo>
                <a:cubicBezTo>
                  <a:pt x="1779901" y="0"/>
                  <a:pt x="2083715" y="303814"/>
                  <a:pt x="2083715" y="678587"/>
                </a:cubicBezTo>
                <a:lnTo>
                  <a:pt x="2080544" y="710039"/>
                </a:lnTo>
                <a:lnTo>
                  <a:pt x="2822795" y="710039"/>
                </a:lnTo>
                <a:lnTo>
                  <a:pt x="2822795" y="4300159"/>
                </a:lnTo>
                <a:lnTo>
                  <a:pt x="0" y="4300159"/>
                </a:lnTo>
                <a:lnTo>
                  <a:pt x="0" y="710039"/>
                </a:lnTo>
                <a:lnTo>
                  <a:pt x="729712" y="710039"/>
                </a:lnTo>
                <a:lnTo>
                  <a:pt x="726541" y="678587"/>
                </a:lnTo>
                <a:cubicBezTo>
                  <a:pt x="726541" y="303814"/>
                  <a:pt x="1030355" y="0"/>
                  <a:pt x="1405128" y="0"/>
                </a:cubicBezTo>
                <a:close/>
              </a:path>
            </a:pathLst>
          </a:custGeom>
          <a:solidFill>
            <a:schemeClr val="accent4">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16000" tIns="1332000" rIns="216000" bIns="46800" rtlCol="0" anchor="t">
            <a:noAutofit/>
          </a:bodyPr>
          <a:lstStyle/>
          <a:p>
            <a:pPr>
              <a:spcAft>
                <a:spcPts val="600"/>
              </a:spcAft>
            </a:pPr>
            <a:r>
              <a:rPr lang="sv-SE" sz="2000" b="1" dirty="0">
                <a:solidFill>
                  <a:schemeClr val="tx1"/>
                </a:solidFill>
              </a:rPr>
              <a:t>Utreda</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få helhetsperspektiv kring en individ </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göra en risk-, skydds- och  säkerhetsbedömning, </a:t>
            </a: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förbereda målsäganden inför rättegång</a:t>
            </a:r>
          </a:p>
          <a:p>
            <a:pPr marL="171450" indent="-171450">
              <a:buFont typeface="Arial" panose="020B0604020202020204" pitchFamily="34" charset="0"/>
              <a:buChar char="•"/>
            </a:pPr>
            <a:r>
              <a:rPr lang="sv-SE" sz="1600" dirty="0">
                <a:solidFill>
                  <a:schemeClr val="tx1"/>
                </a:solidFill>
              </a:rPr>
              <a:t>utveckla, genomföra och samordna  insatser</a:t>
            </a:r>
            <a:endParaRPr lang="sv-SE" sz="1600" dirty="0">
              <a:solidFill>
                <a:schemeClr val="tx1"/>
              </a:solidFill>
              <a:latin typeface="Georgia" panose="02040502050405020303" pitchFamily="18" charset="0"/>
            </a:endParaRPr>
          </a:p>
          <a:p>
            <a:pPr marL="171450" lvl="0" indent="-171450">
              <a:buFont typeface="Arial" panose="020B0604020202020204" pitchFamily="34" charset="0"/>
              <a:buChar char="•"/>
            </a:pPr>
            <a:r>
              <a:rPr lang="sv-SE" sz="1600" dirty="0">
                <a:solidFill>
                  <a:schemeClr val="tx1"/>
                </a:solidFill>
                <a:latin typeface="Georgia" panose="02040502050405020303" pitchFamily="18" charset="0"/>
              </a:rPr>
              <a:t>lotsa vidare till stöd.</a:t>
            </a:r>
          </a:p>
        </p:txBody>
      </p:sp>
      <p:grpSp>
        <p:nvGrpSpPr>
          <p:cNvPr id="6" name="Grupp 5" descr="Tre rutor med text i punktform.&#10;&#10;Förebygga:&#10;dialog, information- och erfarenhetsutbyte&#10;utveckling av rutiner och arbetssätt &#10;gemensamma utbildningar och inköp &#10;utveckla och genomföra förebyggande insatser&#10;stärka barn och ungas förtroende för andra aktörer.&#10;&#10;Upptäcka:&#10;diskutera ärenden och fånga upp tecken på våld rådgivning/konsultation innan  orosanmälan kontakta, och vid behov följa med till, polis, socialtjänst eller stödjande verksamheter.&#10;&#10;Utreda: &#10;få helhetsperspektiv kring en individ &#10;göra en risk-, skydds- och  säkerhetsbedömning, förbereda målsäganden inför rättegång utveckla, genomföra och samordna  insatser lotsa vidare till stöd.&#10;">
            <a:extLst>
              <a:ext uri="{FF2B5EF4-FFF2-40B4-BE49-F238E27FC236}">
                <a16:creationId xmlns:a16="http://schemas.microsoft.com/office/drawing/2014/main" id="{089520A0-CA8D-4259-9B62-12B6D61595E4}"/>
              </a:ext>
            </a:extLst>
          </p:cNvPr>
          <p:cNvGrpSpPr/>
          <p:nvPr/>
        </p:nvGrpSpPr>
        <p:grpSpPr>
          <a:xfrm>
            <a:off x="913974" y="1570517"/>
            <a:ext cx="10117245" cy="5074645"/>
            <a:chOff x="913974" y="1570517"/>
            <a:chExt cx="10117245" cy="5074645"/>
          </a:xfrm>
        </p:grpSpPr>
        <p:sp>
          <p:nvSpPr>
            <p:cNvPr id="17" name="Rektangel 16">
              <a:extLst>
                <a:ext uri="{FF2B5EF4-FFF2-40B4-BE49-F238E27FC236}">
                  <a16:creationId xmlns:a16="http://schemas.microsoft.com/office/drawing/2014/main" id="{65A9EFB8-3E95-4688-9797-73D591EAAD48}"/>
                </a:ext>
                <a:ext uri="{C183D7F6-B498-43B3-948B-1728B52AA6E4}">
                  <adec:decorative xmlns:adec="http://schemas.microsoft.com/office/drawing/2017/decorative" val="1"/>
                </a:ext>
              </a:extLst>
            </p:cNvPr>
            <p:cNvSpPr/>
            <p:nvPr/>
          </p:nvSpPr>
          <p:spPr>
            <a:xfrm>
              <a:off x="8208852" y="5869388"/>
              <a:ext cx="2822367" cy="54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v-SE"/>
            </a:p>
          </p:txBody>
        </p:sp>
        <p:sp>
          <p:nvSpPr>
            <p:cNvPr id="13" name="Rektangel 12">
              <a:extLst>
                <a:ext uri="{FF2B5EF4-FFF2-40B4-BE49-F238E27FC236}">
                  <a16:creationId xmlns:a16="http://schemas.microsoft.com/office/drawing/2014/main" id="{D9311302-36FF-4647-8419-BE70F1034760}"/>
                </a:ext>
                <a:ext uri="{C183D7F6-B498-43B3-948B-1728B52AA6E4}">
                  <adec:decorative xmlns:adec="http://schemas.microsoft.com/office/drawing/2017/decorative" val="1"/>
                </a:ext>
              </a:extLst>
            </p:cNvPr>
            <p:cNvSpPr/>
            <p:nvPr/>
          </p:nvSpPr>
          <p:spPr>
            <a:xfrm>
              <a:off x="1435170" y="5920188"/>
              <a:ext cx="2822367" cy="54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v-SE"/>
            </a:p>
          </p:txBody>
        </p:sp>
        <p:grpSp>
          <p:nvGrpSpPr>
            <p:cNvPr id="27" name="Group 26">
              <a:extLst>
                <a:ext uri="{FF2B5EF4-FFF2-40B4-BE49-F238E27FC236}">
                  <a16:creationId xmlns:a16="http://schemas.microsoft.com/office/drawing/2014/main" id="{7625B4A5-EDCD-DCEC-85EC-4C0841223C9C}"/>
                </a:ext>
                <a:ext uri="{C183D7F6-B498-43B3-948B-1728B52AA6E4}">
                  <adec:decorative xmlns:adec="http://schemas.microsoft.com/office/drawing/2017/decorative" val="1"/>
                </a:ext>
              </a:extLst>
            </p:cNvPr>
            <p:cNvGrpSpPr/>
            <p:nvPr/>
          </p:nvGrpSpPr>
          <p:grpSpPr>
            <a:xfrm>
              <a:off x="5570408" y="1690692"/>
              <a:ext cx="1051184" cy="1051183"/>
              <a:chOff x="4306571" y="1145119"/>
              <a:chExt cx="1098234" cy="1098234"/>
            </a:xfrm>
          </p:grpSpPr>
          <p:sp>
            <p:nvSpPr>
              <p:cNvPr id="10" name="Oval 9">
                <a:extLst>
                  <a:ext uri="{FF2B5EF4-FFF2-40B4-BE49-F238E27FC236}">
                    <a16:creationId xmlns:a16="http://schemas.microsoft.com/office/drawing/2014/main" id="{A941019C-5368-3D68-041C-15F731BF41AB}"/>
                  </a:ext>
                </a:extLst>
              </p:cNvPr>
              <p:cNvSpPr/>
              <p:nvPr/>
            </p:nvSpPr>
            <p:spPr>
              <a:xfrm>
                <a:off x="4306571" y="1145119"/>
                <a:ext cx="1098234" cy="109823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Graphic 17">
                <a:extLst>
                  <a:ext uri="{FF2B5EF4-FFF2-40B4-BE49-F238E27FC236}">
                    <a16:creationId xmlns:a16="http://schemas.microsoft.com/office/drawing/2014/main" id="{57184CF9-FC67-EA9D-4421-3B2285A91E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0408" y="1396210"/>
                <a:ext cx="670560" cy="596053"/>
              </a:xfrm>
              <a:prstGeom prst="rect">
                <a:avLst/>
              </a:prstGeom>
            </p:spPr>
          </p:pic>
        </p:grpSp>
        <p:sp>
          <p:nvSpPr>
            <p:cNvPr id="2" name="Freeform 1">
              <a:extLst>
                <a:ext uri="{FF2B5EF4-FFF2-40B4-BE49-F238E27FC236}">
                  <a16:creationId xmlns:a16="http://schemas.microsoft.com/office/drawing/2014/main" id="{376287A8-E652-E596-8C4D-3030C501EA80}"/>
                </a:ext>
                <a:ext uri="{C183D7F6-B498-43B3-948B-1728B52AA6E4}">
                  <adec:decorative xmlns:adec="http://schemas.microsoft.com/office/drawing/2017/decorative" val="1"/>
                </a:ext>
              </a:extLst>
            </p:cNvPr>
            <p:cNvSpPr/>
            <p:nvPr/>
          </p:nvSpPr>
          <p:spPr>
            <a:xfrm>
              <a:off x="913974" y="1570517"/>
              <a:ext cx="3369688" cy="4469847"/>
            </a:xfrm>
            <a:custGeom>
              <a:avLst/>
              <a:gdLst>
                <a:gd name="connsiteX0" fmla="*/ 1415386 w 2822795"/>
                <a:gd name="connsiteY0" fmla="*/ 0 h 4300144"/>
                <a:gd name="connsiteX1" fmla="*/ 2093973 w 2822795"/>
                <a:gd name="connsiteY1" fmla="*/ 678587 h 4300144"/>
                <a:gd name="connsiteX2" fmla="*/ 2090803 w 2822795"/>
                <a:gd name="connsiteY2" fmla="*/ 710038 h 4300144"/>
                <a:gd name="connsiteX3" fmla="*/ 2822795 w 2822795"/>
                <a:gd name="connsiteY3" fmla="*/ 710038 h 4300144"/>
                <a:gd name="connsiteX4" fmla="*/ 2822795 w 2822795"/>
                <a:gd name="connsiteY4" fmla="*/ 4300144 h 4300144"/>
                <a:gd name="connsiteX5" fmla="*/ 0 w 2822795"/>
                <a:gd name="connsiteY5" fmla="*/ 4300144 h 4300144"/>
                <a:gd name="connsiteX6" fmla="*/ 0 w 2822795"/>
                <a:gd name="connsiteY6" fmla="*/ 710038 h 4300144"/>
                <a:gd name="connsiteX7" fmla="*/ 739970 w 2822795"/>
                <a:gd name="connsiteY7" fmla="*/ 710038 h 4300144"/>
                <a:gd name="connsiteX8" fmla="*/ 736799 w 2822795"/>
                <a:gd name="connsiteY8" fmla="*/ 678587 h 4300144"/>
                <a:gd name="connsiteX9" fmla="*/ 1415386 w 2822795"/>
                <a:gd name="connsiteY9" fmla="*/ 0 h 430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795" h="4300144">
                  <a:moveTo>
                    <a:pt x="1415386" y="0"/>
                  </a:moveTo>
                  <a:cubicBezTo>
                    <a:pt x="1790159" y="0"/>
                    <a:pt x="2093973" y="303814"/>
                    <a:pt x="2093973" y="678587"/>
                  </a:cubicBezTo>
                  <a:lnTo>
                    <a:pt x="2090803" y="710038"/>
                  </a:lnTo>
                  <a:lnTo>
                    <a:pt x="2822795" y="710038"/>
                  </a:lnTo>
                  <a:lnTo>
                    <a:pt x="2822795" y="4300144"/>
                  </a:lnTo>
                  <a:lnTo>
                    <a:pt x="0" y="4300144"/>
                  </a:lnTo>
                  <a:lnTo>
                    <a:pt x="0" y="710038"/>
                  </a:lnTo>
                  <a:lnTo>
                    <a:pt x="739970" y="710038"/>
                  </a:lnTo>
                  <a:lnTo>
                    <a:pt x="736799" y="678587"/>
                  </a:lnTo>
                  <a:cubicBezTo>
                    <a:pt x="736799" y="303814"/>
                    <a:pt x="1040613" y="0"/>
                    <a:pt x="1415386" y="0"/>
                  </a:cubicBezTo>
                  <a:close/>
                </a:path>
              </a:pathLst>
            </a:custGeom>
            <a:solidFill>
              <a:schemeClr val="accent2">
                <a:lumMod val="20000"/>
                <a:lumOff val="8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16000" tIns="1332000" rIns="216000" bIns="46800" rtlCol="0" anchor="t">
              <a:noAutofit/>
            </a:bodyPr>
            <a:lstStyle/>
            <a:p>
              <a:pPr>
                <a:spcAft>
                  <a:spcPts val="600"/>
                </a:spcAft>
              </a:pPr>
              <a:r>
                <a:rPr lang="sv-SE" sz="2000" b="1" dirty="0">
                  <a:solidFill>
                    <a:schemeClr val="tx1"/>
                  </a:solidFill>
                </a:rPr>
                <a:t>Förebygga</a:t>
              </a:r>
            </a:p>
            <a:p>
              <a:pPr marL="285750" lvl="0" indent="-285750">
                <a:lnSpc>
                  <a:spcPct val="110000"/>
                </a:lnSpc>
                <a:buFont typeface="Arial" panose="020B0604020202020204" pitchFamily="34" charset="0"/>
                <a:buChar char="•"/>
              </a:pPr>
              <a:r>
                <a:rPr lang="sv-SE" sz="1600" dirty="0">
                  <a:solidFill>
                    <a:schemeClr val="tx1"/>
                  </a:solidFill>
                </a:rPr>
                <a:t>dialog, information- och erfarenhetsutbyte</a:t>
              </a:r>
            </a:p>
            <a:p>
              <a:pPr marL="285750" lvl="0" indent="-285750">
                <a:lnSpc>
                  <a:spcPct val="110000"/>
                </a:lnSpc>
                <a:buFont typeface="Arial" panose="020B0604020202020204" pitchFamily="34" charset="0"/>
                <a:buChar char="•"/>
              </a:pPr>
              <a:r>
                <a:rPr lang="sv-SE" sz="1600" dirty="0">
                  <a:solidFill>
                    <a:schemeClr val="tx1"/>
                  </a:solidFill>
                </a:rPr>
                <a:t>utveckling av rutiner och arbetssätt </a:t>
              </a:r>
            </a:p>
            <a:p>
              <a:pPr marL="285750" lvl="0" indent="-285750">
                <a:lnSpc>
                  <a:spcPct val="110000"/>
                </a:lnSpc>
                <a:buFont typeface="Arial" panose="020B0604020202020204" pitchFamily="34" charset="0"/>
                <a:buChar char="•"/>
              </a:pPr>
              <a:r>
                <a:rPr lang="sv-SE" sz="1600" dirty="0">
                  <a:solidFill>
                    <a:schemeClr val="tx1"/>
                  </a:solidFill>
                </a:rPr>
                <a:t>gemensamma utbildningar och inköp </a:t>
              </a:r>
            </a:p>
            <a:p>
              <a:pPr marL="285750" lvl="0" indent="-285750">
                <a:lnSpc>
                  <a:spcPct val="110000"/>
                </a:lnSpc>
                <a:buFont typeface="Arial" panose="020B0604020202020204" pitchFamily="34" charset="0"/>
                <a:buChar char="•"/>
              </a:pPr>
              <a:r>
                <a:rPr lang="sv-SE" sz="1600" dirty="0">
                  <a:solidFill>
                    <a:schemeClr val="tx1"/>
                  </a:solidFill>
                </a:rPr>
                <a:t>utveckla och genomföra förebyggande insatser</a:t>
              </a:r>
            </a:p>
            <a:p>
              <a:pPr marL="285750" lvl="0" indent="-285750">
                <a:lnSpc>
                  <a:spcPct val="110000"/>
                </a:lnSpc>
                <a:buFont typeface="Arial" panose="020B0604020202020204" pitchFamily="34" charset="0"/>
                <a:buChar char="•"/>
              </a:pPr>
              <a:r>
                <a:rPr lang="sv-SE" sz="1600" dirty="0">
                  <a:solidFill>
                    <a:schemeClr val="tx1"/>
                  </a:solidFill>
                </a:rPr>
                <a:t>stärka barn och ungas förtroende för andra aktörer.</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sv-SE" dirty="0">
                <a:solidFill>
                  <a:schemeClr val="tx1"/>
                </a:solidFill>
              </a:endParaRPr>
            </a:p>
          </p:txBody>
        </p:sp>
        <p:grpSp>
          <p:nvGrpSpPr>
            <p:cNvPr id="26" name="Group 25">
              <a:extLst>
                <a:ext uri="{FF2B5EF4-FFF2-40B4-BE49-F238E27FC236}">
                  <a16:creationId xmlns:a16="http://schemas.microsoft.com/office/drawing/2014/main" id="{5F784919-4A95-52B8-60BE-A0C34654B279}"/>
                </a:ext>
                <a:ext uri="{C183D7F6-B498-43B3-948B-1728B52AA6E4}">
                  <adec:decorative xmlns:adec="http://schemas.microsoft.com/office/drawing/2017/decorative" val="1"/>
                </a:ext>
              </a:extLst>
            </p:cNvPr>
            <p:cNvGrpSpPr/>
            <p:nvPr/>
          </p:nvGrpSpPr>
          <p:grpSpPr>
            <a:xfrm>
              <a:off x="2073226" y="1675188"/>
              <a:ext cx="1051184" cy="1051183"/>
              <a:chOff x="1846602" y="1145120"/>
              <a:chExt cx="1098234" cy="1098234"/>
            </a:xfrm>
          </p:grpSpPr>
          <p:sp>
            <p:nvSpPr>
              <p:cNvPr id="7" name="Oval 6">
                <a:extLst>
                  <a:ext uri="{FF2B5EF4-FFF2-40B4-BE49-F238E27FC236}">
                    <a16:creationId xmlns:a16="http://schemas.microsoft.com/office/drawing/2014/main" id="{2BFDA4FB-75D8-BB91-2089-91AA06E451CD}"/>
                  </a:ext>
                </a:extLst>
              </p:cNvPr>
              <p:cNvSpPr/>
              <p:nvPr/>
            </p:nvSpPr>
            <p:spPr>
              <a:xfrm>
                <a:off x="1846602" y="1145120"/>
                <a:ext cx="1098234" cy="1098234"/>
              </a:xfrm>
              <a:prstGeom prst="ellipse">
                <a:avLst/>
              </a:prstGeom>
              <a:solidFill>
                <a:srgbClr val="CC0066"/>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3" name="Graphic 22">
                <a:extLst>
                  <a:ext uri="{FF2B5EF4-FFF2-40B4-BE49-F238E27FC236}">
                    <a16:creationId xmlns:a16="http://schemas.microsoft.com/office/drawing/2014/main" id="{6DDB63CE-9BB3-A74F-BC75-B1CF216B188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7867" y="1423954"/>
                <a:ext cx="675705" cy="540564"/>
              </a:xfrm>
              <a:prstGeom prst="rect">
                <a:avLst/>
              </a:prstGeom>
            </p:spPr>
          </p:pic>
        </p:grpSp>
        <p:grpSp>
          <p:nvGrpSpPr>
            <p:cNvPr id="28" name="Group 27">
              <a:extLst>
                <a:ext uri="{FF2B5EF4-FFF2-40B4-BE49-F238E27FC236}">
                  <a16:creationId xmlns:a16="http://schemas.microsoft.com/office/drawing/2014/main" id="{C99A982F-499A-7D68-BB0A-997A4B5335A7}"/>
                </a:ext>
                <a:ext uri="{C183D7F6-B498-43B3-948B-1728B52AA6E4}">
                  <adec:decorative xmlns:adec="http://schemas.microsoft.com/office/drawing/2017/decorative" val="1"/>
                </a:ext>
              </a:extLst>
            </p:cNvPr>
            <p:cNvGrpSpPr/>
            <p:nvPr/>
          </p:nvGrpSpPr>
          <p:grpSpPr>
            <a:xfrm>
              <a:off x="9150563" y="1690692"/>
              <a:ext cx="1051184" cy="1051183"/>
              <a:chOff x="7262422" y="1145119"/>
              <a:chExt cx="1098234" cy="1098234"/>
            </a:xfrm>
          </p:grpSpPr>
          <p:sp>
            <p:nvSpPr>
              <p:cNvPr id="12" name="Oval 11">
                <a:extLst>
                  <a:ext uri="{FF2B5EF4-FFF2-40B4-BE49-F238E27FC236}">
                    <a16:creationId xmlns:a16="http://schemas.microsoft.com/office/drawing/2014/main" id="{CA49406A-7CFE-7A00-EE06-D552A4B369C8}"/>
                  </a:ext>
                </a:extLst>
              </p:cNvPr>
              <p:cNvSpPr/>
              <p:nvPr/>
            </p:nvSpPr>
            <p:spPr>
              <a:xfrm>
                <a:off x="7262422" y="1145119"/>
                <a:ext cx="1098234" cy="109823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Graphic 24">
                <a:extLst>
                  <a:ext uri="{FF2B5EF4-FFF2-40B4-BE49-F238E27FC236}">
                    <a16:creationId xmlns:a16="http://schemas.microsoft.com/office/drawing/2014/main" id="{8E7F3F1B-0534-29A5-00EA-278083567A1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0281" y="1418657"/>
                <a:ext cx="620053" cy="551158"/>
              </a:xfrm>
              <a:prstGeom prst="rect">
                <a:avLst/>
              </a:prstGeom>
            </p:spPr>
          </p:pic>
        </p:grpSp>
        <p:cxnSp>
          <p:nvCxnSpPr>
            <p:cNvPr id="19" name="Straight Arrow Connector 32">
              <a:extLst>
                <a:ext uri="{FF2B5EF4-FFF2-40B4-BE49-F238E27FC236}">
                  <a16:creationId xmlns:a16="http://schemas.microsoft.com/office/drawing/2014/main" id="{B4E53D93-4C1C-46DB-91AC-5ACD761F7588}"/>
                </a:ext>
                <a:ext uri="{C183D7F6-B498-43B3-948B-1728B52AA6E4}">
                  <adec:decorative xmlns:adec="http://schemas.microsoft.com/office/drawing/2017/decorative" val="1"/>
                </a:ext>
              </a:extLst>
            </p:cNvPr>
            <p:cNvCxnSpPr>
              <a:cxnSpLocks/>
            </p:cNvCxnSpPr>
            <p:nvPr/>
          </p:nvCxnSpPr>
          <p:spPr>
            <a:xfrm>
              <a:off x="1154864" y="6174142"/>
              <a:ext cx="9475263" cy="0"/>
            </a:xfrm>
            <a:prstGeom prst="straightConnector1">
              <a:avLst/>
            </a:prstGeom>
            <a:ln w="76200">
              <a:solidFill>
                <a:schemeClr val="accent6">
                  <a:lumMod val="75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34">
              <a:extLst>
                <a:ext uri="{FF2B5EF4-FFF2-40B4-BE49-F238E27FC236}">
                  <a16:creationId xmlns:a16="http://schemas.microsoft.com/office/drawing/2014/main" id="{36C29A47-82DA-4BBD-A00A-3A59520D4F01}"/>
                </a:ext>
              </a:extLst>
            </p:cNvPr>
            <p:cNvSpPr txBox="1"/>
            <p:nvPr/>
          </p:nvSpPr>
          <p:spPr>
            <a:xfrm>
              <a:off x="1435170" y="6302183"/>
              <a:ext cx="8997695" cy="342979"/>
            </a:xfrm>
            <a:prstGeom prst="rect">
              <a:avLst/>
            </a:prstGeom>
            <a:noFill/>
          </p:spPr>
          <p:txBody>
            <a:bodyPr wrap="square" rtlCol="0">
              <a:spAutoFit/>
            </a:bodyPr>
            <a:lstStyle/>
            <a:p>
              <a:pPr algn="ctr">
                <a:lnSpc>
                  <a:spcPct val="110000"/>
                </a:lnSpc>
              </a:pPr>
              <a:r>
                <a:rPr lang="sv-SE" sz="1600" b="1" dirty="0"/>
                <a:t>Identifiera och kommunicera behov av anpassningar och kommunikationsstöd</a:t>
              </a:r>
            </a:p>
          </p:txBody>
        </p:sp>
      </p:grpSp>
    </p:spTree>
    <p:extLst>
      <p:ext uri="{BB962C8B-B14F-4D97-AF65-F5344CB8AC3E}">
        <p14:creationId xmlns:p14="http://schemas.microsoft.com/office/powerpoint/2010/main" val="96855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36A-548A-88F0-18DE-D4D594FB179F}"/>
              </a:ext>
            </a:extLst>
          </p:cNvPr>
          <p:cNvSpPr>
            <a:spLocks noGrp="1"/>
          </p:cNvSpPr>
          <p:nvPr>
            <p:ph type="title"/>
          </p:nvPr>
        </p:nvSpPr>
        <p:spPr/>
        <p:txBody>
          <a:bodyPr/>
          <a:lstStyle/>
          <a:p>
            <a:r>
              <a:rPr lang="sv-SE" dirty="0"/>
              <a:t>Var kan samverkan ske?</a:t>
            </a:r>
          </a:p>
        </p:txBody>
      </p:sp>
      <p:sp>
        <p:nvSpPr>
          <p:cNvPr id="5" name="Content Placeholder 2">
            <a:extLst>
              <a:ext uri="{FF2B5EF4-FFF2-40B4-BE49-F238E27FC236}">
                <a16:creationId xmlns:a16="http://schemas.microsoft.com/office/drawing/2014/main" id="{CC10B4BE-707A-54DB-021A-36874DFBCE96}"/>
              </a:ext>
              <a:ext uri="{C183D7F6-B498-43B3-948B-1728B52AA6E4}">
                <adec:decorative xmlns:adec="http://schemas.microsoft.com/office/drawing/2017/decorative" val="0"/>
              </a:ext>
            </a:extLst>
          </p:cNvPr>
          <p:cNvSpPr txBox="1">
            <a:spLocks/>
          </p:cNvSpPr>
          <p:nvPr/>
        </p:nvSpPr>
        <p:spPr>
          <a:xfrm>
            <a:off x="1039907" y="1690693"/>
            <a:ext cx="4503498" cy="4325096"/>
          </a:xfrm>
          <a:prstGeom prst="round1Rect">
            <a:avLst/>
          </a:prstGeom>
          <a:solidFill>
            <a:schemeClr val="accent3">
              <a:lumMod val="40000"/>
              <a:lumOff val="60000"/>
            </a:schemeClr>
          </a:solidFill>
          <a:effectLst>
            <a:outerShdw blurRad="50800" dist="38100" dir="8100000" algn="tr" rotWithShape="0">
              <a:prstClr val="black">
                <a:alpha val="20000"/>
              </a:prstClr>
            </a:outerShdw>
          </a:effectLst>
        </p:spPr>
        <p:txBody>
          <a:bodyPr vert="horz" lIns="216000" tIns="216000" rIns="216000" bIns="0" rtlCol="0">
            <a:noAutofit/>
          </a:bodyPr>
          <a:lstStyle>
            <a:lvl1pPr marL="252000" indent="-2520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296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t>Inom en verksamhet, till exempel mellan:</a:t>
            </a:r>
          </a:p>
          <a:p>
            <a:pPr>
              <a:lnSpc>
                <a:spcPct val="100000"/>
              </a:lnSpc>
            </a:pPr>
            <a:r>
              <a:rPr lang="sv-SE" sz="2000" dirty="0">
                <a:latin typeface="Georgia" panose="02040502050405020303" pitchFamily="18" charset="0"/>
              </a:rPr>
              <a:t>Olika enheter eller förvaltningar som funktionsstödsförvaltningen och individ- och familjeomsorg.</a:t>
            </a:r>
          </a:p>
          <a:p>
            <a:pPr>
              <a:lnSpc>
                <a:spcPct val="100000"/>
              </a:lnSpc>
            </a:pPr>
            <a:r>
              <a:rPr lang="sv-SE" sz="2000" dirty="0">
                <a:latin typeface="Georgia" panose="02040502050405020303" pitchFamily="18" charset="0"/>
              </a:rPr>
              <a:t>Personal med olika kompetenser, exempelvis om våld respektive funktionsnedsättning.</a:t>
            </a:r>
          </a:p>
          <a:p>
            <a:pPr>
              <a:lnSpc>
                <a:spcPct val="100000"/>
              </a:lnSpc>
            </a:pPr>
            <a:r>
              <a:rPr lang="sv-SE" sz="2000" dirty="0">
                <a:latin typeface="Georgia" panose="02040502050405020303" pitchFamily="18" charset="0"/>
              </a:rPr>
              <a:t>Personal med olika roller och ansvarsområden.</a:t>
            </a:r>
          </a:p>
          <a:p>
            <a:pPr>
              <a:lnSpc>
                <a:spcPct val="100000"/>
              </a:lnSpc>
            </a:pPr>
            <a:endParaRPr lang="sv-SE" sz="2000" dirty="0"/>
          </a:p>
        </p:txBody>
      </p:sp>
      <p:sp>
        <p:nvSpPr>
          <p:cNvPr id="6" name="Content Placeholder 2">
            <a:extLst>
              <a:ext uri="{FF2B5EF4-FFF2-40B4-BE49-F238E27FC236}">
                <a16:creationId xmlns:a16="http://schemas.microsoft.com/office/drawing/2014/main" id="{B8C8F116-5BDA-2949-694B-0827D053F98A}"/>
              </a:ext>
              <a:ext uri="{C183D7F6-B498-43B3-948B-1728B52AA6E4}">
                <adec:decorative xmlns:adec="http://schemas.microsoft.com/office/drawing/2017/decorative" val="0"/>
              </a:ext>
            </a:extLst>
          </p:cNvPr>
          <p:cNvSpPr txBox="1">
            <a:spLocks/>
          </p:cNvSpPr>
          <p:nvPr/>
        </p:nvSpPr>
        <p:spPr>
          <a:xfrm>
            <a:off x="6091808" y="1690693"/>
            <a:ext cx="4503498" cy="4325096"/>
          </a:xfrm>
          <a:prstGeom prst="round1Rect">
            <a:avLst/>
          </a:prstGeom>
          <a:solidFill>
            <a:schemeClr val="accent3">
              <a:lumMod val="20000"/>
              <a:lumOff val="80000"/>
            </a:schemeClr>
          </a:solidFill>
          <a:effectLst>
            <a:outerShdw blurRad="50800" dist="38100" dir="8100000" algn="tr" rotWithShape="0">
              <a:prstClr val="black">
                <a:alpha val="20000"/>
              </a:prstClr>
            </a:outerShdw>
          </a:effectLst>
        </p:spPr>
        <p:txBody>
          <a:bodyPr vert="horz" lIns="216000" tIns="216000" rIns="216000" bIns="0" rtlCol="0">
            <a:noAutofit/>
          </a:bodyPr>
          <a:lstStyle>
            <a:lvl1pPr marL="252000" indent="-2520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296000" indent="-252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t>Mellan verksamheter, till exempel:</a:t>
            </a:r>
          </a:p>
          <a:p>
            <a:pPr>
              <a:lnSpc>
                <a:spcPct val="100000"/>
              </a:lnSpc>
            </a:pPr>
            <a:r>
              <a:rPr lang="sv-SE" sz="2000" dirty="0"/>
              <a:t>Organisationer med olika uppdrag och roller.</a:t>
            </a:r>
          </a:p>
          <a:p>
            <a:pPr>
              <a:lnSpc>
                <a:spcPct val="100000"/>
              </a:lnSpc>
            </a:pPr>
            <a:r>
              <a:rPr lang="sv-SE" sz="2000" dirty="0"/>
              <a:t>Aktörer med kompetens om våld respektive funktionsnedsättning.</a:t>
            </a:r>
          </a:p>
        </p:txBody>
      </p:sp>
    </p:spTree>
    <p:extLst>
      <p:ext uri="{BB962C8B-B14F-4D97-AF65-F5344CB8AC3E}">
        <p14:creationId xmlns:p14="http://schemas.microsoft.com/office/powerpoint/2010/main" val="631454755"/>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031C3207A044E9EC9C4231C161E8E" ma:contentTypeVersion="18" ma:contentTypeDescription="Create a new document." ma:contentTypeScope="" ma:versionID="9a90d576f0e679fceeecb069ea43a08f">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2bf4f614b976132a49861302fd08d2f0"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ee142a8-9c9c-4cbd-a4e9-418403d2d563}" ma:internalName="TaxCatchAll" ma:showField="CatchAllData" ma:web="484986f3-affb-4909-aac7-6cbe783763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fd87c23-3b26-4c21-8b68-2b726711386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TaxCatchAll xmlns="484986f3-affb-4909-aac7-6cbe78376350" xsi:nil="true"/>
    <lcf76f155ced4ddcb4097134ff3c332f xmlns="f6351e9a-ea34-4ad9-b922-25ec9d06a7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CCE95E-C9EA-4EAC-AA81-C9D39F1C0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3.xml><?xml version="1.0" encoding="utf-8"?>
<ds:datastoreItem xmlns:ds="http://schemas.openxmlformats.org/officeDocument/2006/customXml" ds:itemID="{FA58BF02-2FD4-48FE-839B-4585173BA8BF}">
  <ds:schemaRefs>
    <ds:schemaRef ds:uri="f6351e9a-ea34-4ad9-b922-25ec9d06a7c5"/>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484986f3-affb-4909-aac7-6cbe7837635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5470</TotalTime>
  <Words>2502</Words>
  <Application>Microsoft Office PowerPoint</Application>
  <PresentationFormat>Bredbild</PresentationFormat>
  <Paragraphs>249</Paragraphs>
  <Slides>20</Slides>
  <Notes>19</Notes>
  <HiddenSlides>2</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20</vt:i4>
      </vt:variant>
    </vt:vector>
  </HeadingPairs>
  <TitlesOfParts>
    <vt:vector size="28" baseType="lpstr">
      <vt:lpstr>Arial</vt:lpstr>
      <vt:lpstr>Calibri</vt:lpstr>
      <vt:lpstr>Calibri Light</vt:lpstr>
      <vt:lpstr>Georgia</vt:lpstr>
      <vt:lpstr>KorolevLiU Medium</vt:lpstr>
      <vt:lpstr>Times New Roman</vt:lpstr>
      <vt:lpstr>LiU - VIT</vt:lpstr>
      <vt:lpstr>LiU - ljusturkos</vt:lpstr>
      <vt:lpstr>Samverka</vt:lpstr>
      <vt:lpstr>Vad ska vi göra idag? </vt:lpstr>
      <vt:lpstr>I detta tema kommer vi få lära oss om:</vt:lpstr>
      <vt:lpstr>En röst om våld</vt:lpstr>
      <vt:lpstr>Föreläsning</vt:lpstr>
      <vt:lpstr>Varför är samverkan viktig?</vt:lpstr>
      <vt:lpstr>Barnrättsperspektivet och barnets perspektiv</vt:lpstr>
      <vt:lpstr>Exempel på när samverkan kan ske</vt:lpstr>
      <vt:lpstr>Var kan samverkan ske?</vt:lpstr>
      <vt:lpstr>Vilka kan samverka?</vt:lpstr>
      <vt:lpstr>Exempel på hur samverkan kan ske</vt:lpstr>
      <vt:lpstr>Hinder för samverkan:</vt:lpstr>
      <vt:lpstr>Förutsättningar för samverkan:</vt:lpstr>
      <vt:lpstr>Vem har ansvar för vad?</vt:lpstr>
      <vt:lpstr>Sekretess i samverkan</vt:lpstr>
      <vt:lpstr>Våra rutiner</vt:lpstr>
      <vt:lpstr>Reflektionsfrågor</vt:lpstr>
      <vt:lpstr>Hur ser det ut hos oss?</vt:lpstr>
      <vt:lpstr>Avslutning – sista utbildningstillfället</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dc:title>
  <dc:creator>Barnafrid och Myndigheten för delaktighet</dc:creator>
  <cp:lastModifiedBy>Hanna Rosell</cp:lastModifiedBy>
  <cp:revision>1212</cp:revision>
  <dcterms:created xsi:type="dcterms:W3CDTF">2022-09-27T12:16:30Z</dcterms:created>
  <dcterms:modified xsi:type="dcterms:W3CDTF">2025-02-12T15:11:16Z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y fmtid="{D5CDD505-2E9C-101B-9397-08002B2CF9AE}" pid="3" name="MediaServiceImageTags">
    <vt:lpwstr/>
  </property>
</Properties>
</file>