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7" r:id="rId4"/>
    <p:sldMasterId id="2147483843" r:id="rId5"/>
  </p:sldMasterIdLst>
  <p:notesMasterIdLst>
    <p:notesMasterId r:id="rId35"/>
  </p:notesMasterIdLst>
  <p:handoutMasterIdLst>
    <p:handoutMasterId r:id="rId36"/>
  </p:handoutMasterIdLst>
  <p:sldIdLst>
    <p:sldId id="264" r:id="rId6"/>
    <p:sldId id="267" r:id="rId7"/>
    <p:sldId id="262" r:id="rId8"/>
    <p:sldId id="2570" r:id="rId9"/>
    <p:sldId id="991" r:id="rId10"/>
    <p:sldId id="275" r:id="rId11"/>
    <p:sldId id="273" r:id="rId12"/>
    <p:sldId id="270" r:id="rId13"/>
    <p:sldId id="2572" r:id="rId14"/>
    <p:sldId id="2573" r:id="rId15"/>
    <p:sldId id="276" r:id="rId16"/>
    <p:sldId id="289" r:id="rId17"/>
    <p:sldId id="294" r:id="rId18"/>
    <p:sldId id="291" r:id="rId19"/>
    <p:sldId id="292" r:id="rId20"/>
    <p:sldId id="293" r:id="rId21"/>
    <p:sldId id="277" r:id="rId22"/>
    <p:sldId id="281" r:id="rId23"/>
    <p:sldId id="2571" r:id="rId24"/>
    <p:sldId id="2578" r:id="rId25"/>
    <p:sldId id="287" r:id="rId26"/>
    <p:sldId id="2574" r:id="rId27"/>
    <p:sldId id="2575" r:id="rId28"/>
    <p:sldId id="2576" r:id="rId29"/>
    <p:sldId id="2577" r:id="rId30"/>
    <p:sldId id="2579" r:id="rId31"/>
    <p:sldId id="283" r:id="rId32"/>
    <p:sldId id="265" r:id="rId33"/>
    <p:sldId id="266" r:id="rId34"/>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 Välkommen" id="{922630E1-5094-4B7C-BF65-81BEFB62F53F}">
          <p14:sldIdLst>
            <p14:sldId id="264"/>
            <p14:sldId id="267"/>
            <p14:sldId id="262"/>
            <p14:sldId id="2570"/>
            <p14:sldId id="991"/>
            <p14:sldId id="275"/>
            <p14:sldId id="273"/>
            <p14:sldId id="270"/>
            <p14:sldId id="2572"/>
            <p14:sldId id="2573"/>
            <p14:sldId id="276"/>
            <p14:sldId id="289"/>
            <p14:sldId id="294"/>
            <p14:sldId id="291"/>
            <p14:sldId id="292"/>
            <p14:sldId id="293"/>
            <p14:sldId id="277"/>
            <p14:sldId id="281"/>
            <p14:sldId id="2571"/>
            <p14:sldId id="2578"/>
            <p14:sldId id="287"/>
            <p14:sldId id="2574"/>
            <p14:sldId id="2575"/>
            <p14:sldId id="2576"/>
            <p14:sldId id="2577"/>
            <p14:sldId id="2579"/>
            <p14:sldId id="283"/>
            <p14:sldId id="265"/>
            <p14:sldId id="26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da Gulbrandsen" initials="IG" lastIdx="11" clrIdx="0">
    <p:extLst>
      <p:ext uri="{19B8F6BF-5375-455C-9EA6-DF929625EA0E}">
        <p15:presenceInfo xmlns:p15="http://schemas.microsoft.com/office/powerpoint/2012/main" userId="S-1-5-21-3771122053-1237970087-2125702505-2975" providerId="AD"/>
      </p:ext>
    </p:extLst>
  </p:cmAuthor>
  <p:cmAuthor id="2" name="Ulla Perman" initials="UP" lastIdx="7" clrIdx="1">
    <p:extLst>
      <p:ext uri="{19B8F6BF-5375-455C-9EA6-DF929625EA0E}">
        <p15:presenceInfo xmlns:p15="http://schemas.microsoft.com/office/powerpoint/2012/main" userId="S-1-5-21-3771122053-1237970087-2125702505-3147" providerId="AD"/>
      </p:ext>
    </p:extLst>
  </p:cmAuthor>
  <p:cmAuthor id="3" name="Maria Montefusco" initials="MM" lastIdx="2" clrIdx="2">
    <p:extLst>
      <p:ext uri="{19B8F6BF-5375-455C-9EA6-DF929625EA0E}">
        <p15:presenceInfo xmlns:p15="http://schemas.microsoft.com/office/powerpoint/2012/main" userId="S-1-5-21-3771122053-1237970087-2125702505-1936" providerId="AD"/>
      </p:ext>
    </p:extLst>
  </p:cmAuthor>
  <p:cmAuthor id="4" name="Hanna Rosell" initials="HR" lastIdx="14" clrIdx="3">
    <p:extLst>
      <p:ext uri="{19B8F6BF-5375-455C-9EA6-DF929625EA0E}">
        <p15:presenceInfo xmlns:p15="http://schemas.microsoft.com/office/powerpoint/2012/main" userId="S-1-5-21-3771122053-1237970087-2125702505-1963" providerId="AD"/>
      </p:ext>
    </p:extLst>
  </p:cmAuthor>
  <p:cmAuthor id="5" name="Ulla Perman" initials="UP [2]" lastIdx="14" clrIdx="4">
    <p:extLst>
      <p:ext uri="{19B8F6BF-5375-455C-9EA6-DF929625EA0E}">
        <p15:presenceInfo xmlns:p15="http://schemas.microsoft.com/office/powerpoint/2012/main" userId="Ulla Perman" providerId="None"/>
      </p:ext>
    </p:extLst>
  </p:cmAuthor>
  <p:cmAuthor id="6" name="Annika Streiler" initials="AS" lastIdx="4" clrIdx="5">
    <p:extLst>
      <p:ext uri="{19B8F6BF-5375-455C-9EA6-DF929625EA0E}">
        <p15:presenceInfo xmlns:p15="http://schemas.microsoft.com/office/powerpoint/2012/main" userId="S-1-5-21-3771122053-1237970087-2125702505-18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138761"/>
    <a:srgbClr val="000000"/>
    <a:srgbClr val="48C8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llanmörkt format 4 - Dekorfärg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8267" autoAdjust="0"/>
  </p:normalViewPr>
  <p:slideViewPr>
    <p:cSldViewPr snapToGrid="0" showGuides="1">
      <p:cViewPr varScale="1">
        <p:scale>
          <a:sx n="66" d="100"/>
          <a:sy n="66" d="100"/>
        </p:scale>
        <p:origin x="2310"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171" d="100"/>
          <a:sy n="171" d="100"/>
        </p:scale>
        <p:origin x="5344" y="17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D951DE-4340-452E-ADF6-B97CCDD84C8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latin typeface="Georgia" panose="02040502050405020303" pitchFamily="18" charset="0"/>
            </a:endParaRPr>
          </a:p>
        </p:txBody>
      </p:sp>
      <p:sp>
        <p:nvSpPr>
          <p:cNvPr id="4" name="Footer Placeholder 3">
            <a:extLst>
              <a:ext uri="{FF2B5EF4-FFF2-40B4-BE49-F238E27FC236}">
                <a16:creationId xmlns:a16="http://schemas.microsoft.com/office/drawing/2014/main" id="{F333FEFF-60F7-4479-B020-9A4DC055CA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latin typeface="Georgia" panose="02040502050405020303" pitchFamily="18" charset="0"/>
            </a:endParaRPr>
          </a:p>
        </p:txBody>
      </p:sp>
      <p:sp>
        <p:nvSpPr>
          <p:cNvPr id="5" name="Slide Number Placeholder 4">
            <a:extLst>
              <a:ext uri="{FF2B5EF4-FFF2-40B4-BE49-F238E27FC236}">
                <a16:creationId xmlns:a16="http://schemas.microsoft.com/office/drawing/2014/main" id="{90937437-CF6E-483B-BD85-D534E4871F0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5E7A50-C1A1-481A-BE2C-8F5D40F7AE39}" type="slidenum">
              <a:rPr lang="sv-SE" smtClean="0">
                <a:latin typeface="Georgia" panose="02040502050405020303" pitchFamily="18" charset="0"/>
              </a:rPr>
              <a:t>‹#›</a:t>
            </a:fld>
            <a:endParaRPr lang="sv-SE" dirty="0">
              <a:latin typeface="Georgia" panose="02040502050405020303" pitchFamily="18" charset="0"/>
            </a:endParaRPr>
          </a:p>
        </p:txBody>
      </p:sp>
    </p:spTree>
    <p:extLst>
      <p:ext uri="{BB962C8B-B14F-4D97-AF65-F5344CB8AC3E}">
        <p14:creationId xmlns:p14="http://schemas.microsoft.com/office/powerpoint/2010/main" val="27645061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Georgia" panose="02040502050405020303" pitchFamily="18" charset="0"/>
              </a:defRPr>
            </a:lvl1pPr>
          </a:lstStyle>
          <a:p>
            <a:endParaRPr lang="sv-S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Georgia" panose="02040502050405020303" pitchFamily="18" charset="0"/>
              </a:defRPr>
            </a:lvl1pPr>
          </a:lstStyle>
          <a:p>
            <a:fld id="{4689C00A-E98B-4D3D-966F-67E40EEA2846}" type="datetimeFigureOut">
              <a:rPr lang="sv-SE" smtClean="0"/>
              <a:pPr/>
              <a:t>2025-02-12</a:t>
            </a:fld>
            <a:endParaRPr lang="sv-S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Georgia" panose="02040502050405020303" pitchFamily="18" charset="0"/>
              </a:defRPr>
            </a:lvl1pPr>
          </a:lstStyle>
          <a:p>
            <a:endParaRPr lang="sv-S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Georgia" panose="02040502050405020303" pitchFamily="18" charset="0"/>
              </a:defRPr>
            </a:lvl1pPr>
          </a:lstStyle>
          <a:p>
            <a:fld id="{CDA9542A-FB14-4843-A197-824CFEAE5CFD}" type="slidenum">
              <a:rPr lang="sv-SE" smtClean="0"/>
              <a:pPr/>
              <a:t>‹#›</a:t>
            </a:fld>
            <a:endParaRPr lang="sv-SE" dirty="0"/>
          </a:p>
        </p:txBody>
      </p:sp>
    </p:spTree>
    <p:extLst>
      <p:ext uri="{BB962C8B-B14F-4D97-AF65-F5344CB8AC3E}">
        <p14:creationId xmlns:p14="http://schemas.microsoft.com/office/powerpoint/2010/main" val="429352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eorgia" panose="02040502050405020303" pitchFamily="18" charset="0"/>
        <a:ea typeface="+mn-ea"/>
        <a:cs typeface="+mn-cs"/>
      </a:defRPr>
    </a:lvl1pPr>
    <a:lvl2pPr marL="457200" algn="l" defTabSz="914400" rtl="0" eaLnBrk="1" latinLnBrk="0" hangingPunct="1">
      <a:defRPr sz="1200" kern="1200">
        <a:solidFill>
          <a:schemeClr val="tx1"/>
        </a:solidFill>
        <a:latin typeface="Georgia" panose="02040502050405020303" pitchFamily="18" charset="0"/>
        <a:ea typeface="+mn-ea"/>
        <a:cs typeface="+mn-cs"/>
      </a:defRPr>
    </a:lvl2pPr>
    <a:lvl3pPr marL="914400" algn="l" defTabSz="914400" rtl="0" eaLnBrk="1" latinLnBrk="0" hangingPunct="1">
      <a:defRPr sz="1200" kern="1200">
        <a:solidFill>
          <a:schemeClr val="tx1"/>
        </a:solidFill>
        <a:latin typeface="Georgia" panose="02040502050405020303" pitchFamily="18" charset="0"/>
        <a:ea typeface="+mn-ea"/>
        <a:cs typeface="+mn-cs"/>
      </a:defRPr>
    </a:lvl3pPr>
    <a:lvl4pPr marL="1371600" algn="l" defTabSz="914400" rtl="0" eaLnBrk="1" latinLnBrk="0" hangingPunct="1">
      <a:defRPr sz="1200" kern="1200">
        <a:solidFill>
          <a:schemeClr val="tx1"/>
        </a:solidFill>
        <a:latin typeface="Georgia" panose="02040502050405020303" pitchFamily="18" charset="0"/>
        <a:ea typeface="+mn-ea"/>
        <a:cs typeface="+mn-cs"/>
      </a:defRPr>
    </a:lvl4pPr>
    <a:lvl5pPr marL="1828800" algn="l" defTabSz="914400" rtl="0" eaLnBrk="1" latinLnBrk="0" hangingPunct="1">
      <a:defRPr sz="1200" kern="1200">
        <a:solidFill>
          <a:schemeClr val="tx1"/>
        </a:solidFill>
        <a:latin typeface="Georgia" panose="02040502050405020303"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a:t>
            </a:fld>
            <a:endParaRPr lang="sv-SE" dirty="0"/>
          </a:p>
        </p:txBody>
      </p:sp>
    </p:spTree>
    <p:extLst>
      <p:ext uri="{BB962C8B-B14F-4D97-AF65-F5344CB8AC3E}">
        <p14:creationId xmlns:p14="http://schemas.microsoft.com/office/powerpoint/2010/main" val="2742822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Till utbildningsledaren:</a:t>
            </a:r>
            <a:endParaRPr lang="sv-SE" sz="1200"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Georgia" panose="02040502050405020303" pitchFamily="18" charset="0"/>
                <a:ea typeface="+mn-ea"/>
                <a:cs typeface="+mn-cs"/>
              </a:rPr>
              <a:t>Bilden är lånad av </a:t>
            </a:r>
            <a:r>
              <a:rPr lang="sv-SE" sz="1200" kern="1200" dirty="0">
                <a:solidFill>
                  <a:schemeClr val="tx1"/>
                </a:solidFill>
                <a:effectLst/>
                <a:latin typeface="Georgia" panose="02040502050405020303" pitchFamily="18" charset="0"/>
                <a:ea typeface="+mn-ea"/>
                <a:cs typeface="+mn-cs"/>
              </a:rPr>
              <a:t>Dart, en specialistenhet för kommunikationsstöd och digital delaktighet i Västra Götalandsregionen</a:t>
            </a:r>
            <a:r>
              <a:rPr lang="sv-SE" sz="1200" b="0" i="0" kern="1200" dirty="0">
                <a:solidFill>
                  <a:schemeClr val="tx1"/>
                </a:solidFill>
                <a:effectLst/>
                <a:latin typeface="Georgia" panose="02040502050405020303" pitchFamily="18" charset="0"/>
                <a:ea typeface="+mn-ea"/>
                <a:cs typeface="+mn-cs"/>
              </a:rPr>
              <a:t>. </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Fördjupande föreläsningsanteckningar </a:t>
            </a:r>
            <a:endParaRPr lang="sv-SE" sz="1200"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Responsiv kommunikation är en s</a:t>
            </a:r>
            <a:r>
              <a:rPr lang="sv-SE" sz="1200" b="0" i="0" kern="1200" dirty="0">
                <a:solidFill>
                  <a:schemeClr val="tx1"/>
                </a:solidFill>
                <a:effectLst/>
                <a:latin typeface="Georgia" panose="02040502050405020303" pitchFamily="18" charset="0"/>
                <a:ea typeface="+mn-ea"/>
                <a:cs typeface="+mn-cs"/>
              </a:rPr>
              <a:t>trategi för att bjuda in till samspel i situationer där en av parterna har </a:t>
            </a:r>
            <a:r>
              <a:rPr lang="sv-SE" dirty="0"/>
              <a:t>kommunikationssvårigheter</a:t>
            </a:r>
            <a:r>
              <a:rPr lang="sv-SE" sz="1200" b="0" i="0" kern="1200" dirty="0">
                <a:solidFill>
                  <a:schemeClr val="tx1"/>
                </a:solidFill>
                <a:effectLst/>
                <a:latin typeface="Georgia" panose="02040502050405020303" pitchFamily="18" charset="0"/>
                <a:ea typeface="+mn-ea"/>
                <a:cs typeface="+mn-cs"/>
              </a:rPr>
              <a:t>. </a:t>
            </a:r>
            <a:r>
              <a:rPr lang="sv-SE" dirty="0"/>
              <a:t>Den kallas också Ugglastrategin.</a:t>
            </a:r>
            <a:endParaRPr lang="sv-SE" sz="1200" b="0" i="0" kern="1200" dirty="0">
              <a:solidFill>
                <a:schemeClr val="tx1"/>
              </a:solidFill>
              <a:effectLst/>
              <a:latin typeface="Georgia" panose="02040502050405020303" pitchFamily="18" charset="0"/>
              <a:ea typeface="+mn-ea"/>
              <a:cs typeface="+mn-cs"/>
            </a:endParaRPr>
          </a:p>
          <a:p>
            <a:r>
              <a:rPr lang="sv-SE" sz="1200" b="0" i="0" kern="1200" dirty="0" err="1">
                <a:solidFill>
                  <a:schemeClr val="tx1"/>
                </a:solidFill>
                <a:effectLst/>
                <a:latin typeface="Georgia" panose="02040502050405020303" pitchFamily="18" charset="0"/>
                <a:ea typeface="+mn-ea"/>
                <a:cs typeface="+mn-cs"/>
              </a:rPr>
              <a:t>Ttänk</a:t>
            </a:r>
            <a:r>
              <a:rPr lang="sv-SE" sz="1200" b="0" i="0" kern="1200" dirty="0">
                <a:solidFill>
                  <a:schemeClr val="tx1"/>
                </a:solidFill>
                <a:effectLst/>
                <a:latin typeface="Georgia" panose="02040502050405020303" pitchFamily="18" charset="0"/>
                <a:ea typeface="+mn-ea"/>
                <a:cs typeface="+mn-cs"/>
              </a:rPr>
              <a:t> på att: </a:t>
            </a:r>
          </a:p>
          <a:p>
            <a:pPr marL="171450" indent="-171450">
              <a:buFont typeface="Arial" panose="020B0604020202020204" pitchFamily="34" charset="0"/>
              <a:buChar char="•"/>
            </a:pPr>
            <a:r>
              <a:rPr lang="sv-SE" sz="1200" b="0" i="0" kern="1200" dirty="0">
                <a:solidFill>
                  <a:schemeClr val="tx1"/>
                </a:solidFill>
                <a:effectLst/>
                <a:latin typeface="Georgia" panose="02040502050405020303" pitchFamily="18" charset="0"/>
                <a:ea typeface="+mn-ea"/>
                <a:cs typeface="+mn-cs"/>
              </a:rPr>
              <a:t>Titta och lyssna </a:t>
            </a:r>
          </a:p>
          <a:p>
            <a:pPr marL="171450" indent="-171450">
              <a:buFont typeface="Arial" panose="020B0604020202020204" pitchFamily="34" charset="0"/>
              <a:buChar char="•"/>
            </a:pPr>
            <a:r>
              <a:rPr lang="sv-SE" sz="1200" b="0" i="0" kern="1200" dirty="0">
                <a:solidFill>
                  <a:schemeClr val="tx1"/>
                </a:solidFill>
                <a:effectLst/>
                <a:latin typeface="Georgia" panose="02040502050405020303" pitchFamily="18" charset="0"/>
                <a:ea typeface="+mn-ea"/>
                <a:cs typeface="+mn-cs"/>
              </a:rPr>
              <a:t>Vänta och förvänta dig respons (vid behov, räkna tyst till 20) </a:t>
            </a:r>
          </a:p>
          <a:p>
            <a:pPr marL="171450" indent="-171450">
              <a:buFont typeface="Arial" panose="020B0604020202020204" pitchFamily="34" charset="0"/>
              <a:buChar char="•"/>
            </a:pPr>
            <a:r>
              <a:rPr lang="sv-SE" sz="1200" b="0" i="0" kern="1200" dirty="0">
                <a:solidFill>
                  <a:schemeClr val="tx1"/>
                </a:solidFill>
                <a:effectLst/>
                <a:latin typeface="Georgia" panose="02040502050405020303" pitchFamily="18" charset="0"/>
                <a:ea typeface="+mn-ea"/>
                <a:cs typeface="+mn-cs"/>
              </a:rPr>
              <a:t>Så fort personen ger något slags svar, tolka och bekräfta. </a:t>
            </a:r>
            <a:endParaRPr lang="sv-SE" sz="1200" b="0"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Georgia" panose="02040502050405020303" pitchFamily="18" charset="0"/>
                <a:ea typeface="+mn-ea"/>
                <a:cs typeface="+mn-cs"/>
              </a:rPr>
              <a:t>Strategin utvecklades av Gunilla Thunberg, Britt Claesson och Anna Carlstrand </a:t>
            </a:r>
            <a:r>
              <a:rPr lang="sv-SE" sz="1200" b="0" i="0" kern="1200" dirty="0">
                <a:solidFill>
                  <a:schemeClr val="tx1"/>
                </a:solidFill>
                <a:effectLst/>
                <a:latin typeface="Georgia" panose="02040502050405020303" pitchFamily="18" charset="0"/>
                <a:ea typeface="+mn-ea"/>
                <a:cs typeface="+mn-cs"/>
              </a:rPr>
              <a:t>2005</a:t>
            </a:r>
            <a:r>
              <a:rPr lang="sv-SE" sz="1200" kern="1200" dirty="0">
                <a:solidFill>
                  <a:schemeClr val="tx1"/>
                </a:solidFill>
                <a:effectLst/>
                <a:latin typeface="Georgia" panose="02040502050405020303" pitchFamily="18" charset="0"/>
                <a:ea typeface="+mn-ea"/>
                <a:cs typeface="+mn-cs"/>
              </a:rPr>
              <a:t>, som en del av projektet AKKtiv som utgjordes av KomIgång, föräldrakurser om kommunikation och kommunikationsstöd</a:t>
            </a:r>
            <a:r>
              <a:rPr lang="sv-SE" sz="1200" b="0" i="0" kern="1200" dirty="0">
                <a:solidFill>
                  <a:schemeClr val="tx1"/>
                </a:solidFill>
                <a:effectLst/>
                <a:latin typeface="Georgia" panose="02040502050405020303" pitchFamily="18" charset="0"/>
                <a:ea typeface="+mn-ea"/>
                <a:cs typeface="+mn-cs"/>
              </a:rPr>
              <a:t>. </a:t>
            </a:r>
          </a:p>
          <a:p>
            <a:endParaRPr lang="sv-SE" b="0" dirty="0"/>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10</a:t>
            </a:fld>
            <a:endParaRPr lang="sv-SE" dirty="0"/>
          </a:p>
        </p:txBody>
      </p:sp>
    </p:spTree>
    <p:extLst>
      <p:ext uri="{BB962C8B-B14F-4D97-AF65-F5344CB8AC3E}">
        <p14:creationId xmlns:p14="http://schemas.microsoft.com/office/powerpoint/2010/main" val="2971767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Fördjupande föreläsningsanteckningar </a:t>
            </a:r>
            <a:endParaRPr lang="sv-SE" sz="1200" kern="1200" dirty="0">
              <a:solidFill>
                <a:schemeClr val="tx1"/>
              </a:solidFill>
              <a:effectLst/>
              <a:latin typeface="Georgia" panose="02040502050405020303" pitchFamily="18" charset="0"/>
              <a:ea typeface="+mn-ea"/>
              <a:cs typeface="+mn-cs"/>
            </a:endParaRPr>
          </a:p>
          <a:p>
            <a:r>
              <a:rPr lang="sv-SE" dirty="0"/>
              <a:t>Kommunikationsstöd är olika sätt att stödja och komplettera talat språk för att hjälpa personer med kommunikationssvårigheter att förstå andra och att uttrycka sig. </a:t>
            </a:r>
          </a:p>
          <a:p>
            <a:r>
              <a:rPr lang="sv-SE" dirty="0"/>
              <a:t>Begreppet används synonymt med Alternativ och kompletterande kommunikation (AKK).</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Georgia" panose="02040502050405020303" pitchFamily="18" charset="0"/>
                <a:ea typeface="+mn-ea"/>
                <a:cs typeface="+mn-cs"/>
              </a:rPr>
              <a:t>De behövs både för att stödja barn och ungas möjlighet att uttrycka sig, samt för att göra det enklare för dem att förstå.</a:t>
            </a:r>
            <a:endParaRPr lang="sv-SE" dirty="0"/>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11</a:t>
            </a:fld>
            <a:endParaRPr lang="sv-SE" dirty="0"/>
          </a:p>
        </p:txBody>
      </p:sp>
    </p:spTree>
    <p:extLst>
      <p:ext uri="{BB962C8B-B14F-4D97-AF65-F5344CB8AC3E}">
        <p14:creationId xmlns:p14="http://schemas.microsoft.com/office/powerpoint/2010/main" val="4083067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Fördjupande föreläsningsanteckningar </a:t>
            </a:r>
            <a:endParaRPr lang="sv-SE" sz="1200" kern="1200" dirty="0">
              <a:solidFill>
                <a:schemeClr val="tx1"/>
              </a:solidFill>
              <a:effectLst/>
              <a:latin typeface="Georgia" panose="02040502050405020303" pitchFamily="18"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sv-SE" dirty="0"/>
              <a:t>Teckenspråkiga personer är en språklig minoritet, vilket innebär att en teckenspråkig person ofta har en stark identitet och ett socialt och kulturellt fäste i en teckenspråkig kontext. </a:t>
            </a:r>
          </a:p>
          <a:p>
            <a:pPr fontAlgn="base"/>
            <a:r>
              <a:rPr lang="sv-SE" sz="1200" b="0" i="0" kern="1200" dirty="0">
                <a:solidFill>
                  <a:schemeClr val="tx1"/>
                </a:solidFill>
                <a:effectLst/>
                <a:latin typeface="Georgia" panose="02040502050405020303" pitchFamily="18" charset="0"/>
                <a:ea typeface="+mn-ea"/>
                <a:cs typeface="+mn-cs"/>
              </a:rPr>
              <a:t>Barn som har en hörselnedsättning, är döv, dövblind, har svårt att prata, läsa eller skriva, kan få tolkning. </a:t>
            </a:r>
          </a:p>
          <a:p>
            <a:pPr fontAlgn="base"/>
            <a:r>
              <a:rPr lang="sv-SE" sz="1200" b="0" i="0" kern="1200" dirty="0">
                <a:solidFill>
                  <a:schemeClr val="tx1"/>
                </a:solidFill>
                <a:effectLst/>
                <a:latin typeface="Georgia" panose="02040502050405020303" pitchFamily="18" charset="0"/>
                <a:ea typeface="+mn-ea"/>
                <a:cs typeface="+mn-cs"/>
              </a:rPr>
              <a:t>Det gäller även om barnet inte pratar svenska.</a:t>
            </a:r>
          </a:p>
        </p:txBody>
      </p:sp>
      <p:sp>
        <p:nvSpPr>
          <p:cNvPr id="4" name="Platshållare för bildnummer 3"/>
          <p:cNvSpPr>
            <a:spLocks noGrp="1"/>
          </p:cNvSpPr>
          <p:nvPr>
            <p:ph type="sldNum" sz="quarter" idx="5"/>
          </p:nvPr>
        </p:nvSpPr>
        <p:spPr/>
        <p:txBody>
          <a:bodyPr/>
          <a:lstStyle/>
          <a:p>
            <a:fld id="{CDA9542A-FB14-4843-A197-824CFEAE5CFD}" type="slidenum">
              <a:rPr lang="sv-SE" smtClean="0"/>
              <a:pPr/>
              <a:t>12</a:t>
            </a:fld>
            <a:endParaRPr lang="sv-SE" dirty="0"/>
          </a:p>
        </p:txBody>
      </p:sp>
    </p:spTree>
    <p:extLst>
      <p:ext uri="{BB962C8B-B14F-4D97-AF65-F5344CB8AC3E}">
        <p14:creationId xmlns:p14="http://schemas.microsoft.com/office/powerpoint/2010/main" val="3973606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Till utbildningsledaren:</a:t>
            </a:r>
            <a:r>
              <a:rPr lang="sv-SE" sz="1200" b="0" kern="1200" dirty="0">
                <a:solidFill>
                  <a:schemeClr val="tx1"/>
                </a:solidFill>
                <a:effectLst/>
                <a:latin typeface="Georgia" panose="02040502050405020303" pitchFamily="18" charset="0"/>
                <a:ea typeface="+mn-ea"/>
                <a:cs typeface="+mn-cs"/>
              </a:rPr>
              <a:t> DOLD BILD</a:t>
            </a:r>
          </a:p>
          <a:p>
            <a:r>
              <a:rPr lang="sv-SE" dirty="0"/>
              <a:t>Denna bild kan användas i grupper där det finns tid och behov av det. </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Fördjupande föreläsningsanteckningar </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När våld och övergrepp uppstår inom en liten språkgrupp (teckenspråkig eller andra språk) kan det göra att barn och unga kan bli rädda att en tolk från samma språkgrupp, eller familjens ursprungsland, ska döma dem, sprida information vidare eller till och med ta kontakt med familjen.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Georgia" panose="02040502050405020303" pitchFamily="18" charset="0"/>
                <a:ea typeface="+mn-ea"/>
                <a:cs typeface="+mn-cs"/>
              </a:rPr>
              <a:t>Ta gärna reda på det du kan om språkgruppen eller landet samt fråga barnet och tolken vid tillfälle.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Georgia" panose="02040502050405020303" pitchFamily="18" charset="0"/>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13</a:t>
            </a:fld>
            <a:endParaRPr lang="sv-SE" dirty="0"/>
          </a:p>
        </p:txBody>
      </p:sp>
    </p:spTree>
    <p:extLst>
      <p:ext uri="{BB962C8B-B14F-4D97-AF65-F5344CB8AC3E}">
        <p14:creationId xmlns:p14="http://schemas.microsoft.com/office/powerpoint/2010/main" val="1702091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Till utbildningsledaren:</a:t>
            </a:r>
            <a:r>
              <a:rPr lang="sv-SE" sz="1200" b="0" kern="1200" dirty="0">
                <a:solidFill>
                  <a:schemeClr val="tx1"/>
                </a:solidFill>
                <a:effectLst/>
                <a:latin typeface="Georgia" panose="02040502050405020303" pitchFamily="18" charset="0"/>
                <a:ea typeface="+mn-ea"/>
                <a:cs typeface="+mn-cs"/>
              </a:rPr>
              <a:t> DOLD BILD</a:t>
            </a:r>
          </a:p>
          <a:p>
            <a:r>
              <a:rPr lang="sv-SE" dirty="0"/>
              <a:t>Denna bild kan användas i grupper där det finns tid och behov av det</a:t>
            </a:r>
            <a:endParaRPr lang="sv-SE" sz="1200" kern="1200" dirty="0">
              <a:solidFill>
                <a:schemeClr val="tx1"/>
              </a:solidFill>
              <a:effectLst/>
              <a:latin typeface="Georgia" panose="02040502050405020303" pitchFamily="18" charset="0"/>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14</a:t>
            </a:fld>
            <a:endParaRPr lang="sv-SE" dirty="0"/>
          </a:p>
        </p:txBody>
      </p:sp>
    </p:spTree>
    <p:extLst>
      <p:ext uri="{BB962C8B-B14F-4D97-AF65-F5344CB8AC3E}">
        <p14:creationId xmlns:p14="http://schemas.microsoft.com/office/powerpoint/2010/main" val="1623699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Till utbildningsledaren:</a:t>
            </a:r>
            <a:r>
              <a:rPr lang="sv-SE" sz="1200" b="0" kern="1200" dirty="0">
                <a:solidFill>
                  <a:schemeClr val="tx1"/>
                </a:solidFill>
                <a:effectLst/>
                <a:latin typeface="Georgia" panose="02040502050405020303" pitchFamily="18" charset="0"/>
                <a:ea typeface="+mn-ea"/>
                <a:cs typeface="+mn-cs"/>
              </a:rPr>
              <a:t> DOLD BILD</a:t>
            </a:r>
          </a:p>
          <a:p>
            <a:r>
              <a:rPr lang="sv-SE" dirty="0"/>
              <a:t>Denna bild kan användas i grupper där det finns tid och behov av det</a:t>
            </a:r>
          </a:p>
          <a:p>
            <a:r>
              <a:rPr lang="sv-SE" dirty="0"/>
              <a:t>SRHR betyder sexuella och reproduktiva rättigheter.</a:t>
            </a:r>
          </a:p>
        </p:txBody>
      </p:sp>
      <p:sp>
        <p:nvSpPr>
          <p:cNvPr id="4" name="Platshållare för bildnummer 3"/>
          <p:cNvSpPr>
            <a:spLocks noGrp="1"/>
          </p:cNvSpPr>
          <p:nvPr>
            <p:ph type="sldNum" sz="quarter" idx="5"/>
          </p:nvPr>
        </p:nvSpPr>
        <p:spPr/>
        <p:txBody>
          <a:bodyPr/>
          <a:lstStyle/>
          <a:p>
            <a:fld id="{CDA9542A-FB14-4843-A197-824CFEAE5CFD}" type="slidenum">
              <a:rPr lang="sv-SE" smtClean="0"/>
              <a:pPr/>
              <a:t>15</a:t>
            </a:fld>
            <a:endParaRPr lang="sv-SE" dirty="0"/>
          </a:p>
        </p:txBody>
      </p:sp>
    </p:spTree>
    <p:extLst>
      <p:ext uri="{BB962C8B-B14F-4D97-AF65-F5344CB8AC3E}">
        <p14:creationId xmlns:p14="http://schemas.microsoft.com/office/powerpoint/2010/main" val="885404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Till utbildningsledaren:</a:t>
            </a:r>
            <a:r>
              <a:rPr lang="sv-SE" sz="1200" b="0" kern="1200" dirty="0">
                <a:solidFill>
                  <a:schemeClr val="tx1"/>
                </a:solidFill>
                <a:effectLst/>
                <a:latin typeface="Georgia" panose="02040502050405020303" pitchFamily="18" charset="0"/>
                <a:ea typeface="+mn-ea"/>
                <a:cs typeface="+mn-cs"/>
              </a:rPr>
              <a:t> DOLD BILD</a:t>
            </a:r>
          </a:p>
          <a:p>
            <a:r>
              <a:rPr lang="sv-SE" dirty="0"/>
              <a:t>Denna bild kan användas i grupper där det finns tid och behov av det.</a:t>
            </a: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16</a:t>
            </a:fld>
            <a:endParaRPr lang="sv-SE" dirty="0"/>
          </a:p>
        </p:txBody>
      </p:sp>
    </p:spTree>
    <p:extLst>
      <p:ext uri="{BB962C8B-B14F-4D97-AF65-F5344CB8AC3E}">
        <p14:creationId xmlns:p14="http://schemas.microsoft.com/office/powerpoint/2010/main" val="3128508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Syntolkning</a:t>
            </a:r>
            <a:r>
              <a:rPr lang="sv-SE" sz="1200" kern="1200" dirty="0">
                <a:solidFill>
                  <a:schemeClr val="tx1"/>
                </a:solidFill>
                <a:effectLst/>
                <a:latin typeface="Georgia" panose="02040502050405020303" pitchFamily="18" charset="0"/>
                <a:ea typeface="+mn-ea"/>
                <a:cs typeface="+mn-cs"/>
              </a:rPr>
              <a:t>: en bild av ett talstöd som visar ordet hej.</a:t>
            </a: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17</a:t>
            </a:fld>
            <a:endParaRPr lang="sv-SE" dirty="0"/>
          </a:p>
        </p:txBody>
      </p:sp>
    </p:spTree>
    <p:extLst>
      <p:ext uri="{BB962C8B-B14F-4D97-AF65-F5344CB8AC3E}">
        <p14:creationId xmlns:p14="http://schemas.microsoft.com/office/powerpoint/2010/main" val="4292174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Till utbildningsledaren:</a:t>
            </a:r>
            <a:endParaRPr lang="sv-SE" sz="1200"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Här några exempel </a:t>
            </a:r>
            <a:r>
              <a:rPr lang="sv-SE" dirty="0">
                <a:highlight>
                  <a:srgbClr val="FFFF00"/>
                </a:highlight>
              </a:rPr>
              <a:t>på metodmaterial med bildstöd </a:t>
            </a:r>
            <a:r>
              <a:rPr lang="sv-SE" b="0" dirty="0"/>
              <a:t>för att ställa frågor om våld, inklusive sexuella övergrepp.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En del av dem ställer krav på att gå utbildning i metoden innan de kan användas i en verksamhet.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De flesta bildstöd för att ställa frågor om våld är inte utvärderade.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Maila gärna ut länkarna till metodmaterialen till deltagarna efter utbildningen, de finns på Barnafrids kunskapsportal.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Mer information om metoderna finns i ”</a:t>
            </a:r>
            <a:r>
              <a:rPr lang="sv-SE" b="0" dirty="0"/>
              <a:t>Motverka våld bland barn och unga med funktionsnedsättning, En kartläggning av stödmaterial” (M</a:t>
            </a:r>
            <a:r>
              <a:rPr lang="sv-SE" dirty="0"/>
              <a:t>FD, 2024) som du hittar på Barnafrids kunskapsportal. Det går även att hitta information på nätet.</a:t>
            </a:r>
          </a:p>
          <a:p>
            <a:pPr marL="0" indent="0">
              <a:buNone/>
            </a:pPr>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Gruppspårets tema 5 ”Upptäcka våld” innehåller även att ställa frågor om våld.</a:t>
            </a:r>
          </a:p>
          <a:p>
            <a:pPr marL="0" indent="0">
              <a:buNone/>
            </a:pPr>
            <a:endParaRPr lang="sv-SE" b="0" dirty="0"/>
          </a:p>
          <a:p>
            <a:endParaRPr lang="sv-SE" sz="1200" b="1" kern="1200" dirty="0">
              <a:solidFill>
                <a:schemeClr val="tx1"/>
              </a:solidFill>
              <a:effectLst/>
              <a:latin typeface="Georgia" panose="02040502050405020303" pitchFamily="18" charset="0"/>
              <a:ea typeface="+mn-ea"/>
              <a:cs typeface="+mn-cs"/>
            </a:endParaRPr>
          </a:p>
        </p:txBody>
      </p:sp>
      <p:sp>
        <p:nvSpPr>
          <p:cNvPr id="4" name="Platshållare för bildnummer 3"/>
          <p:cNvSpPr>
            <a:spLocks noGrp="1"/>
          </p:cNvSpPr>
          <p:nvPr>
            <p:ph type="sldNum" sz="quarter" idx="5"/>
          </p:nvPr>
        </p:nvSpPr>
        <p:spPr/>
        <p:txBody>
          <a:bodyPr/>
          <a:lstStyle/>
          <a:p>
            <a:fld id="{CDA9542A-FB14-4843-A197-824CFEAE5CFD}" type="slidenum">
              <a:rPr lang="sv-SE" smtClean="0"/>
              <a:pPr/>
              <a:t>18</a:t>
            </a:fld>
            <a:endParaRPr lang="sv-SE" dirty="0"/>
          </a:p>
        </p:txBody>
      </p:sp>
    </p:spTree>
    <p:extLst>
      <p:ext uri="{BB962C8B-B14F-4D97-AF65-F5344CB8AC3E}">
        <p14:creationId xmlns:p14="http://schemas.microsoft.com/office/powerpoint/2010/main" val="17601120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Till utbildningsledaren: </a:t>
            </a:r>
            <a:r>
              <a:rPr lang="sv-SE" sz="1200" b="0" kern="1200" dirty="0">
                <a:solidFill>
                  <a:schemeClr val="tx1"/>
                </a:solidFill>
                <a:effectLst/>
                <a:latin typeface="Georgia" panose="02040502050405020303" pitchFamily="18" charset="0"/>
                <a:ea typeface="+mn-ea"/>
                <a:cs typeface="+mn-cs"/>
              </a:rPr>
              <a:t>DOLD BILD</a:t>
            </a:r>
          </a:p>
          <a:p>
            <a:r>
              <a:rPr lang="sv-SE" sz="1200" b="0" i="0" kern="1200" dirty="0">
                <a:solidFill>
                  <a:schemeClr val="tx1"/>
                </a:solidFill>
                <a:effectLst/>
                <a:latin typeface="Georgia" panose="02040502050405020303" pitchFamily="18" charset="0"/>
                <a:ea typeface="+mn-ea"/>
                <a:cs typeface="+mn-cs"/>
              </a:rPr>
              <a:t>Om ni har tid kan ni avsluta med några ytterligare röster från Rivkraft för att understryka att samtal om våld även handlar om att skapa förtroende och tillit.</a:t>
            </a:r>
          </a:p>
          <a:p>
            <a:endParaRPr lang="sv-SE" sz="1200" kern="1200" dirty="0">
              <a:solidFill>
                <a:schemeClr val="tx1"/>
              </a:solidFill>
              <a:effectLst/>
              <a:latin typeface="Georgia" panose="02040502050405020303" pitchFamily="18" charset="0"/>
              <a:ea typeface="+mn-ea"/>
              <a:cs typeface="+mn-cs"/>
            </a:endParaRPr>
          </a:p>
          <a:p>
            <a:r>
              <a:rPr lang="sv-SE" sz="1200" kern="1200" dirty="0">
                <a:solidFill>
                  <a:schemeClr val="tx1"/>
                </a:solidFill>
                <a:effectLst/>
                <a:latin typeface="Georgia" panose="02040502050405020303" pitchFamily="18" charset="0"/>
                <a:ea typeface="+mn-ea"/>
                <a:cs typeface="+mn-cs"/>
              </a:rPr>
              <a:t>Dessa citat visar personer med funktionsnedsättning som utsatts för våld som barn eller unga inte bara behöver ha tillgång till kommunikationsstöd – utan att samtal </a:t>
            </a:r>
            <a:r>
              <a:rPr lang="sv-SE" dirty="0"/>
              <a:t>om våld även kräver relationer där det finns tillit och trygghet.</a:t>
            </a:r>
          </a:p>
          <a:p>
            <a:r>
              <a:rPr lang="sv-SE" sz="1200" b="0" i="0" kern="1200" dirty="0">
                <a:solidFill>
                  <a:schemeClr val="tx1"/>
                </a:solidFill>
                <a:effectLst/>
                <a:latin typeface="Georgia" panose="02040502050405020303" pitchFamily="18" charset="0"/>
                <a:ea typeface="+mn-ea"/>
                <a:cs typeface="+mn-cs"/>
              </a:rPr>
              <a:t> </a:t>
            </a:r>
            <a:endParaRPr lang="sv-SE" sz="1200" kern="1200" dirty="0">
              <a:solidFill>
                <a:schemeClr val="tx1"/>
              </a:solidFill>
              <a:effectLst/>
              <a:latin typeface="Georgia" panose="02040502050405020303" pitchFamily="18" charset="0"/>
              <a:ea typeface="+mn-ea"/>
              <a:cs typeface="+mn-cs"/>
            </a:endParaRPr>
          </a:p>
          <a:p>
            <a:r>
              <a:rPr lang="sv-SE" sz="1200" kern="1200" dirty="0">
                <a:solidFill>
                  <a:schemeClr val="tx1"/>
                </a:solidFill>
                <a:effectLst/>
                <a:latin typeface="Georgia" panose="02040502050405020303" pitchFamily="18" charset="0"/>
                <a:ea typeface="+mn-ea"/>
                <a:cs typeface="+mn-cs"/>
              </a:rPr>
              <a:t>Citaten kommer från Rivkraft, som är Myndigheten för delaktighets undersökningspanel där över 2300 personer deltar. </a:t>
            </a:r>
          </a:p>
          <a:p>
            <a:r>
              <a:rPr lang="sv-SE" sz="1200" kern="1200" dirty="0">
                <a:solidFill>
                  <a:schemeClr val="tx1"/>
                </a:solidFill>
                <a:effectLst/>
                <a:latin typeface="Georgia" panose="02040502050405020303" pitchFamily="18" charset="0"/>
                <a:ea typeface="+mn-ea"/>
                <a:cs typeface="+mn-cs"/>
              </a:rPr>
              <a:t>Syftet med citaten är att inkludera röster och perspektiv från personer med funktionsnedsättning som utsatts för våld som barn och/eller unga.</a:t>
            </a:r>
          </a:p>
          <a:p>
            <a:endParaRPr lang="sv-SE" sz="1200"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Fördjupande föreläsningsanteckningar </a:t>
            </a:r>
            <a:endParaRPr lang="sv-SE" sz="1200"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dirty="0">
                <a:solidFill>
                  <a:schemeClr val="tx1"/>
                </a:solidFill>
                <a:effectLst/>
                <a:latin typeface="Georgia" panose="02040502050405020303" pitchFamily="18" charset="0"/>
                <a:ea typeface="+mn-ea"/>
                <a:cs typeface="+mn-cs"/>
              </a:rPr>
              <a:t>Det är viktigt att bygga tillit och förtroende för att kunna prata om våld.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kern="1200" dirty="0">
                <a:solidFill>
                  <a:schemeClr val="tx1"/>
                </a:solidFill>
                <a:effectLst/>
                <a:latin typeface="Georgia" panose="02040502050405020303" pitchFamily="18" charset="0"/>
                <a:ea typeface="+mn-ea"/>
                <a:cs typeface="+mn-cs"/>
              </a:rPr>
              <a:t>Barn behöver ofta tid och möjlighet att testa sin tillit till vuxna, så det viktigaste är att bygga förtroende och trygghet mellan dig som vuxen och barnet eller den unga personen.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b="0" i="0" kern="1200" dirty="0">
                <a:solidFill>
                  <a:schemeClr val="tx1"/>
                </a:solidFill>
                <a:effectLst/>
                <a:latin typeface="Georgia" panose="02040502050405020303" pitchFamily="18" charset="0"/>
                <a:ea typeface="+mn-ea"/>
                <a:cs typeface="+mn-cs"/>
              </a:rPr>
              <a:t>När vi arbetar i en verksamhet och har kontinuerlig kontakt med personer i deras vardag, kan vi med tiden skapa förtroende och tillit. Det underlättar att ha svåra eller känsliga samtal.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b="0" i="0" kern="1200" dirty="0">
                <a:solidFill>
                  <a:schemeClr val="tx1"/>
                </a:solidFill>
                <a:effectLst/>
                <a:latin typeface="Georgia" panose="02040502050405020303" pitchFamily="18" charset="0"/>
                <a:ea typeface="+mn-ea"/>
                <a:cs typeface="+mn-cs"/>
              </a:rPr>
              <a:t>För dem av oss som möter barn och unga vid enstaka tillfällen finns andra sätt att skapa tillit, till exempel genom att tydliggöra varför frågor ställs och hur informationen kommer användas.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a:solidFill>
                  <a:srgbClr val="080D28"/>
                </a:solidFill>
                <a:ea typeface="Times New Roman" panose="02020603050405020304" pitchFamily="18" charset="0"/>
              </a:rPr>
              <a:t>Om ett barn eller ung person berättar om oro eller rädsla för dig så innebär det att du har fått hens förtroende. Barnet litar på och känner sig trygg med dig. </a:t>
            </a:r>
            <a:endParaRPr lang="sv-SE" dirty="0"/>
          </a:p>
          <a:p>
            <a:endParaRPr lang="sv-SE" sz="1200" kern="1200" dirty="0">
              <a:solidFill>
                <a:schemeClr val="tx1"/>
              </a:solidFill>
              <a:effectLst/>
              <a:latin typeface="Georgia" panose="02040502050405020303" pitchFamily="18" charset="0"/>
              <a:ea typeface="+mn-ea"/>
              <a:cs typeface="+mn-cs"/>
            </a:endParaRPr>
          </a:p>
          <a:p>
            <a:endParaRPr lang="sv-SE" dirty="0"/>
          </a:p>
          <a:p>
            <a:endParaRPr lang="sv-SE" dirty="0"/>
          </a:p>
        </p:txBody>
      </p:sp>
      <p:sp>
        <p:nvSpPr>
          <p:cNvPr id="4" name="Slide Number Placeholder 3"/>
          <p:cNvSpPr>
            <a:spLocks noGrp="1"/>
          </p:cNvSpPr>
          <p:nvPr>
            <p:ph type="sldNum" sz="quarter" idx="5"/>
          </p:nvPr>
        </p:nvSpPr>
        <p:spPr/>
        <p:txBody>
          <a:bodyPr/>
          <a:lstStyle/>
          <a:p>
            <a:fld id="{3886E555-3715-422B-AAC8-FFDFE02213E8}" type="slidenum">
              <a:rPr lang="en-GB" smtClean="0"/>
              <a:t>19</a:t>
            </a:fld>
            <a:endParaRPr lang="en-GB" dirty="0"/>
          </a:p>
        </p:txBody>
      </p:sp>
    </p:spTree>
    <p:extLst>
      <p:ext uri="{BB962C8B-B14F-4D97-AF65-F5344CB8AC3E}">
        <p14:creationId xmlns:p14="http://schemas.microsoft.com/office/powerpoint/2010/main" val="3090317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highlight>
                  <a:srgbClr val="FFFF00"/>
                </a:highlight>
                <a:latin typeface="Georgia" panose="02040502050405020303" pitchFamily="18" charset="0"/>
                <a:ea typeface="+mn-ea"/>
                <a:cs typeface="+mn-cs"/>
              </a:rPr>
              <a:t>Syntolkning</a:t>
            </a:r>
            <a:r>
              <a:rPr lang="sv-SE" sz="1200" kern="1200" dirty="0">
                <a:solidFill>
                  <a:schemeClr val="tx1"/>
                </a:solidFill>
                <a:effectLst/>
                <a:highlight>
                  <a:srgbClr val="FFFF00"/>
                </a:highlight>
                <a:latin typeface="Georgia" panose="02040502050405020303" pitchFamily="18" charset="0"/>
                <a:ea typeface="+mn-ea"/>
                <a:cs typeface="+mn-cs"/>
              </a:rPr>
              <a:t>: en bild av en ung vuxen som gör tecknet kanske.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highlight>
                  <a:srgbClr val="FFFF00"/>
                </a:highlight>
              </a:rPr>
              <a:t>Till utbildningsledaren:</a:t>
            </a:r>
            <a:r>
              <a:rPr lang="sv-SE" dirty="0">
                <a:highlight>
                  <a:srgbClr val="FFFF00"/>
                </a:highligh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highlight>
                  <a:srgbClr val="FFFF00"/>
                </a:highlight>
              </a:rPr>
              <a:t>Beroende på era förutsättningar i tid kan du välja vilka delar ni ska göra.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highlight>
                  <a:srgbClr val="FFFF00"/>
                </a:highlight>
              </a:rPr>
              <a:t>Radera de punkter som ni inte genomför.</a:t>
            </a:r>
          </a:p>
        </p:txBody>
      </p:sp>
      <p:sp>
        <p:nvSpPr>
          <p:cNvPr id="4" name="Platshållare för bildnummer 3"/>
          <p:cNvSpPr>
            <a:spLocks noGrp="1"/>
          </p:cNvSpPr>
          <p:nvPr>
            <p:ph type="sldNum" sz="quarter" idx="5"/>
          </p:nvPr>
        </p:nvSpPr>
        <p:spPr/>
        <p:txBody>
          <a:bodyPr/>
          <a:lstStyle/>
          <a:p>
            <a:fld id="{CDA9542A-FB14-4843-A197-824CFEAE5CFD}" type="slidenum">
              <a:rPr lang="sv-SE" smtClean="0"/>
              <a:pPr/>
              <a:t>2</a:t>
            </a:fld>
            <a:endParaRPr lang="sv-SE" dirty="0"/>
          </a:p>
        </p:txBody>
      </p:sp>
    </p:spTree>
    <p:extLst>
      <p:ext uri="{BB962C8B-B14F-4D97-AF65-F5344CB8AC3E}">
        <p14:creationId xmlns:p14="http://schemas.microsoft.com/office/powerpoint/2010/main" val="436632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20</a:t>
            </a:fld>
            <a:endParaRPr lang="sv-SE" dirty="0"/>
          </a:p>
        </p:txBody>
      </p:sp>
    </p:spTree>
    <p:extLst>
      <p:ext uri="{BB962C8B-B14F-4D97-AF65-F5344CB8AC3E}">
        <p14:creationId xmlns:p14="http://schemas.microsoft.com/office/powerpoint/2010/main" val="1022649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Syntolkning: </a:t>
            </a:r>
            <a:r>
              <a:rPr lang="sv-SE" sz="1200" kern="1200" dirty="0">
                <a:solidFill>
                  <a:schemeClr val="tx1"/>
                </a:solidFill>
                <a:effectLst/>
                <a:latin typeface="Georgia" panose="02040502050405020303" pitchFamily="18" charset="0"/>
                <a:ea typeface="+mn-ea"/>
                <a:cs typeface="+mn-cs"/>
              </a:rPr>
              <a:t>en bild av ett barn som kommunicerar med en vuxen med hjälp av ett bildstöd.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Till utbildningsledaren:</a:t>
            </a:r>
            <a:endParaRPr lang="sv-SE" sz="1200"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Georgia" panose="02040502050405020303" pitchFamily="18" charset="0"/>
                <a:ea typeface="+mn-ea"/>
                <a:cs typeface="+mn-cs"/>
              </a:rPr>
              <a:t>Ändra texten ifall ni har tid att genomföra återkoppling i helgrupp.</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Instruktioner till deltagarna:</a:t>
            </a:r>
          </a:p>
          <a:p>
            <a:pPr marL="171450" lvl="0" indent="-171450">
              <a:buFont typeface="Arial" panose="020B0604020202020204" pitchFamily="34" charset="0"/>
              <a:buChar char="•"/>
            </a:pPr>
            <a:r>
              <a:rPr lang="sv-SE" sz="1200" kern="1200" dirty="0">
                <a:solidFill>
                  <a:schemeClr val="tx1"/>
                </a:solidFill>
                <a:effectLst/>
                <a:latin typeface="Georgia" panose="02040502050405020303" pitchFamily="18" charset="0"/>
                <a:ea typeface="+mn-ea"/>
                <a:cs typeface="+mn-cs"/>
              </a:rPr>
              <a:t>Visuella stöd gör det enklare för barn och unga att kommunicera, när de har svårt att uttrycka sig eller svårt att förstå vad andra säger. Även barn som talar kan ha nytta av att använda kommunikationsstöd.</a:t>
            </a:r>
          </a:p>
          <a:p>
            <a:pPr marL="171450" lvl="0" indent="-171450">
              <a:buFont typeface="Arial" panose="020B0604020202020204" pitchFamily="34" charset="0"/>
              <a:buChar char="•"/>
            </a:pPr>
            <a:r>
              <a:rPr lang="sv-SE" sz="1200" kern="1200">
                <a:solidFill>
                  <a:schemeClr val="tx1"/>
                </a:solidFill>
                <a:effectLst/>
                <a:latin typeface="Georgia" panose="02040502050405020303" pitchFamily="18" charset="0"/>
                <a:ea typeface="+mn-ea"/>
                <a:cs typeface="+mn-cs"/>
              </a:rPr>
              <a:t>Barn och unga kan ha egna kommunikationsstöd, men nu kommer vi att fokusera på generella kommunikationsstöd.</a:t>
            </a:r>
            <a:endParaRPr lang="sv-SE" sz="1200" kern="1200" dirty="0">
              <a:solidFill>
                <a:schemeClr val="tx1"/>
              </a:solidFill>
              <a:effectLst/>
              <a:latin typeface="Georgia" panose="02040502050405020303" pitchFamily="18" charset="0"/>
              <a:ea typeface="+mn-ea"/>
              <a:cs typeface="+mn-cs"/>
            </a:endParaRPr>
          </a:p>
          <a:p>
            <a:pPr marL="171450" lvl="0" indent="-171450">
              <a:buFont typeface="Arial" panose="020B0604020202020204" pitchFamily="34" charset="0"/>
              <a:buChar char="•"/>
            </a:pPr>
            <a:r>
              <a:rPr lang="sv-SE" sz="1200" kern="1200" dirty="0">
                <a:solidFill>
                  <a:schemeClr val="tx1"/>
                </a:solidFill>
                <a:effectLst/>
                <a:latin typeface="Georgia" panose="02040502050405020303" pitchFamily="18" charset="0"/>
                <a:ea typeface="+mn-ea"/>
                <a:cs typeface="+mn-cs"/>
              </a:rPr>
              <a:t>Övningen innebär att ni ska få prova att använda pekprat och ritprat i samtal om känslor, rättigheter och våld. Syftet är att ni ska bli tryggare med att använda visuella kommunikationsstöd i samtal om våld.</a:t>
            </a:r>
          </a:p>
          <a:p>
            <a:pPr marL="171450" lvl="0" indent="-171450">
              <a:buFont typeface="Arial" panose="020B0604020202020204" pitchFamily="34" charset="0"/>
              <a:buChar char="•"/>
            </a:pPr>
            <a:r>
              <a:rPr lang="sv-SE" sz="1200" kern="1200" dirty="0">
                <a:solidFill>
                  <a:schemeClr val="tx1"/>
                </a:solidFill>
                <a:effectLst/>
                <a:latin typeface="Georgia" panose="02040502050405020303" pitchFamily="18" charset="0"/>
                <a:ea typeface="+mn-ea"/>
                <a:cs typeface="+mn-cs"/>
              </a:rPr>
              <a:t>Ställ frågor om något är otydligt eller om ni behöver hjälp.</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Georgia" panose="02040502050405020303" pitchFamily="18" charset="0"/>
              <a:ea typeface="+mn-ea"/>
              <a:cs typeface="+mn-cs"/>
            </a:endParaRPr>
          </a:p>
        </p:txBody>
      </p:sp>
      <p:sp>
        <p:nvSpPr>
          <p:cNvPr id="4" name="Platshållare för bildnummer 3"/>
          <p:cNvSpPr>
            <a:spLocks noGrp="1"/>
          </p:cNvSpPr>
          <p:nvPr>
            <p:ph type="sldNum" sz="quarter" idx="5"/>
          </p:nvPr>
        </p:nvSpPr>
        <p:spPr/>
        <p:txBody>
          <a:bodyPr/>
          <a:lstStyle/>
          <a:p>
            <a:fld id="{CDA9542A-FB14-4843-A197-824CFEAE5CFD}" type="slidenum">
              <a:rPr lang="sv-SE" smtClean="0"/>
              <a:pPr/>
              <a:t>21</a:t>
            </a:fld>
            <a:endParaRPr lang="sv-SE" dirty="0"/>
          </a:p>
        </p:txBody>
      </p:sp>
    </p:spTree>
    <p:extLst>
      <p:ext uri="{BB962C8B-B14F-4D97-AF65-F5344CB8AC3E}">
        <p14:creationId xmlns:p14="http://schemas.microsoft.com/office/powerpoint/2010/main" val="2189646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Till utbildningsledaren: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dirty="0">
                <a:solidFill>
                  <a:schemeClr val="tx1"/>
                </a:solidFill>
                <a:effectLst/>
                <a:latin typeface="Georgia" panose="02040502050405020303" pitchFamily="18" charset="0"/>
                <a:ea typeface="+mn-ea"/>
                <a:cs typeface="+mn-cs"/>
              </a:rPr>
              <a:t>Vid behov förtydliga gränsen mellan </a:t>
            </a:r>
            <a:r>
              <a:rPr lang="sv-SE" dirty="0"/>
              <a:t>en situation som är personlig och vad som kan vara privat.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Personligt kan vara något som varit viktigt eller svårt för en själv.</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Privat kan vara egna erfarenheter av våld, sexuella övergrepp, eller positiva sexuella erfarenheter.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Nästa bild ger ett exempel på vilken ”nivå” övningen håller sig på.</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Fördjupande föreläsningsanteckningar </a:t>
            </a:r>
            <a:endParaRPr lang="sv-SE" sz="1200" kern="1200" dirty="0">
              <a:solidFill>
                <a:schemeClr val="tx1"/>
              </a:solidFill>
              <a:effectLst/>
              <a:latin typeface="Georgia" panose="02040502050405020303" pitchFamily="18" charset="0"/>
              <a:ea typeface="+mn-ea"/>
              <a:cs typeface="+mn-cs"/>
            </a:endParaRPr>
          </a:p>
          <a:p>
            <a:r>
              <a:rPr lang="sv-SE" sz="1200" kern="1200" dirty="0">
                <a:solidFill>
                  <a:schemeClr val="tx1"/>
                </a:solidFill>
                <a:effectLst/>
                <a:latin typeface="Georgia" panose="02040502050405020303" pitchFamily="18" charset="0"/>
                <a:ea typeface="+mn-ea"/>
                <a:cs typeface="+mn-cs"/>
              </a:rPr>
              <a:t>Att ritprata innebär att stödja ett samtal genom att samtidigt rita det viktigaste i det som sägs. Syftet med ritprat är att förtydliga det som sägs. Det kan göras med till exempel enkla figurer, symboler som pilar och liknande.</a:t>
            </a:r>
          </a:p>
          <a:p>
            <a:r>
              <a:rPr lang="sv-SE" sz="1200" kern="1200" dirty="0">
                <a:solidFill>
                  <a:schemeClr val="tx1"/>
                </a:solidFill>
                <a:effectLst/>
                <a:latin typeface="Georgia" panose="02040502050405020303" pitchFamily="18" charset="0"/>
                <a:ea typeface="+mn-ea"/>
                <a:cs typeface="+mn-cs"/>
              </a:rPr>
              <a:t>Fördelar med ritprat är: </a:t>
            </a:r>
          </a:p>
          <a:p>
            <a:pPr marL="171450" lvl="0" indent="-171450">
              <a:buFont typeface="Arial" panose="020B0604020202020204" pitchFamily="34" charset="0"/>
              <a:buChar char="•"/>
            </a:pPr>
            <a:r>
              <a:rPr lang="sv-SE" sz="1200" kern="1200" dirty="0">
                <a:solidFill>
                  <a:schemeClr val="tx1"/>
                </a:solidFill>
                <a:effectLst/>
                <a:latin typeface="Georgia" panose="02040502050405020303" pitchFamily="18" charset="0"/>
                <a:ea typeface="+mn-ea"/>
                <a:cs typeface="+mn-cs"/>
              </a:rPr>
              <a:t>ett långsammare och anpassat tempo i samtalet</a:t>
            </a:r>
          </a:p>
          <a:p>
            <a:pPr marL="171450" lvl="0" indent="-171450">
              <a:buFont typeface="Arial" panose="020B0604020202020204" pitchFamily="34" charset="0"/>
              <a:buChar char="•"/>
            </a:pPr>
            <a:r>
              <a:rPr lang="sv-SE" sz="1200" kern="1200" dirty="0">
                <a:solidFill>
                  <a:schemeClr val="tx1"/>
                </a:solidFill>
                <a:effectLst/>
                <a:latin typeface="Georgia" panose="02040502050405020303" pitchFamily="18" charset="0"/>
                <a:ea typeface="+mn-ea"/>
                <a:cs typeface="+mn-cs"/>
              </a:rPr>
              <a:t>att både se det ritade och höra talet</a:t>
            </a:r>
          </a:p>
          <a:p>
            <a:pPr marL="171450" lvl="0" indent="-171450">
              <a:buFont typeface="Arial" panose="020B0604020202020204" pitchFamily="34" charset="0"/>
              <a:buChar char="•"/>
            </a:pPr>
            <a:r>
              <a:rPr lang="sv-SE" sz="1200" kern="1200" dirty="0">
                <a:solidFill>
                  <a:schemeClr val="tx1"/>
                </a:solidFill>
                <a:effectLst/>
                <a:latin typeface="Georgia" panose="02040502050405020303" pitchFamily="18" charset="0"/>
                <a:ea typeface="+mn-ea"/>
                <a:cs typeface="+mn-cs"/>
              </a:rPr>
              <a:t>att bild och text finns kvar och kan vara ett stöd för minnet</a:t>
            </a:r>
          </a:p>
          <a:p>
            <a:pPr marL="171450" lvl="0" indent="-171450">
              <a:buFont typeface="Arial" panose="020B0604020202020204" pitchFamily="34" charset="0"/>
              <a:buChar char="•"/>
            </a:pPr>
            <a:r>
              <a:rPr lang="sv-SE" sz="1200" kern="1200" dirty="0">
                <a:solidFill>
                  <a:schemeClr val="tx1"/>
                </a:solidFill>
                <a:effectLst/>
                <a:latin typeface="Georgia" panose="02040502050405020303" pitchFamily="18" charset="0"/>
                <a:ea typeface="+mn-ea"/>
                <a:cs typeface="+mn-cs"/>
              </a:rPr>
              <a:t>ökad självständighet då barnet eller den unge med hjälp av stöd kan klara mer själv.</a:t>
            </a:r>
          </a:p>
          <a:p>
            <a:r>
              <a:rPr lang="sv-SE" sz="1200" kern="1200" dirty="0">
                <a:solidFill>
                  <a:schemeClr val="tx1"/>
                </a:solidFill>
                <a:effectLst/>
                <a:latin typeface="Georgia" panose="02040502050405020303" pitchFamily="18" charset="0"/>
                <a:ea typeface="+mn-ea"/>
                <a:cs typeface="+mn-cs"/>
              </a:rPr>
              <a:t>Det finns flera sätt att ritprata på. I den här övningen kommer deltagarna att pröva att berätta om något som kändes bra eller inte bra genom att rita det ”som en serie”. Det kallas seriesamtal och innebär att dela upp en berättelse om något som har hänt eller som ska hända i flera delar.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kern="1200" dirty="0">
              <a:solidFill>
                <a:schemeClr val="tx1"/>
              </a:solidFill>
              <a:effectLst/>
              <a:latin typeface="Georgia" panose="02040502050405020303" pitchFamily="18" charset="0"/>
              <a:ea typeface="+mn-ea"/>
              <a:cs typeface="+mn-cs"/>
            </a:endParaRPr>
          </a:p>
        </p:txBody>
      </p:sp>
      <p:sp>
        <p:nvSpPr>
          <p:cNvPr id="4" name="Platshållare för bildnummer 3"/>
          <p:cNvSpPr>
            <a:spLocks noGrp="1"/>
          </p:cNvSpPr>
          <p:nvPr>
            <p:ph type="sldNum" sz="quarter" idx="5"/>
          </p:nvPr>
        </p:nvSpPr>
        <p:spPr/>
        <p:txBody>
          <a:bodyPr/>
          <a:lstStyle/>
          <a:p>
            <a:fld id="{CDA9542A-FB14-4843-A197-824CFEAE5CFD}" type="slidenum">
              <a:rPr lang="sv-SE" smtClean="0"/>
              <a:pPr/>
              <a:t>22</a:t>
            </a:fld>
            <a:endParaRPr lang="sv-SE" dirty="0"/>
          </a:p>
        </p:txBody>
      </p:sp>
    </p:spTree>
    <p:extLst>
      <p:ext uri="{BB962C8B-B14F-4D97-AF65-F5344CB8AC3E}">
        <p14:creationId xmlns:p14="http://schemas.microsoft.com/office/powerpoint/2010/main" val="3920316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Syntolkning: Ett rutnät med ritade bilder.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Till utbildningsledaren: </a:t>
            </a:r>
            <a:r>
              <a:rPr lang="sv-SE" sz="1200" b="0" kern="1200" dirty="0">
                <a:solidFill>
                  <a:schemeClr val="tx1"/>
                </a:solidFill>
                <a:effectLst/>
                <a:latin typeface="Georgia" panose="02040502050405020303" pitchFamily="18" charset="0"/>
                <a:ea typeface="+mn-ea"/>
                <a:cs typeface="+mn-cs"/>
              </a:rPr>
              <a:t>DOLD BILD.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Georgia" panose="02040502050405020303" pitchFamily="18" charset="0"/>
                <a:ea typeface="+mn-ea"/>
                <a:cs typeface="+mn-cs"/>
              </a:rPr>
              <a:t>Detta är ett exempel som du kan visa eller själv rita upp på en White board.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Syntolkning ruta 1: En ruta med en liten temaruta i. I den lilla rutan är det en katt. I den större rutan ett barn och en katt.</a:t>
            </a:r>
          </a:p>
          <a:p>
            <a:pPr lvl="0"/>
            <a:r>
              <a:rPr lang="sv-SE" sz="1200" kern="1200" dirty="0">
                <a:solidFill>
                  <a:schemeClr val="tx1"/>
                </a:solidFill>
                <a:effectLst/>
                <a:latin typeface="Georgia" panose="02040502050405020303" pitchFamily="18" charset="0"/>
                <a:ea typeface="+mn-ea"/>
                <a:cs typeface="+mn-cs"/>
              </a:rPr>
              <a:t>Ruta 1: En gång när jag var barn hade jag en katt som hette </a:t>
            </a:r>
            <a:r>
              <a:rPr lang="sv-SE" sz="1200" kern="1200" dirty="0" err="1">
                <a:solidFill>
                  <a:schemeClr val="tx1"/>
                </a:solidFill>
                <a:effectLst/>
                <a:latin typeface="Georgia" panose="02040502050405020303" pitchFamily="18" charset="0"/>
                <a:ea typeface="+mn-ea"/>
                <a:cs typeface="+mn-cs"/>
              </a:rPr>
              <a:t>Missan</a:t>
            </a:r>
            <a:r>
              <a:rPr lang="sv-SE" sz="1200" kern="1200" dirty="0">
                <a:solidFill>
                  <a:schemeClr val="tx1"/>
                </a:solidFill>
                <a:effectLst/>
                <a:latin typeface="Georgia" panose="02040502050405020303" pitchFamily="18" charset="0"/>
                <a:ea typeface="+mn-ea"/>
                <a:cs typeface="+mn-cs"/>
              </a:rPr>
              <a:t>. Det var min bästa vän.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Syntolkning ruta 2: En ruta med xx.</a:t>
            </a:r>
            <a:endParaRPr lang="sv-SE" sz="1200"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Georgia" panose="02040502050405020303" pitchFamily="18" charset="0"/>
                <a:ea typeface="+mn-ea"/>
                <a:cs typeface="+mn-cs"/>
              </a:rPr>
              <a:t>Ruta 2: En dag kunde jag inte hitta </a:t>
            </a:r>
            <a:r>
              <a:rPr lang="sv-SE" sz="1200" kern="1200" dirty="0" err="1">
                <a:solidFill>
                  <a:schemeClr val="tx1"/>
                </a:solidFill>
                <a:effectLst/>
                <a:latin typeface="Georgia" panose="02040502050405020303" pitchFamily="18" charset="0"/>
                <a:ea typeface="+mn-ea"/>
                <a:cs typeface="+mn-cs"/>
              </a:rPr>
              <a:t>Missan</a:t>
            </a:r>
            <a:r>
              <a:rPr lang="sv-SE" sz="1200" kern="1200" dirty="0">
                <a:solidFill>
                  <a:schemeClr val="tx1"/>
                </a:solidFill>
                <a:effectLst/>
                <a:latin typeface="Georgia" panose="02040502050405020303"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Syntolkning ruta 3: En ruta med xx.</a:t>
            </a:r>
            <a:endParaRPr lang="sv-SE" sz="1200"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Georgia" panose="02040502050405020303" pitchFamily="18" charset="0"/>
                <a:ea typeface="+mn-ea"/>
                <a:cs typeface="+mn-cs"/>
              </a:rPr>
              <a:t>Ruta 3: Han var borta i flera dagar. Jag letade och letade men visste inte var </a:t>
            </a:r>
            <a:r>
              <a:rPr lang="sv-SE" sz="1200" kern="1200" dirty="0" err="1">
                <a:solidFill>
                  <a:schemeClr val="tx1"/>
                </a:solidFill>
                <a:effectLst/>
                <a:latin typeface="Georgia" panose="02040502050405020303" pitchFamily="18" charset="0"/>
                <a:ea typeface="+mn-ea"/>
                <a:cs typeface="+mn-cs"/>
              </a:rPr>
              <a:t>Missan</a:t>
            </a:r>
            <a:r>
              <a:rPr lang="sv-SE" sz="1200" kern="1200" dirty="0">
                <a:solidFill>
                  <a:schemeClr val="tx1"/>
                </a:solidFill>
                <a:effectLst/>
                <a:latin typeface="Georgia" panose="02040502050405020303" pitchFamily="18" charset="0"/>
                <a:ea typeface="+mn-ea"/>
                <a:cs typeface="+mn-cs"/>
              </a:rPr>
              <a:t> var. </a:t>
            </a:r>
          </a:p>
          <a:p>
            <a:pPr lvl="0"/>
            <a:endParaRPr lang="sv-SE" sz="1200" kern="1200" dirty="0">
              <a:solidFill>
                <a:schemeClr val="tx1"/>
              </a:solidFill>
              <a:effectLst/>
              <a:latin typeface="Georgia" panose="02040502050405020303" pitchFamily="18" charset="0"/>
              <a:ea typeface="+mn-ea"/>
              <a:cs typeface="+mn-cs"/>
            </a:endParaRPr>
          </a:p>
          <a:p>
            <a:pPr lvl="0"/>
            <a:r>
              <a:rPr lang="sv-SE" sz="1200" b="1" kern="1200" dirty="0">
                <a:solidFill>
                  <a:schemeClr val="tx1"/>
                </a:solidFill>
                <a:effectLst/>
                <a:latin typeface="Georgia" panose="02040502050405020303" pitchFamily="18" charset="0"/>
                <a:ea typeface="+mn-ea"/>
                <a:cs typeface="+mn-cs"/>
              </a:rPr>
              <a:t>Syntolkning ruta 4: En ruta med xx.</a:t>
            </a:r>
            <a:endParaRPr lang="sv-SE" sz="1200"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Georgia" panose="02040502050405020303" pitchFamily="18" charset="0"/>
                <a:ea typeface="+mn-ea"/>
                <a:cs typeface="+mn-cs"/>
              </a:rPr>
              <a:t>Ruta 4: Jag var jätteledsen och  trodde </a:t>
            </a:r>
            <a:r>
              <a:rPr lang="sv-SE" sz="1200" kern="1200" dirty="0" err="1">
                <a:solidFill>
                  <a:schemeClr val="tx1"/>
                </a:solidFill>
                <a:effectLst/>
                <a:latin typeface="Georgia" panose="02040502050405020303" pitchFamily="18" charset="0"/>
                <a:ea typeface="+mn-ea"/>
                <a:cs typeface="+mn-cs"/>
              </a:rPr>
              <a:t>Missan</a:t>
            </a:r>
            <a:r>
              <a:rPr lang="sv-SE" sz="1200" kern="1200" dirty="0">
                <a:solidFill>
                  <a:schemeClr val="tx1"/>
                </a:solidFill>
                <a:effectLst/>
                <a:latin typeface="Georgia" panose="02040502050405020303" pitchFamily="18" charset="0"/>
                <a:ea typeface="+mn-ea"/>
                <a:cs typeface="+mn-cs"/>
              </a:rPr>
              <a:t> var död. Jag grät flera gånger. Det kändes som det fanns ett svart hål av tomhet i min mage.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Syntolkning ruta 5: En ruta med xx.</a:t>
            </a:r>
            <a:endParaRPr lang="sv-SE" sz="1200"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Georgia" panose="02040502050405020303" pitchFamily="18" charset="0"/>
                <a:ea typeface="+mn-ea"/>
                <a:cs typeface="+mn-cs"/>
              </a:rPr>
              <a:t>Ruta 5: Men sen hittade min granne katten i skogen och kom med honom till mig.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Syntolkning ruta 6: En ruta med xx.</a:t>
            </a:r>
            <a:endParaRPr lang="sv-SE" sz="1200" kern="1200" dirty="0">
              <a:solidFill>
                <a:schemeClr val="tx1"/>
              </a:solidFill>
              <a:effectLst/>
              <a:latin typeface="Georgia" panose="02040502050405020303" pitchFamily="18" charset="0"/>
              <a:ea typeface="+mn-ea"/>
              <a:cs typeface="+mn-cs"/>
            </a:endParaRPr>
          </a:p>
          <a:p>
            <a:pPr lvl="0"/>
            <a:r>
              <a:rPr lang="sv-SE" sz="1200" kern="1200" dirty="0">
                <a:solidFill>
                  <a:schemeClr val="tx1"/>
                </a:solidFill>
                <a:effectLst/>
                <a:latin typeface="Georgia" panose="02040502050405020303" pitchFamily="18" charset="0"/>
                <a:ea typeface="+mn-ea"/>
                <a:cs typeface="+mn-cs"/>
              </a:rPr>
              <a:t>Ruta 6: Då kändes allt bra igen.</a:t>
            </a: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23</a:t>
            </a:fld>
            <a:endParaRPr lang="sv-SE" dirty="0"/>
          </a:p>
        </p:txBody>
      </p:sp>
    </p:spTree>
    <p:extLst>
      <p:ext uri="{BB962C8B-B14F-4D97-AF65-F5344CB8AC3E}">
        <p14:creationId xmlns:p14="http://schemas.microsoft.com/office/powerpoint/2010/main" val="14827918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Till utbildningsledaren: </a:t>
            </a:r>
          </a:p>
          <a:p>
            <a:pPr marL="0" lvl="0" indent="0">
              <a:buFont typeface="Arial" panose="020B0604020202020204" pitchFamily="34" charset="0"/>
              <a:buNone/>
            </a:pPr>
            <a:r>
              <a:rPr lang="sv-SE" dirty="0"/>
              <a:t>Instruera deltagarna i hur de ska göra övningen: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Övningen innebär att beskriva att barnets eller den unges rätt till sin egen kropp och att andra inte får slå eller göra hen illa på något sätt. </a:t>
            </a:r>
          </a:p>
          <a:p>
            <a:pPr marL="171450" lvl="0" indent="-171450">
              <a:buFont typeface="Arial" panose="020B0604020202020204" pitchFamily="34" charset="0"/>
              <a:buChar char="•"/>
            </a:pPr>
            <a:r>
              <a:rPr lang="sv-SE" sz="1200" kern="1200" dirty="0">
                <a:solidFill>
                  <a:schemeClr val="tx1"/>
                </a:solidFill>
                <a:effectLst/>
                <a:latin typeface="Georgia" panose="02040502050405020303" pitchFamily="18" charset="0"/>
                <a:ea typeface="+mn-ea"/>
                <a:cs typeface="+mn-cs"/>
              </a:rPr>
              <a:t>Den ena personen får rollen som barn eller ung person och den andra som personal. </a:t>
            </a:r>
          </a:p>
          <a:p>
            <a:pPr marL="171450" lvl="0" indent="-171450">
              <a:buFont typeface="Arial" panose="020B0604020202020204" pitchFamily="34" charset="0"/>
              <a:buChar char="•"/>
            </a:pPr>
            <a:r>
              <a:rPr lang="sv-SE" sz="1200" kern="1200" dirty="0">
                <a:solidFill>
                  <a:schemeClr val="tx1"/>
                </a:solidFill>
                <a:effectLst/>
                <a:latin typeface="Georgia" panose="02040502050405020303" pitchFamily="18" charset="0"/>
                <a:ea typeface="+mn-ea"/>
                <a:cs typeface="+mn-cs"/>
              </a:rPr>
              <a:t>Välj om det handlar om ett barn, en tonåring eller ung vuxen och använd samtalskartorna utifrån det.</a:t>
            </a:r>
          </a:p>
          <a:p>
            <a:pPr marL="171450" lvl="0" indent="-171450">
              <a:buFont typeface="Arial" panose="020B0604020202020204" pitchFamily="34" charset="0"/>
              <a:buChar char="•"/>
            </a:pPr>
            <a:r>
              <a:rPr lang="sv-SE" dirty="0"/>
              <a:t>Utgå från punkterna denna bild men använd era egna ord och samtalskartan. </a:t>
            </a:r>
          </a:p>
          <a:p>
            <a:pPr marL="0" lvl="0" indent="0">
              <a:buFont typeface="Arial" panose="020B0604020202020204" pitchFamily="34" charset="0"/>
              <a:buNone/>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Fördjupande föreläsningsanteckningar </a:t>
            </a:r>
            <a:endParaRPr lang="sv-SE" sz="1200" kern="1200" dirty="0">
              <a:solidFill>
                <a:schemeClr val="tx1"/>
              </a:solidFill>
              <a:effectLst/>
              <a:latin typeface="Georgia" panose="02040502050405020303" pitchFamily="18" charset="0"/>
              <a:ea typeface="+mn-ea"/>
              <a:cs typeface="+mn-cs"/>
            </a:endParaRPr>
          </a:p>
          <a:p>
            <a:r>
              <a:rPr lang="sv-SE" sz="1200" kern="1200" dirty="0">
                <a:solidFill>
                  <a:schemeClr val="tx1"/>
                </a:solidFill>
                <a:effectLst/>
                <a:latin typeface="Georgia" panose="02040502050405020303" pitchFamily="18" charset="0"/>
                <a:ea typeface="+mn-ea"/>
                <a:cs typeface="+mn-cs"/>
              </a:rPr>
              <a:t>Att pekprata innebär att stödja ett samtal genom att samtidigt peka på ett antal bilder, symboler eller fotografier. Pekprat kan användas både före, under och efter en aktivitet.</a:t>
            </a:r>
          </a:p>
          <a:p>
            <a:r>
              <a:rPr lang="sv-SE" sz="1200" kern="1200" dirty="0">
                <a:solidFill>
                  <a:schemeClr val="tx1"/>
                </a:solidFill>
                <a:effectLst/>
                <a:latin typeface="Georgia" panose="02040502050405020303" pitchFamily="18" charset="0"/>
                <a:ea typeface="+mn-ea"/>
                <a:cs typeface="+mn-cs"/>
              </a:rPr>
              <a:t>Syftet med pekprat är att förstärka det som sägs med hjälp av ett bildstöd, samt få möjlighet att uttrycka sig. Bilderna kan vara samlade på en samtalskarta som är anpassad för en viss situation, tema eller aktivitet.</a:t>
            </a:r>
          </a:p>
          <a:p>
            <a:r>
              <a:rPr lang="sv-SE" sz="1200" kern="1200" dirty="0">
                <a:solidFill>
                  <a:schemeClr val="tx1"/>
                </a:solidFill>
                <a:effectLst/>
                <a:latin typeface="Georgia" panose="02040502050405020303" pitchFamily="18" charset="0"/>
                <a:ea typeface="+mn-ea"/>
                <a:cs typeface="+mn-cs"/>
              </a:rPr>
              <a:t>Fördelar med pekprat är: </a:t>
            </a:r>
          </a:p>
          <a:p>
            <a:pPr marL="171450" lvl="0" indent="-171450">
              <a:buFont typeface="Arial" panose="020B0604020202020204" pitchFamily="34" charset="0"/>
              <a:buChar char="•"/>
            </a:pPr>
            <a:r>
              <a:rPr lang="sv-SE" sz="1200" kern="1200" dirty="0">
                <a:solidFill>
                  <a:schemeClr val="tx1"/>
                </a:solidFill>
                <a:effectLst/>
                <a:latin typeface="Georgia" panose="02040502050405020303" pitchFamily="18" charset="0"/>
                <a:ea typeface="+mn-ea"/>
                <a:cs typeface="+mn-cs"/>
              </a:rPr>
              <a:t>att samtalskartan kan ge barnet eller den unge stöd i vad hen kan säga och ett sätt att säga det på.</a:t>
            </a:r>
          </a:p>
          <a:p>
            <a:pPr marL="171450" lvl="0" indent="-171450">
              <a:buFont typeface="Arial" panose="020B0604020202020204" pitchFamily="34" charset="0"/>
              <a:buChar char="•"/>
            </a:pPr>
            <a:r>
              <a:rPr lang="sv-SE" sz="1200" kern="1200" dirty="0">
                <a:solidFill>
                  <a:schemeClr val="tx1"/>
                </a:solidFill>
                <a:effectLst/>
                <a:latin typeface="Georgia" panose="02040502050405020303" pitchFamily="18" charset="0"/>
                <a:ea typeface="+mn-ea"/>
                <a:cs typeface="+mn-cs"/>
              </a:rPr>
              <a:t>det blir lättare att förstå orden genom att både se bilden och höra talet</a:t>
            </a:r>
          </a:p>
          <a:p>
            <a:pPr marL="171450" lvl="0" indent="-171450">
              <a:buFont typeface="Arial" panose="020B0604020202020204" pitchFamily="34" charset="0"/>
              <a:buChar char="•"/>
            </a:pPr>
            <a:r>
              <a:rPr lang="sv-SE" sz="1200" kern="1200" dirty="0">
                <a:solidFill>
                  <a:schemeClr val="tx1"/>
                </a:solidFill>
                <a:effectLst/>
                <a:latin typeface="Georgia" panose="02040502050405020303" pitchFamily="18" charset="0"/>
                <a:ea typeface="+mn-ea"/>
                <a:cs typeface="+mn-cs"/>
              </a:rPr>
              <a:t>ökad självständighet då barnet eller den unge kan utveckla sitt ordförråd.</a:t>
            </a:r>
          </a:p>
          <a:p>
            <a:r>
              <a:rPr lang="sv-SE" sz="1200" kern="1200" dirty="0">
                <a:solidFill>
                  <a:schemeClr val="tx1"/>
                </a:solidFill>
                <a:effectLst/>
                <a:latin typeface="Georgia" panose="02040502050405020303" pitchFamily="18" charset="0"/>
                <a:ea typeface="+mn-ea"/>
                <a:cs typeface="+mn-cs"/>
              </a:rPr>
              <a:t>I den här övningen används en variant av pekprat utifrån en samtalskarta om rättigheter, våld och kroppslig integritet. Samtalskartan är ett övningsmaterial i tre delar. En som är grundläggande om våld, kropp och känslor, en som är situations och åldersanpassad för barn och en som är anpassad för tonåringar och unga vuxna.</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kern="1200" dirty="0">
              <a:solidFill>
                <a:schemeClr val="tx1"/>
              </a:solidFill>
              <a:effectLst/>
              <a:latin typeface="Georgia" panose="02040502050405020303" pitchFamily="18" charset="0"/>
              <a:ea typeface="+mn-ea"/>
              <a:cs typeface="+mn-cs"/>
            </a:endParaRPr>
          </a:p>
        </p:txBody>
      </p:sp>
      <p:sp>
        <p:nvSpPr>
          <p:cNvPr id="4" name="Platshållare för bildnummer 3"/>
          <p:cNvSpPr>
            <a:spLocks noGrp="1"/>
          </p:cNvSpPr>
          <p:nvPr>
            <p:ph type="sldNum" sz="quarter" idx="5"/>
          </p:nvPr>
        </p:nvSpPr>
        <p:spPr/>
        <p:txBody>
          <a:bodyPr/>
          <a:lstStyle/>
          <a:p>
            <a:fld id="{CDA9542A-FB14-4843-A197-824CFEAE5CFD}" type="slidenum">
              <a:rPr lang="sv-SE" smtClean="0"/>
              <a:pPr/>
              <a:t>24</a:t>
            </a:fld>
            <a:endParaRPr lang="sv-SE" dirty="0"/>
          </a:p>
        </p:txBody>
      </p:sp>
    </p:spTree>
    <p:extLst>
      <p:ext uri="{BB962C8B-B14F-4D97-AF65-F5344CB8AC3E}">
        <p14:creationId xmlns:p14="http://schemas.microsoft.com/office/powerpoint/2010/main" val="9476467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Till utbildningsledaren: </a:t>
            </a:r>
            <a:r>
              <a:rPr lang="sv-SE" sz="1200" b="0" kern="1200" dirty="0">
                <a:solidFill>
                  <a:schemeClr val="tx1"/>
                </a:solidFill>
                <a:effectLst/>
                <a:latin typeface="Georgia" panose="02040502050405020303" pitchFamily="18" charset="0"/>
                <a:ea typeface="+mn-ea"/>
                <a:cs typeface="+mn-cs"/>
              </a:rPr>
              <a:t>DOLD BILD.</a:t>
            </a:r>
          </a:p>
          <a:p>
            <a:r>
              <a:rPr lang="sv-SE" sz="1200" kern="1200" dirty="0">
                <a:solidFill>
                  <a:schemeClr val="tx1"/>
                </a:solidFill>
                <a:effectLst/>
                <a:latin typeface="Georgia" panose="02040502050405020303" pitchFamily="18" charset="0"/>
                <a:ea typeface="+mn-ea"/>
                <a:cs typeface="+mn-cs"/>
              </a:rPr>
              <a:t>I gruppspåret ingår av utrymmesskäl inte en gemensam återkoppling i helgrupp. </a:t>
            </a:r>
          </a:p>
          <a:p>
            <a:r>
              <a:rPr lang="sv-SE" sz="1200" kern="1200" dirty="0">
                <a:solidFill>
                  <a:schemeClr val="tx1"/>
                </a:solidFill>
                <a:effectLst/>
                <a:latin typeface="Georgia" panose="02040502050405020303" pitchFamily="18" charset="0"/>
                <a:ea typeface="+mn-ea"/>
                <a:cs typeface="+mn-cs"/>
              </a:rPr>
              <a:t>Om det finns tid för det i er verksamhet, kan ni samlas i gruppen och låta deltagarna dela med sig av erfarenheter efter övningen. </a:t>
            </a:r>
          </a:p>
          <a:p>
            <a:r>
              <a:rPr lang="sv-SE" sz="1200" kern="1200" dirty="0">
                <a:solidFill>
                  <a:schemeClr val="tx1"/>
                </a:solidFill>
                <a:effectLst/>
                <a:latin typeface="Georgia" panose="02040502050405020303" pitchFamily="18" charset="0"/>
                <a:ea typeface="+mn-ea"/>
                <a:cs typeface="+mn-cs"/>
              </a:rPr>
              <a:t>Låt deltagarna reflektera utifrån frågorna. </a:t>
            </a:r>
          </a:p>
          <a:p>
            <a:r>
              <a:rPr lang="sv-SE" sz="1200" kern="1200" dirty="0">
                <a:solidFill>
                  <a:schemeClr val="tx1"/>
                </a:solidFill>
                <a:effectLst/>
                <a:latin typeface="Georgia" panose="02040502050405020303" pitchFamily="18" charset="0"/>
                <a:ea typeface="+mn-ea"/>
                <a:cs typeface="+mn-cs"/>
              </a:rPr>
              <a:t>Avsluta gärna samtalen med en runda där deltagarna berättar vad de tar med sig från övningen tillbaka till sitt arbete.</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Fördjupande föreläsningsanteckningar </a:t>
            </a:r>
            <a:endParaRPr lang="sv-SE" dirty="0"/>
          </a:p>
          <a:p>
            <a:r>
              <a:rPr lang="sv-SE" sz="1200" kern="1200" dirty="0">
                <a:solidFill>
                  <a:schemeClr val="tx1"/>
                </a:solidFill>
                <a:effectLst/>
                <a:latin typeface="Georgia" panose="02040502050405020303" pitchFamily="18" charset="0"/>
                <a:ea typeface="+mn-ea"/>
                <a:cs typeface="+mn-cs"/>
              </a:rPr>
              <a:t>I det uppföljande samtalet kan du berätta att det är vanligt att människor som </a:t>
            </a:r>
            <a:r>
              <a:rPr lang="sv-SE" sz="1200" kern="1200" dirty="0" err="1">
                <a:solidFill>
                  <a:schemeClr val="tx1"/>
                </a:solidFill>
                <a:effectLst/>
                <a:latin typeface="Georgia" panose="02040502050405020303" pitchFamily="18" charset="0"/>
                <a:ea typeface="+mn-ea"/>
                <a:cs typeface="+mn-cs"/>
              </a:rPr>
              <a:t>pekpratar</a:t>
            </a:r>
            <a:r>
              <a:rPr lang="sv-SE" sz="1200" kern="1200" dirty="0">
                <a:solidFill>
                  <a:schemeClr val="tx1"/>
                </a:solidFill>
                <a:effectLst/>
                <a:latin typeface="Georgia" panose="02040502050405020303" pitchFamily="18" charset="0"/>
                <a:ea typeface="+mn-ea"/>
                <a:cs typeface="+mn-cs"/>
              </a:rPr>
              <a:t> och </a:t>
            </a:r>
            <a:r>
              <a:rPr lang="sv-SE" sz="1200" kern="1200" dirty="0" err="1">
                <a:solidFill>
                  <a:schemeClr val="tx1"/>
                </a:solidFill>
                <a:effectLst/>
                <a:latin typeface="Georgia" panose="02040502050405020303" pitchFamily="18" charset="0"/>
                <a:ea typeface="+mn-ea"/>
                <a:cs typeface="+mn-cs"/>
              </a:rPr>
              <a:t>ritpratar</a:t>
            </a:r>
            <a:r>
              <a:rPr lang="sv-SE" sz="1200" kern="1200" dirty="0">
                <a:solidFill>
                  <a:schemeClr val="tx1"/>
                </a:solidFill>
                <a:effectLst/>
                <a:latin typeface="Georgia" panose="02040502050405020303" pitchFamily="18" charset="0"/>
                <a:ea typeface="+mn-ea"/>
                <a:cs typeface="+mn-cs"/>
              </a:rPr>
              <a:t>: </a:t>
            </a:r>
          </a:p>
          <a:p>
            <a:pPr marL="171450" indent="-171450">
              <a:buFont typeface="Arial" panose="020B0604020202020204" pitchFamily="34" charset="0"/>
              <a:buChar char="•"/>
            </a:pPr>
            <a:r>
              <a:rPr lang="sv-SE" sz="1200" kern="1200" dirty="0">
                <a:solidFill>
                  <a:schemeClr val="tx1"/>
                </a:solidFill>
                <a:effectLst/>
                <a:latin typeface="Georgia" panose="02040502050405020303" pitchFamily="18" charset="0"/>
                <a:ea typeface="+mn-ea"/>
                <a:cs typeface="+mn-cs"/>
              </a:rPr>
              <a:t>Talar långsammare. </a:t>
            </a:r>
          </a:p>
          <a:p>
            <a:pPr marL="171450" lvl="0" indent="-171450">
              <a:buFont typeface="Arial" panose="020B0604020202020204" pitchFamily="34" charset="0"/>
              <a:buChar char="•"/>
            </a:pPr>
            <a:r>
              <a:rPr lang="sv-SE" sz="1200" kern="1200" dirty="0">
                <a:solidFill>
                  <a:schemeClr val="tx1"/>
                </a:solidFill>
                <a:effectLst/>
                <a:latin typeface="Georgia" panose="02040502050405020303" pitchFamily="18" charset="0"/>
                <a:ea typeface="+mn-ea"/>
                <a:cs typeface="+mn-cs"/>
              </a:rPr>
              <a:t>Pratar tydligare med färre sidospår. </a:t>
            </a:r>
          </a:p>
          <a:p>
            <a:pPr marL="171450" lvl="0" indent="-171450">
              <a:buFont typeface="Arial" panose="020B0604020202020204" pitchFamily="34" charset="0"/>
              <a:buChar char="•"/>
            </a:pPr>
            <a:r>
              <a:rPr lang="sv-SE" sz="1200" kern="1200" dirty="0">
                <a:solidFill>
                  <a:schemeClr val="tx1"/>
                </a:solidFill>
                <a:effectLst/>
                <a:latin typeface="Georgia" panose="02040502050405020303" pitchFamily="18" charset="0"/>
                <a:ea typeface="+mn-ea"/>
                <a:cs typeface="+mn-cs"/>
              </a:rPr>
              <a:t>Säger andra ord än de vanligtvis använder då alla ord inte alltid finns i en samtalskarta. </a:t>
            </a:r>
          </a:p>
          <a:p>
            <a:pPr marL="0" lvl="0" indent="0">
              <a:buFont typeface="Arial" panose="020B0604020202020204" pitchFamily="34" charset="0"/>
              <a:buNone/>
            </a:pPr>
            <a:endParaRPr lang="sv-SE" sz="1200" kern="1200" dirty="0">
              <a:solidFill>
                <a:schemeClr val="tx1"/>
              </a:solidFill>
              <a:effectLst/>
              <a:latin typeface="Georgia" panose="02040502050405020303" pitchFamily="18" charset="0"/>
              <a:ea typeface="+mn-ea"/>
              <a:cs typeface="+mn-cs"/>
            </a:endParaRPr>
          </a:p>
          <a:p>
            <a:pPr marL="0" lvl="0" indent="0">
              <a:buFont typeface="Arial" panose="020B0604020202020204" pitchFamily="34" charset="0"/>
              <a:buNone/>
            </a:pPr>
            <a:r>
              <a:rPr lang="sv-SE" sz="1200" kern="1200" dirty="0">
                <a:solidFill>
                  <a:schemeClr val="tx1"/>
                </a:solidFill>
                <a:effectLst/>
                <a:latin typeface="Georgia" panose="02040502050405020303" pitchFamily="18" charset="0"/>
                <a:ea typeface="+mn-ea"/>
                <a:cs typeface="+mn-cs"/>
              </a:rPr>
              <a:t>Här kan du även fråga deltagarna om på vilka sätt de upplevde att samtalskartans bild- och ordförråd kunde stödja och</a:t>
            </a:r>
            <a:r>
              <a:rPr lang="sv-SE" sz="1200" kern="1200">
                <a:solidFill>
                  <a:schemeClr val="tx1"/>
                </a:solidFill>
                <a:effectLst/>
                <a:latin typeface="Georgia" panose="02040502050405020303" pitchFamily="18" charset="0"/>
                <a:ea typeface="+mn-ea"/>
                <a:cs typeface="+mn-cs"/>
              </a:rPr>
              <a:t>/eller begränsa </a:t>
            </a:r>
            <a:r>
              <a:rPr lang="sv-SE" sz="1200" kern="1200" dirty="0">
                <a:solidFill>
                  <a:schemeClr val="tx1"/>
                </a:solidFill>
                <a:effectLst/>
                <a:latin typeface="Georgia" panose="02040502050405020303" pitchFamily="18" charset="0"/>
                <a:ea typeface="+mn-ea"/>
                <a:cs typeface="+mn-cs"/>
              </a:rPr>
              <a:t>samtal om känslor, rättigheter och våld?</a:t>
            </a:r>
          </a:p>
          <a:p>
            <a:endParaRPr lang="sv-SE" sz="1200" kern="1200" dirty="0">
              <a:solidFill>
                <a:schemeClr val="tx1"/>
              </a:solidFill>
              <a:effectLst/>
              <a:latin typeface="Georgia" panose="02040502050405020303" pitchFamily="18" charset="0"/>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25</a:t>
            </a:fld>
            <a:endParaRPr lang="sv-SE" dirty="0"/>
          </a:p>
        </p:txBody>
      </p:sp>
    </p:spTree>
    <p:extLst>
      <p:ext uri="{BB962C8B-B14F-4D97-AF65-F5344CB8AC3E}">
        <p14:creationId xmlns:p14="http://schemas.microsoft.com/office/powerpoint/2010/main" val="1812370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26</a:t>
            </a:fld>
            <a:endParaRPr lang="sv-SE" dirty="0"/>
          </a:p>
        </p:txBody>
      </p:sp>
    </p:spTree>
    <p:extLst>
      <p:ext uri="{BB962C8B-B14F-4D97-AF65-F5344CB8AC3E}">
        <p14:creationId xmlns:p14="http://schemas.microsoft.com/office/powerpoint/2010/main" val="939238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Till utbildningsledaren:</a:t>
            </a:r>
            <a:endParaRPr lang="sv-SE" sz="1200" kern="1200" dirty="0">
              <a:solidFill>
                <a:schemeClr val="tx1"/>
              </a:solidFill>
              <a:effectLst/>
              <a:latin typeface="Georgia" panose="02040502050405020303" pitchFamily="18" charset="0"/>
              <a:ea typeface="+mn-ea"/>
              <a:cs typeface="+mn-cs"/>
            </a:endParaRPr>
          </a:p>
          <a:p>
            <a:r>
              <a:rPr lang="sv-SE" dirty="0"/>
              <a:t>Dela in gruppen i bikupor eller mindre grupper och låt varje grupp välja en (eller flera frågor om de hinner) att diskutera.</a:t>
            </a:r>
          </a:p>
          <a:p>
            <a:r>
              <a:rPr lang="sv-SE" dirty="0"/>
              <a:t>Finns tid kan ni återkoppla i helgrupp.</a:t>
            </a: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27</a:t>
            </a:fld>
            <a:endParaRPr lang="sv-SE" dirty="0"/>
          </a:p>
        </p:txBody>
      </p:sp>
    </p:spTree>
    <p:extLst>
      <p:ext uri="{BB962C8B-B14F-4D97-AF65-F5344CB8AC3E}">
        <p14:creationId xmlns:p14="http://schemas.microsoft.com/office/powerpoint/2010/main" val="30505728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Georgia" panose="02040502050405020303" pitchFamily="18" charset="0"/>
                <a:ea typeface="+mn-ea"/>
                <a:cs typeface="+mn-cs"/>
              </a:rPr>
              <a:t>Syntolkning: </a:t>
            </a:r>
            <a:r>
              <a:rPr lang="sv-SE" sz="1200" kern="1200" dirty="0">
                <a:solidFill>
                  <a:schemeClr val="tx1"/>
                </a:solidFill>
                <a:effectLst/>
                <a:latin typeface="Georgia" panose="02040502050405020303" pitchFamily="18" charset="0"/>
                <a:ea typeface="+mn-ea"/>
                <a:cs typeface="+mn-cs"/>
              </a:rPr>
              <a:t>en bild av ett barn som tittar åt sidan.</a:t>
            </a:r>
          </a:p>
          <a:p>
            <a:pPr lvl="0"/>
            <a:r>
              <a:rPr lang="sv-SE" sz="1200" b="1" kern="1200" dirty="0">
                <a:solidFill>
                  <a:schemeClr val="tx1"/>
                </a:solidFill>
                <a:effectLst/>
                <a:latin typeface="Georgia" panose="02040502050405020303" pitchFamily="18" charset="0"/>
                <a:ea typeface="+mn-ea"/>
                <a:cs typeface="+mn-cs"/>
              </a:rPr>
              <a:t>Sammanfattning</a:t>
            </a:r>
            <a:r>
              <a:rPr lang="sv-SE" sz="1200" kern="1200" dirty="0">
                <a:solidFill>
                  <a:schemeClr val="tx1"/>
                </a:solidFill>
                <a:effectLst/>
                <a:latin typeface="Georgia" panose="02040502050405020303" pitchFamily="18" charset="0"/>
                <a:ea typeface="+mn-ea"/>
                <a:cs typeface="+mn-cs"/>
              </a:rPr>
              <a:t>: </a:t>
            </a:r>
          </a:p>
          <a:p>
            <a:pPr marL="171450" lvl="0" indent="-171450">
              <a:buFont typeface="Arial" panose="020B0604020202020204" pitchFamily="34" charset="0"/>
              <a:buChar char="•"/>
            </a:pPr>
            <a:r>
              <a:rPr lang="sv-SE" sz="1200" kern="1200" dirty="0">
                <a:solidFill>
                  <a:schemeClr val="tx1"/>
                </a:solidFill>
                <a:effectLst/>
                <a:latin typeface="Georgia" panose="02040502050405020303" pitchFamily="18" charset="0"/>
                <a:ea typeface="+mn-ea"/>
                <a:cs typeface="+mn-cs"/>
              </a:rPr>
              <a:t>Vi kan kommunicera om våld med barn och unga med funktionsnedsättning utifrån olika syften och på flera sätt. </a:t>
            </a:r>
          </a:p>
          <a:p>
            <a:pPr marL="171450" lvl="0" indent="-171450">
              <a:buFont typeface="Arial" panose="020B0604020202020204" pitchFamily="34" charset="0"/>
              <a:buChar char="•"/>
            </a:pPr>
            <a:r>
              <a:rPr lang="sv-SE" sz="1200" b="0" kern="1200" dirty="0">
                <a:solidFill>
                  <a:schemeClr val="tx1"/>
                </a:solidFill>
                <a:effectLst/>
                <a:latin typeface="Georgia" panose="02040502050405020303" pitchFamily="18" charset="0"/>
                <a:ea typeface="+mn-ea"/>
                <a:cs typeface="+mn-cs"/>
              </a:rPr>
              <a:t>Det kan ställa krav på att vi är observanta på barns kommunikativa förmågor, hur vi själva svarar på och reagerar i samspel med barn och unga som har kommunikationssvårigheter, samt att vi anpassar vår kommunikation samt testar, övar och använder olika kommunikationsstöd.</a:t>
            </a:r>
          </a:p>
          <a:p>
            <a:pPr marL="171450" indent="-171450">
              <a:buFont typeface="Arial" panose="020B0604020202020204" pitchFamily="34" charset="0"/>
              <a:buChar char="•"/>
            </a:pPr>
            <a:r>
              <a:rPr lang="sv-SE" dirty="0">
                <a:latin typeface="Georgia" panose="02040502050405020303" pitchFamily="18" charset="0"/>
              </a:rPr>
              <a:t>Att använda kommunikationsstöd som utgångspunkt i samtal är ett sätt att</a:t>
            </a:r>
            <a:r>
              <a:rPr lang="sv-SE" dirty="0"/>
              <a:t> försöka skapa miljöer som fungerar för så många som möjligt från början</a:t>
            </a:r>
            <a:r>
              <a:rPr lang="sv-SE" dirty="0">
                <a:latin typeface="Georgia" panose="02040502050405020303" pitchFamily="18" charset="0"/>
              </a:rPr>
              <a:t>.</a:t>
            </a:r>
            <a:r>
              <a:rPr lang="sv-SE"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t>Både samtal om våld och samtal med kommunikationsstöd kan upplevas svåra – därför är det viktigt att vi övar.</a:t>
            </a:r>
            <a:endParaRPr lang="sv-SE" dirty="0"/>
          </a:p>
          <a:p>
            <a:pPr lvl="0"/>
            <a:endParaRPr lang="sv-SE" sz="1200" b="0" kern="1200" dirty="0">
              <a:solidFill>
                <a:schemeClr val="tx1"/>
              </a:solidFill>
              <a:effectLst/>
              <a:latin typeface="Georgia" panose="02040502050405020303" pitchFamily="18" charset="0"/>
              <a:ea typeface="+mn-ea"/>
              <a:cs typeface="+mn-cs"/>
            </a:endParaRPr>
          </a:p>
          <a:p>
            <a:r>
              <a:rPr lang="sv-SE" sz="1200" kern="1200" dirty="0">
                <a:solidFill>
                  <a:schemeClr val="tx1"/>
                </a:solidFill>
                <a:effectLst/>
                <a:latin typeface="Georgia" panose="02040502050405020303" pitchFamily="18" charset="0"/>
                <a:ea typeface="+mn-ea"/>
                <a:cs typeface="+mn-cs"/>
              </a:rPr>
              <a:t> </a:t>
            </a:r>
            <a:r>
              <a:rPr lang="sv-SE" dirty="0">
                <a:effectLst/>
              </a:rPr>
              <a:t> </a:t>
            </a:r>
            <a:r>
              <a:rPr lang="sv-SE" sz="1200" kern="1200" dirty="0">
                <a:solidFill>
                  <a:schemeClr val="tx1"/>
                </a:solidFill>
                <a:effectLst/>
                <a:latin typeface="Georgia" panose="02040502050405020303" pitchFamily="18" charset="0"/>
                <a:ea typeface="+mn-ea"/>
                <a:cs typeface="+mn-cs"/>
              </a:rPr>
              <a:t> </a:t>
            </a:r>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28</a:t>
            </a:fld>
            <a:endParaRPr lang="sv-SE" dirty="0"/>
          </a:p>
        </p:txBody>
      </p:sp>
    </p:spTree>
    <p:extLst>
      <p:ext uri="{BB962C8B-B14F-4D97-AF65-F5344CB8AC3E}">
        <p14:creationId xmlns:p14="http://schemas.microsoft.com/office/powerpoint/2010/main" val="3350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Georgia" panose="02040502050405020303" pitchFamily="18" charset="0"/>
                <a:ea typeface="+mn-ea"/>
                <a:cs typeface="+mn-cs"/>
              </a:rPr>
              <a:t>Ni kan också genomföra en övning om att </a:t>
            </a:r>
            <a:r>
              <a:rPr lang="sv-SE" dirty="0"/>
              <a:t>använda kommunikationsstöd i samtal om våld med barn och unga med funktionsnedsättning</a:t>
            </a:r>
            <a:r>
              <a:rPr lang="sv-SE" sz="1200" kern="1200" dirty="0">
                <a:solidFill>
                  <a:schemeClr val="tx1"/>
                </a:solidFill>
                <a:effectLst/>
                <a:latin typeface="Georgia" panose="02040502050405020303" pitchFamily="18" charset="0"/>
                <a:ea typeface="+mn-ea"/>
                <a:cs typeface="+mn-cs"/>
              </a:rPr>
              <a:t>, samt reflektera kring förutsättningarna att kommunicera om våld i er verksamhet.</a:t>
            </a: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3</a:t>
            </a:fld>
            <a:endParaRPr lang="sv-SE" dirty="0"/>
          </a:p>
        </p:txBody>
      </p:sp>
    </p:spTree>
    <p:extLst>
      <p:ext uri="{BB962C8B-B14F-4D97-AF65-F5344CB8AC3E}">
        <p14:creationId xmlns:p14="http://schemas.microsoft.com/office/powerpoint/2010/main" val="252688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1" kern="1200" dirty="0">
                <a:solidFill>
                  <a:schemeClr val="tx1"/>
                </a:solidFill>
                <a:effectLst/>
                <a:latin typeface="Georgia" panose="02040502050405020303" pitchFamily="18" charset="0"/>
                <a:ea typeface="+mn-ea"/>
                <a:cs typeface="+mn-cs"/>
              </a:rPr>
              <a:t>Till utbildningsledaren: </a:t>
            </a:r>
            <a:endParaRPr lang="sv-SE" sz="1200"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Georgia" panose="02040502050405020303" pitchFamily="18" charset="0"/>
                <a:ea typeface="+mn-ea"/>
                <a:cs typeface="+mn-cs"/>
              </a:rPr>
              <a:t>De här citaten visar att barn och unga med funktionsnedsättning kan ha olika förutsättningar och behov för att kunna kommunicera om våld. </a:t>
            </a:r>
          </a:p>
          <a:p>
            <a:r>
              <a:rPr lang="sv-SE" sz="1200" kern="1200" dirty="0">
                <a:solidFill>
                  <a:schemeClr val="tx1"/>
                </a:solidFill>
                <a:effectLst/>
                <a:latin typeface="Georgia" panose="02040502050405020303" pitchFamily="18" charset="0"/>
                <a:ea typeface="+mn-ea"/>
                <a:cs typeface="+mn-cs"/>
              </a:rPr>
              <a:t>Citaten kommer från Rivkraft, som är Myndigheten för delaktighets undersökningspanel där över 2300 personer deltar. </a:t>
            </a:r>
          </a:p>
          <a:p>
            <a:r>
              <a:rPr lang="sv-SE" sz="1200" kern="1200" dirty="0">
                <a:solidFill>
                  <a:schemeClr val="tx1"/>
                </a:solidFill>
                <a:effectLst/>
                <a:latin typeface="Georgia" panose="02040502050405020303" pitchFamily="18" charset="0"/>
                <a:ea typeface="+mn-ea"/>
                <a:cs typeface="+mn-cs"/>
              </a:rPr>
              <a:t>Syftet med citaten är att inkludera röster och perspektiv från personer med funktionsnedsättning som utsatts för våld som barn och/eller unga.</a:t>
            </a:r>
          </a:p>
          <a:p>
            <a:endParaRPr lang="sv-SE" sz="1200" kern="1200" dirty="0">
              <a:solidFill>
                <a:schemeClr val="tx1"/>
              </a:solidFill>
              <a:effectLst/>
              <a:latin typeface="Georgia" panose="02040502050405020303" pitchFamily="18" charset="0"/>
              <a:ea typeface="+mn-ea"/>
              <a:cs typeface="+mn-cs"/>
            </a:endParaRPr>
          </a:p>
          <a:p>
            <a:endParaRPr lang="sv-SE" dirty="0"/>
          </a:p>
          <a:p>
            <a:endParaRPr lang="sv-SE" dirty="0"/>
          </a:p>
        </p:txBody>
      </p:sp>
      <p:sp>
        <p:nvSpPr>
          <p:cNvPr id="4" name="Slide Number Placeholder 3"/>
          <p:cNvSpPr>
            <a:spLocks noGrp="1"/>
          </p:cNvSpPr>
          <p:nvPr>
            <p:ph type="sldNum" sz="quarter" idx="5"/>
          </p:nvPr>
        </p:nvSpPr>
        <p:spPr/>
        <p:txBody>
          <a:bodyPr/>
          <a:lstStyle/>
          <a:p>
            <a:fld id="{3886E555-3715-422B-AAC8-FFDFE02213E8}" type="slidenum">
              <a:rPr lang="en-GB" smtClean="0"/>
              <a:t>4</a:t>
            </a:fld>
            <a:endParaRPr lang="en-GB" dirty="0"/>
          </a:p>
        </p:txBody>
      </p:sp>
    </p:spTree>
    <p:extLst>
      <p:ext uri="{BB962C8B-B14F-4D97-AF65-F5344CB8AC3E}">
        <p14:creationId xmlns:p14="http://schemas.microsoft.com/office/powerpoint/2010/main" val="3735407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5</a:t>
            </a:fld>
            <a:endParaRPr lang="sv-SE" dirty="0"/>
          </a:p>
        </p:txBody>
      </p:sp>
    </p:spTree>
    <p:extLst>
      <p:ext uri="{BB962C8B-B14F-4D97-AF65-F5344CB8AC3E}">
        <p14:creationId xmlns:p14="http://schemas.microsoft.com/office/powerpoint/2010/main" val="618418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Fördjupande föreläsningsanteckningar: </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Alla barn har rätt till ett liv i trygghet och att skyddas från våld. </a:t>
            </a:r>
          </a:p>
          <a:p>
            <a:r>
              <a:rPr lang="sv-SE" dirty="0"/>
              <a:t>FN:s konvention om barnets rättigheter, Barnkonventionen, är en del av den svenska lagsstiftningen. Det innebär ansvar att se till att barnet får det skydd och den omvårdnad som det behöver. </a:t>
            </a:r>
          </a:p>
          <a:p>
            <a:pPr marL="0" indent="0">
              <a:buNone/>
            </a:pPr>
            <a:r>
              <a:rPr lang="sv-SE" dirty="0"/>
              <a:t>Barnkonventionen fastslår att barnets bästa ska beaktas i alla beslut och att barn har rätt att uttrycka sina åsikter kring frågor som berör dem.</a:t>
            </a:r>
          </a:p>
          <a:p>
            <a:r>
              <a:rPr lang="sv-SE" dirty="0"/>
              <a:t>Utöver barnkonventionen förtydligas skyddet genom FN:s konvention om rättigheter för personer med funktionsnedsättning, som brukar kallas CRPD (</a:t>
            </a:r>
            <a:r>
              <a:rPr lang="en-US" dirty="0"/>
              <a:t>Convention on the Rights of Persons with Disabilities)</a:t>
            </a:r>
            <a:r>
              <a:rPr lang="sv-SE" dirty="0"/>
              <a:t>. Bland annat innebär det att barn har rätt att använda kommunikationsstöd för att kunna förstå information och uttrycka sin vilja.</a:t>
            </a: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6</a:t>
            </a:fld>
            <a:endParaRPr lang="sv-SE" dirty="0"/>
          </a:p>
        </p:txBody>
      </p:sp>
    </p:spTree>
    <p:extLst>
      <p:ext uri="{BB962C8B-B14F-4D97-AF65-F5344CB8AC3E}">
        <p14:creationId xmlns:p14="http://schemas.microsoft.com/office/powerpoint/2010/main" val="1199623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Fördjupande föreläsningsanteckningar </a:t>
            </a:r>
            <a:endParaRPr lang="sv-SE" sz="1200"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Samtal om våld kan uppstå i olika situationer och det går inte alltid från början att veta om ett samtal kommer att handla om våld.</a:t>
            </a:r>
          </a:p>
          <a:p>
            <a:r>
              <a:rPr lang="sv-SE" dirty="0"/>
              <a:t>Beroende på samtalets syfte kan ramarna för samtalet fungera på olika sätt. </a:t>
            </a:r>
          </a:p>
          <a:p>
            <a:r>
              <a:rPr lang="sv-SE" dirty="0"/>
              <a:t>Till exempel är samtalsreglerna i ett vardagligt samtal inte alltid så tydliga medan ett förhör ställer krav på </a:t>
            </a:r>
            <a:r>
              <a:rPr lang="sv-SE" b="0" dirty="0"/>
              <a:t>att frågor inte är ledande och att en person kan redogöra för ett händelseförlopp på ett detaljerat och sammanhängande sätt</a:t>
            </a:r>
            <a:r>
              <a:rPr lang="sv-SE" dirty="0"/>
              <a:t>.</a:t>
            </a:r>
          </a:p>
          <a:p>
            <a:endParaRPr lang="sv-SE" sz="1200" b="0" i="0" kern="1200" dirty="0">
              <a:solidFill>
                <a:schemeClr val="tx1"/>
              </a:solidFill>
              <a:effectLst/>
              <a:latin typeface="Georgia" panose="02040502050405020303" pitchFamily="18" charset="0"/>
              <a:ea typeface="+mn-ea"/>
              <a:cs typeface="+mn-cs"/>
            </a:endParaRPr>
          </a:p>
        </p:txBody>
      </p:sp>
      <p:sp>
        <p:nvSpPr>
          <p:cNvPr id="4" name="Platshållare för bildnummer 3"/>
          <p:cNvSpPr>
            <a:spLocks noGrp="1"/>
          </p:cNvSpPr>
          <p:nvPr>
            <p:ph type="sldNum" sz="quarter" idx="5"/>
          </p:nvPr>
        </p:nvSpPr>
        <p:spPr/>
        <p:txBody>
          <a:bodyPr/>
          <a:lstStyle/>
          <a:p>
            <a:fld id="{CDA9542A-FB14-4843-A197-824CFEAE5CFD}" type="slidenum">
              <a:rPr lang="sv-SE" smtClean="0"/>
              <a:pPr/>
              <a:t>7</a:t>
            </a:fld>
            <a:endParaRPr lang="sv-SE" dirty="0"/>
          </a:p>
        </p:txBody>
      </p:sp>
    </p:spTree>
    <p:extLst>
      <p:ext uri="{BB962C8B-B14F-4D97-AF65-F5344CB8AC3E}">
        <p14:creationId xmlns:p14="http://schemas.microsoft.com/office/powerpoint/2010/main" val="561644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Till utbildningsledaren:</a:t>
            </a:r>
            <a:endParaRPr lang="sv-SE" sz="1200"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Georgia" panose="02040502050405020303" pitchFamily="18" charset="0"/>
                <a:ea typeface="+mn-ea"/>
                <a:cs typeface="+mn-cs"/>
              </a:rPr>
              <a:t>Detta är alltså en generell förståelse av språket som Gruppspåret lånat av </a:t>
            </a:r>
            <a:r>
              <a:rPr lang="sv-SE" sz="1200" kern="1200" dirty="0">
                <a:solidFill>
                  <a:schemeClr val="tx1"/>
                </a:solidFill>
                <a:effectLst/>
                <a:latin typeface="Georgia" panose="02040502050405020303" pitchFamily="18" charset="0"/>
                <a:ea typeface="+mn-ea"/>
                <a:cs typeface="+mn-cs"/>
              </a:rPr>
              <a:t>Dart, en specialistenhet för kommunikationsstöd och digital delaktighet i Västra Götalandsregionen</a:t>
            </a:r>
            <a:r>
              <a:rPr lang="sv-SE" sz="1200" b="0" i="0" kern="1200" dirty="0">
                <a:solidFill>
                  <a:schemeClr val="tx1"/>
                </a:solidFill>
                <a:effectLst/>
                <a:latin typeface="Georgia" panose="02040502050405020303"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Läs gärna mer om språk i: Människans språk, Per Linell.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Fördjupande föreläsningsanteckningar </a:t>
            </a:r>
            <a:endParaRPr lang="sv-SE" sz="1200"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Georgia" panose="02040502050405020303" pitchFamily="18" charset="0"/>
                <a:ea typeface="+mn-ea"/>
                <a:cs typeface="+mn-cs"/>
              </a:rPr>
              <a:t>Denna förståelse används här som ett sätt att förstå förutsättningarna för s</a:t>
            </a:r>
            <a:r>
              <a:rPr lang="sv-SE" dirty="0"/>
              <a:t>amtal om våld med barn och unga med funktionsnedsättning.</a:t>
            </a:r>
            <a:endParaRPr lang="sv-SE" sz="1200" b="0" i="0"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Georgia" panose="02040502050405020303" pitchFamily="18" charset="0"/>
                <a:ea typeface="+mn-ea"/>
                <a:cs typeface="+mn-cs"/>
              </a:rPr>
              <a:t>K</a:t>
            </a:r>
            <a:r>
              <a:rPr lang="sv-SE" sz="1200" kern="1200" dirty="0">
                <a:solidFill>
                  <a:schemeClr val="tx1"/>
                </a:solidFill>
                <a:effectLst/>
                <a:latin typeface="Georgia" panose="02040502050405020303" pitchFamily="18" charset="0"/>
                <a:ea typeface="+mn-ea"/>
                <a:cs typeface="+mn-cs"/>
              </a:rPr>
              <a:t>ommunikationssvårigheter kopplad till funktionsnedsättning kan påverka alla eller någon eller några av delarna.</a:t>
            </a:r>
            <a:endParaRPr lang="sv-S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0" dirty="0"/>
              <a:t>En funktionsnedsättning kan till exempel innebära: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0" dirty="0"/>
              <a:t>Nedsatt förmåga att få och förstå information. Till exempel </a:t>
            </a:r>
            <a:r>
              <a:rPr lang="sv-SE" dirty="0"/>
              <a:t>att inte se eller höra, vara känslig för ljud, ljus och andra intryck, ha ett begränsat ordförråd, svårigheter att läsa eller skriva, eller tolka kroppsspråk, sociala signaler och mellanmänskligt samspel.</a:t>
            </a:r>
            <a:endParaRPr lang="sv-SE"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0" dirty="0"/>
              <a:t>S</a:t>
            </a:r>
            <a:r>
              <a:rPr lang="sv-SE" dirty="0"/>
              <a:t>vårigheter att </a:t>
            </a:r>
            <a:r>
              <a:rPr lang="sv-SE" b="0" dirty="0"/>
              <a:t>uttrycka sig så att andra förstår. Det kan handla om att </a:t>
            </a:r>
            <a:r>
              <a:rPr lang="sv-SE" dirty="0"/>
              <a:t>uttrycka sig långsamt, ha ett begränsat ordförråd, inte kunna höra eller göra vissa ljud, ha svårigheter med turtagning i samtal och ömsesidig kommunikation eller tillhöra en språklig minoritet t.ex. använda teckenspråk.</a:t>
            </a:r>
          </a:p>
          <a:p>
            <a:pPr marL="0" indent="0">
              <a:buFont typeface="Arial" panose="020B0604020202020204" pitchFamily="34" charset="0"/>
              <a:buNone/>
            </a:pPr>
            <a:endParaRPr lang="sv-SE" b="0" dirty="0"/>
          </a:p>
          <a:p>
            <a:pPr marL="0" indent="0">
              <a:buFont typeface="Arial" panose="020B0604020202020204" pitchFamily="34" charset="0"/>
              <a:buNone/>
            </a:pPr>
            <a:r>
              <a:rPr lang="sv-SE" b="0" dirty="0"/>
              <a:t>Utmaningar kopplade till att ha en inre dialog </a:t>
            </a:r>
            <a:r>
              <a:rPr lang="sv-SE" dirty="0"/>
              <a:t>kan handla om att det är svårt att koncentrera sig eller kontrollera sina impulser, förstå abstrakta begrepp som tid, ålder eller heder, kunna planera eller komma ihåg eller förstå eller förutsäga konsekvenser.</a:t>
            </a:r>
            <a:endParaRPr lang="sv-SE" sz="1200" b="0" i="0"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sz="1200"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dirty="0"/>
          </a:p>
          <a:p>
            <a:pPr marL="0" indent="0">
              <a:buNone/>
            </a:pPr>
            <a:endParaRPr lang="sv-S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200" b="0" i="0" kern="1200" dirty="0">
              <a:solidFill>
                <a:schemeClr val="tx1"/>
              </a:solidFill>
              <a:effectLst/>
              <a:latin typeface="Georgia" panose="02040502050405020303" pitchFamily="18" charset="0"/>
              <a:ea typeface="+mn-ea"/>
              <a:cs typeface="+mn-cs"/>
            </a:endParaRPr>
          </a:p>
          <a:p>
            <a:pPr marL="0" indent="0">
              <a:buFont typeface="Arial" panose="020B0604020202020204" pitchFamily="34" charset="0"/>
              <a:buNone/>
            </a:pPr>
            <a:endParaRPr lang="sv-SE" sz="1200" kern="1200" dirty="0">
              <a:solidFill>
                <a:schemeClr val="tx1"/>
              </a:solidFill>
              <a:effectLst/>
              <a:latin typeface="Georgia" panose="02040502050405020303" pitchFamily="18" charset="0"/>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8</a:t>
            </a:fld>
            <a:endParaRPr lang="sv-SE" dirty="0"/>
          </a:p>
        </p:txBody>
      </p:sp>
    </p:spTree>
    <p:extLst>
      <p:ext uri="{BB962C8B-B14F-4D97-AF65-F5344CB8AC3E}">
        <p14:creationId xmlns:p14="http://schemas.microsoft.com/office/powerpoint/2010/main" val="2678880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Till utbildningsledaren:</a:t>
            </a:r>
            <a:endParaRPr lang="sv-SE" sz="1200"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Georgia" panose="02040502050405020303" pitchFamily="18" charset="0"/>
                <a:ea typeface="+mn-ea"/>
                <a:cs typeface="+mn-cs"/>
              </a:rPr>
              <a:t>Bilden är lånad av </a:t>
            </a:r>
            <a:r>
              <a:rPr lang="sv-SE" sz="1200" kern="1200" dirty="0">
                <a:solidFill>
                  <a:schemeClr val="tx1"/>
                </a:solidFill>
                <a:effectLst/>
                <a:latin typeface="Georgia" panose="02040502050405020303" pitchFamily="18" charset="0"/>
                <a:ea typeface="+mn-ea"/>
                <a:cs typeface="+mn-cs"/>
              </a:rPr>
              <a:t>Dart, en specialistenhet för kommunikationsstöd och digital delaktighet i Västra Götalandsregionen</a:t>
            </a:r>
            <a:r>
              <a:rPr lang="sv-SE" sz="1200" b="0" i="0" kern="1200" dirty="0">
                <a:solidFill>
                  <a:schemeClr val="tx1"/>
                </a:solidFill>
                <a:effectLst/>
                <a:latin typeface="Georgia" panose="02040502050405020303" pitchFamily="18" charset="0"/>
                <a:ea typeface="+mn-ea"/>
                <a:cs typeface="+mn-cs"/>
              </a:rPr>
              <a:t>. </a:t>
            </a:r>
            <a:endParaRPr lang="sv-SE" dirty="0"/>
          </a:p>
          <a:p>
            <a:r>
              <a:rPr lang="sv-SE" dirty="0"/>
              <a:t>Källa: </a:t>
            </a:r>
            <a:r>
              <a:rPr lang="en-US" dirty="0">
                <a:highlight>
                  <a:srgbClr val="FFFF00"/>
                </a:highlight>
              </a:rPr>
              <a:t>Warren, S. F., &amp; Brady, N. C. (2007). The role of maternal responsivity in the development of children with intellectual disabilities. Mental Retardation and Developmental Disabilities Research Reviews, 13, 330–338</a:t>
            </a:r>
            <a:endParaRPr lang="sv-SE"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Fördjupande föreläsningsanteckningar: </a:t>
            </a:r>
            <a:endParaRPr lang="sv-SE" sz="1200"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Georgia" panose="02040502050405020303" pitchFamily="18" charset="0"/>
                <a:ea typeface="+mn-ea"/>
                <a:cs typeface="+mn-cs"/>
              </a:rPr>
              <a:t>Samspel och samarbete påverkas om en person har kommunikationssvårigheter.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Georgia" panose="02040502050405020303" pitchFamily="18" charset="0"/>
                <a:ea typeface="+mn-ea"/>
                <a:cs typeface="+mn-cs"/>
              </a:rPr>
              <a:t>Det kan leda till att samspelspartner också får svårigheter.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Georgia" panose="02040502050405020303" pitchFamily="18" charset="0"/>
                <a:ea typeface="+mn-ea"/>
                <a:cs typeface="+mn-cs"/>
              </a:rPr>
              <a:t>Men det är en negativ spiral som kan brytas.</a:t>
            </a: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9</a:t>
            </a:fld>
            <a:endParaRPr lang="sv-SE" dirty="0"/>
          </a:p>
        </p:txBody>
      </p:sp>
    </p:spTree>
    <p:extLst>
      <p:ext uri="{BB962C8B-B14F-4D97-AF65-F5344CB8AC3E}">
        <p14:creationId xmlns:p14="http://schemas.microsoft.com/office/powerpoint/2010/main" val="22364251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l">
              <a:defRPr sz="6000"/>
            </a:lvl1pPr>
          </a:lstStyle>
          <a:p>
            <a:r>
              <a:rPr lang="sv-SE"/>
              <a:t>Klicka här för att ändra mall för rubrikformat</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10"/>
            <a:ext cx="9144000" cy="1828801"/>
          </a:xfrm>
        </p:spPr>
        <p:txBody>
          <a:bodyPr>
            <a:noAutofit/>
          </a:bodyPr>
          <a:lstStyle>
            <a:lvl1pPr marL="0" indent="0" algn="l">
              <a:buNone/>
              <a:defRPr sz="24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sv-SE" dirty="0"/>
              <a:t>Klicka här för att ändra mall för underrubrikformat</a:t>
            </a:r>
          </a:p>
        </p:txBody>
      </p:sp>
      <p:pic>
        <p:nvPicPr>
          <p:cNvPr id="11" name="Picture 10">
            <a:extLst>
              <a:ext uri="{FF2B5EF4-FFF2-40B4-BE49-F238E27FC236}">
                <a16:creationId xmlns:a16="http://schemas.microsoft.com/office/drawing/2014/main" id="{2A675161-3D60-4934-8CDF-0E3D4A8D3D2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pic>
        <p:nvPicPr>
          <p:cNvPr id="5" name="Bildobjekt 4">
            <a:extLst>
              <a:ext uri="{FF2B5EF4-FFF2-40B4-BE49-F238E27FC236}">
                <a16:creationId xmlns:a16="http://schemas.microsoft.com/office/drawing/2014/main" id="{A4597C27-A625-4792-89A3-0850631E1A34}"/>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67225" y="5995410"/>
            <a:ext cx="4144832" cy="636395"/>
          </a:xfrm>
          <a:prstGeom prst="rect">
            <a:avLst/>
          </a:prstGeom>
        </p:spPr>
      </p:pic>
    </p:spTree>
    <p:extLst>
      <p:ext uri="{BB962C8B-B14F-4D97-AF65-F5344CB8AC3E}">
        <p14:creationId xmlns:p14="http://schemas.microsoft.com/office/powerpoint/2010/main" val="3896344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l">
              <a:defRPr sz="6000">
                <a:solidFill>
                  <a:schemeClr val="bg1"/>
                </a:solidFill>
              </a:defRPr>
            </a:lvl1pPr>
          </a:lstStyle>
          <a:p>
            <a:r>
              <a:rPr lang="en-US" dirty="0"/>
              <a:t>Click to edit Master title style</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10"/>
            <a:ext cx="9144000" cy="1828801"/>
          </a:xfrm>
        </p:spPr>
        <p:txBody>
          <a:bodyPr>
            <a:noAutofit/>
          </a:bodyPr>
          <a:lstStyle>
            <a:lvl1pPr marL="0" indent="0" algn="l">
              <a:buNone/>
              <a:defRPr sz="2400">
                <a:solidFill>
                  <a:schemeClr val="bg1"/>
                </a:solidFill>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endParaRPr lang="sv-SE" dirty="0"/>
          </a:p>
        </p:txBody>
      </p:sp>
      <p:pic>
        <p:nvPicPr>
          <p:cNvPr id="5" name="Picture 4">
            <a:extLst>
              <a:ext uri="{FF2B5EF4-FFF2-40B4-BE49-F238E27FC236}">
                <a16:creationId xmlns:a16="http://schemas.microsoft.com/office/drawing/2014/main" id="{34C1FC9A-6C84-107E-0F26-9E68CB57F6A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662800"/>
            <a:ext cx="3380235" cy="1195200"/>
          </a:xfrm>
          <a:prstGeom prst="rect">
            <a:avLst/>
          </a:prstGeom>
        </p:spPr>
      </p:pic>
      <p:pic>
        <p:nvPicPr>
          <p:cNvPr id="6" name="Bildobjekt 5">
            <a:extLst>
              <a:ext uri="{FF2B5EF4-FFF2-40B4-BE49-F238E27FC236}">
                <a16:creationId xmlns:a16="http://schemas.microsoft.com/office/drawing/2014/main" id="{5ED2B42E-7749-47E1-AA36-8E5E9038AE9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57600" y="5995411"/>
            <a:ext cx="3894076" cy="597894"/>
          </a:xfrm>
          <a:prstGeom prst="rect">
            <a:avLst/>
          </a:prstGeom>
        </p:spPr>
      </p:pic>
    </p:spTree>
    <p:extLst>
      <p:ext uri="{BB962C8B-B14F-4D97-AF65-F5344CB8AC3E}">
        <p14:creationId xmlns:p14="http://schemas.microsoft.com/office/powerpoint/2010/main" val="3505550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vslu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ctr">
              <a:defRPr sz="2400">
                <a:solidFill>
                  <a:schemeClr val="bg1"/>
                </a:solidFill>
              </a:defRPr>
            </a:lvl1pPr>
          </a:lstStyle>
          <a:p>
            <a:r>
              <a:rPr lang="en-US"/>
              <a:t>Click to edit Master title style</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00"/>
            <a:ext cx="9144000" cy="1828800"/>
          </a:xfrm>
        </p:spPr>
        <p:txBody>
          <a:bodyPr>
            <a:noAutofit/>
          </a:bodyPr>
          <a:lstStyle>
            <a:lvl1pPr marL="0" indent="0" algn="ctr">
              <a:buNone/>
              <a:defRPr sz="6000">
                <a:solidFill>
                  <a:schemeClr val="bg1"/>
                </a:solidFill>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endParaRPr lang="sv-SE" dirty="0"/>
          </a:p>
        </p:txBody>
      </p:sp>
      <p:pic>
        <p:nvPicPr>
          <p:cNvPr id="5" name="Picture 4">
            <a:extLst>
              <a:ext uri="{FF2B5EF4-FFF2-40B4-BE49-F238E27FC236}">
                <a16:creationId xmlns:a16="http://schemas.microsoft.com/office/drawing/2014/main" id="{8674C3A8-D7CB-602F-3EB9-B06964A978C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pic>
        <p:nvPicPr>
          <p:cNvPr id="6" name="Bildobjekt 5">
            <a:extLst>
              <a:ext uri="{FF2B5EF4-FFF2-40B4-BE49-F238E27FC236}">
                <a16:creationId xmlns:a16="http://schemas.microsoft.com/office/drawing/2014/main" id="{6A6B8DFF-469D-49F1-8D3A-0C78E6B655B4}"/>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57600" y="5995411"/>
            <a:ext cx="3894076" cy="597894"/>
          </a:xfrm>
          <a:prstGeom prst="rect">
            <a:avLst/>
          </a:prstGeom>
        </p:spPr>
      </p:pic>
    </p:spTree>
    <p:extLst>
      <p:ext uri="{BB962C8B-B14F-4D97-AF65-F5344CB8AC3E}">
        <p14:creationId xmlns:p14="http://schemas.microsoft.com/office/powerpoint/2010/main" val="3479092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5322-5373-499E-AF2D-2170CC9A00DC}"/>
              </a:ext>
            </a:extLst>
          </p:cNvPr>
          <p:cNvSpPr>
            <a:spLocks noGrp="1"/>
          </p:cNvSpPr>
          <p:nvPr>
            <p:ph type="title"/>
          </p:nvPr>
        </p:nvSpPr>
        <p:spPr>
          <a:xfrm>
            <a:off x="831851" y="1519242"/>
            <a:ext cx="10515600" cy="1909758"/>
          </a:xfrm>
        </p:spPr>
        <p:txBody>
          <a:bodyPr anchor="b">
            <a:normAutofit/>
          </a:bodyPr>
          <a:lstStyle>
            <a:lvl1pPr>
              <a:defRPr sz="3600">
                <a:solidFill>
                  <a:schemeClr val="bg1"/>
                </a:solidFill>
              </a:defRPr>
            </a:lvl1pPr>
          </a:lstStyle>
          <a:p>
            <a:r>
              <a:rPr lang="en-US" dirty="0"/>
              <a:t>Click to edit Master title style</a:t>
            </a:r>
            <a:endParaRPr lang="sv-SE" dirty="0"/>
          </a:p>
        </p:txBody>
      </p:sp>
      <p:sp>
        <p:nvSpPr>
          <p:cNvPr id="3" name="Text Placeholder 2">
            <a:extLst>
              <a:ext uri="{FF2B5EF4-FFF2-40B4-BE49-F238E27FC236}">
                <a16:creationId xmlns:a16="http://schemas.microsoft.com/office/drawing/2014/main" id="{380AD21B-931A-4064-8D73-165D96D916F3}"/>
              </a:ext>
            </a:extLst>
          </p:cNvPr>
          <p:cNvSpPr>
            <a:spLocks noGrp="1"/>
          </p:cNvSpPr>
          <p:nvPr>
            <p:ph type="body" idx="1"/>
          </p:nvPr>
        </p:nvSpPr>
        <p:spPr>
          <a:xfrm>
            <a:off x="831851" y="3502800"/>
            <a:ext cx="10515600" cy="2628000"/>
          </a:xfrm>
        </p:spPr>
        <p:txBody>
          <a:bodyPr/>
          <a:lstStyle>
            <a:lvl1pPr marL="0" indent="0">
              <a:buNone/>
              <a:defRPr sz="2400">
                <a:solidFill>
                  <a:schemeClr val="bg1"/>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9BD9D274-9D58-4C59-BF24-08319E8A827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1"/>
                </a:solidFill>
              </a:defRPr>
            </a:lvl1pPr>
          </a:lstStyle>
          <a:p>
            <a:fld id="{DCCF291D-8549-BC44-8F4B-AC830741645B}" type="datetime1">
              <a:rPr lang="sv-SE" smtClean="0"/>
              <a:pPr/>
              <a:t>2025-02-12</a:t>
            </a:fld>
            <a:endParaRPr lang="sv-SE" dirty="0"/>
          </a:p>
        </p:txBody>
      </p:sp>
      <p:sp>
        <p:nvSpPr>
          <p:cNvPr id="5" name="Footer Placeholder 4">
            <a:extLst>
              <a:ext uri="{FF2B5EF4-FFF2-40B4-BE49-F238E27FC236}">
                <a16:creationId xmlns:a16="http://schemas.microsoft.com/office/drawing/2014/main" id="{A0AFF1B3-BEF7-476C-9C24-6F6824C23A59}"/>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1"/>
                </a:solidFill>
              </a:defRPr>
            </a:lvl1pPr>
          </a:lstStyle>
          <a:p>
            <a:r>
              <a:rPr lang="sv-SE" dirty="0"/>
              <a:t>LiU PowerPoint-mall</a:t>
            </a:r>
          </a:p>
        </p:txBody>
      </p:sp>
      <p:sp>
        <p:nvSpPr>
          <p:cNvPr id="6" name="Slide Number Placeholder 5">
            <a:extLst>
              <a:ext uri="{FF2B5EF4-FFF2-40B4-BE49-F238E27FC236}">
                <a16:creationId xmlns:a16="http://schemas.microsoft.com/office/drawing/2014/main" id="{85ADCECA-8742-4DDD-8038-0C0682EA7913}"/>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1D05C8B6-EC5E-42D9-8D75-1E05D6428564}" type="slidenum">
              <a:rPr lang="sv-SE" smtClean="0"/>
              <a:pPr/>
              <a:t>‹#›</a:t>
            </a:fld>
            <a:endParaRPr lang="sv-SE" dirty="0"/>
          </a:p>
        </p:txBody>
      </p:sp>
      <p:pic>
        <p:nvPicPr>
          <p:cNvPr id="10" name="Picture 9">
            <a:extLst>
              <a:ext uri="{FF2B5EF4-FFF2-40B4-BE49-F238E27FC236}">
                <a16:creationId xmlns:a16="http://schemas.microsoft.com/office/drawing/2014/main" id="{3AC6F900-E366-65E7-DE08-C99A4EC5F6F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pic>
        <p:nvPicPr>
          <p:cNvPr id="8" name="Bildobjekt 7">
            <a:extLst>
              <a:ext uri="{FF2B5EF4-FFF2-40B4-BE49-F238E27FC236}">
                <a16:creationId xmlns:a16="http://schemas.microsoft.com/office/drawing/2014/main" id="{EB871138-FE12-4708-A68F-B3C00315F22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3179" y="6278285"/>
            <a:ext cx="2767264" cy="424884"/>
          </a:xfrm>
          <a:prstGeom prst="rect">
            <a:avLst/>
          </a:prstGeom>
        </p:spPr>
      </p:pic>
    </p:spTree>
    <p:extLst>
      <p:ext uri="{BB962C8B-B14F-4D97-AF65-F5344CB8AC3E}">
        <p14:creationId xmlns:p14="http://schemas.microsoft.com/office/powerpoint/2010/main" val="38976212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D5F28-9CA8-4998-8631-C03E7886FE15}"/>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a:extLst>
              <a:ext uri="{FF2B5EF4-FFF2-40B4-BE49-F238E27FC236}">
                <a16:creationId xmlns:a16="http://schemas.microsoft.com/office/drawing/2014/main" id="{F83CC860-BB16-4E0C-B870-8B2366E75AF0}"/>
              </a:ext>
            </a:extLst>
          </p:cNvPr>
          <p:cNvSpPr>
            <a:spLocks noGrp="1"/>
          </p:cNvSpPr>
          <p:nvPr>
            <p:ph idx="1"/>
          </p:nvPr>
        </p:nvSpPr>
        <p:spPr>
          <a:xfrm>
            <a:off x="838200" y="1825626"/>
            <a:ext cx="10515600" cy="42543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Date Placeholder 3">
            <a:extLst>
              <a:ext uri="{FF2B5EF4-FFF2-40B4-BE49-F238E27FC236}">
                <a16:creationId xmlns:a16="http://schemas.microsoft.com/office/drawing/2014/main" id="{FB2F96C9-5579-4CED-A338-A836AEE06E7E}"/>
              </a:ext>
            </a:extLst>
          </p:cNvPr>
          <p:cNvSpPr>
            <a:spLocks noGrp="1"/>
          </p:cNvSpPr>
          <p:nvPr>
            <p:ph type="dt" sz="half" idx="10"/>
          </p:nvPr>
        </p:nvSpPr>
        <p:spPr>
          <a:xfrm>
            <a:off x="8292263" y="0"/>
            <a:ext cx="2520000" cy="360000"/>
          </a:xfrm>
        </p:spPr>
        <p:txBody>
          <a:bodyPr/>
          <a:lstStyle/>
          <a:p>
            <a:fld id="{A0D3A54C-EB03-A244-88F0-70D5D8782B1B}" type="datetime1">
              <a:rPr lang="sv-SE" smtClean="0"/>
              <a:t>2025-02-12</a:t>
            </a:fld>
            <a:endParaRPr lang="sv-SE"/>
          </a:p>
        </p:txBody>
      </p:sp>
      <p:sp>
        <p:nvSpPr>
          <p:cNvPr id="5" name="Footer Placeholder 4">
            <a:extLst>
              <a:ext uri="{FF2B5EF4-FFF2-40B4-BE49-F238E27FC236}">
                <a16:creationId xmlns:a16="http://schemas.microsoft.com/office/drawing/2014/main" id="{835A41CD-1A6A-456B-BCAE-4B73471B30D0}"/>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9E8AF9EE-7694-4BC1-BDBC-514D317EEE90}"/>
              </a:ext>
            </a:extLst>
          </p:cNvPr>
          <p:cNvSpPr>
            <a:spLocks noGrp="1"/>
          </p:cNvSpPr>
          <p:nvPr>
            <p:ph type="sldNum" sz="quarter" idx="12"/>
          </p:nvPr>
        </p:nvSpPr>
        <p:spPr>
          <a:xfrm>
            <a:off x="10812263" y="0"/>
            <a:ext cx="432000" cy="360000"/>
          </a:xfrm>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D2B6CEC0-7FA1-4DD6-9711-E98236C44181}"/>
              </a:ext>
              <a:ext uri="{C183D7F6-B498-43B3-948B-1728B52AA6E4}">
                <adec:decorative xmlns:adec="http://schemas.microsoft.com/office/drawing/2017/decorative" val="1"/>
              </a:ext>
            </a:extLst>
          </p:cNvPr>
          <p:cNvCxnSpPr>
            <a:cxnSpLocks/>
          </p:cNvCxnSpPr>
          <p:nvPr/>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26528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Avslu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ctr">
              <a:defRPr sz="2400"/>
            </a:lvl1pPr>
          </a:lstStyle>
          <a:p>
            <a:r>
              <a:rPr lang="sv-SE" dirty="0"/>
              <a:t>Klicka här för att ändra mall för rubrikformat</a:t>
            </a:r>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00"/>
            <a:ext cx="9144000" cy="1828800"/>
          </a:xfrm>
        </p:spPr>
        <p:txBody>
          <a:bodyPr>
            <a:noAutofit/>
          </a:bodyPr>
          <a:lstStyle>
            <a:lvl1pPr marL="0" indent="0" algn="ctr">
              <a:buNone/>
              <a:defRPr sz="60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sv-SE"/>
              <a:t>Klicka här för att ändra mall för underrubrikformat</a:t>
            </a:r>
            <a:endParaRPr lang="sv-SE" dirty="0"/>
          </a:p>
        </p:txBody>
      </p:sp>
      <p:pic>
        <p:nvPicPr>
          <p:cNvPr id="12" name="Picture 11">
            <a:extLst>
              <a:ext uri="{FF2B5EF4-FFF2-40B4-BE49-F238E27FC236}">
                <a16:creationId xmlns:a16="http://schemas.microsoft.com/office/drawing/2014/main" id="{C28FFEF4-4F3A-41C8-A52E-4FD1787D537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pic>
        <p:nvPicPr>
          <p:cNvPr id="5" name="Bildobjekt 4">
            <a:extLst>
              <a:ext uri="{FF2B5EF4-FFF2-40B4-BE49-F238E27FC236}">
                <a16:creationId xmlns:a16="http://schemas.microsoft.com/office/drawing/2014/main" id="{C1D48B19-AFD8-4A58-BAE7-625D8EC2A95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99848" y="5956224"/>
            <a:ext cx="4462751" cy="685208"/>
          </a:xfrm>
          <a:prstGeom prst="rect">
            <a:avLst/>
          </a:prstGeom>
        </p:spPr>
      </p:pic>
    </p:spTree>
    <p:extLst>
      <p:ext uri="{BB962C8B-B14F-4D97-AF65-F5344CB8AC3E}">
        <p14:creationId xmlns:p14="http://schemas.microsoft.com/office/powerpoint/2010/main" val="997983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5322-5373-499E-AF2D-2170CC9A00DC}"/>
              </a:ext>
            </a:extLst>
          </p:cNvPr>
          <p:cNvSpPr>
            <a:spLocks noGrp="1"/>
          </p:cNvSpPr>
          <p:nvPr>
            <p:ph type="title"/>
          </p:nvPr>
        </p:nvSpPr>
        <p:spPr>
          <a:xfrm>
            <a:off x="831851" y="1519242"/>
            <a:ext cx="10515600" cy="1909758"/>
          </a:xfrm>
        </p:spPr>
        <p:txBody>
          <a:bodyPr anchor="b">
            <a:normAutofit/>
          </a:bodyPr>
          <a:lstStyle>
            <a:lvl1pPr>
              <a:defRPr sz="3600"/>
            </a:lvl1pPr>
          </a:lstStyle>
          <a:p>
            <a:r>
              <a:rPr lang="sv-SE" dirty="0"/>
              <a:t>Klicka här för att ändra mall för rubrikformat</a:t>
            </a:r>
          </a:p>
        </p:txBody>
      </p:sp>
      <p:sp>
        <p:nvSpPr>
          <p:cNvPr id="3" name="Text Placeholder 2">
            <a:extLst>
              <a:ext uri="{FF2B5EF4-FFF2-40B4-BE49-F238E27FC236}">
                <a16:creationId xmlns:a16="http://schemas.microsoft.com/office/drawing/2014/main" id="{380AD21B-931A-4064-8D73-165D96D916F3}"/>
              </a:ext>
            </a:extLst>
          </p:cNvPr>
          <p:cNvSpPr>
            <a:spLocks noGrp="1"/>
          </p:cNvSpPr>
          <p:nvPr>
            <p:ph type="body" idx="1"/>
          </p:nvPr>
        </p:nvSpPr>
        <p:spPr>
          <a:xfrm>
            <a:off x="831851" y="3502800"/>
            <a:ext cx="10515600" cy="2628000"/>
          </a:xfrm>
        </p:spPr>
        <p:txBody>
          <a:bodyPr/>
          <a:lstStyle>
            <a:lvl1pPr marL="0" indent="0">
              <a:lnSpc>
                <a:spcPct val="100000"/>
              </a:lnSpc>
              <a:buNone/>
              <a:defRPr sz="2400">
                <a:solidFill>
                  <a:schemeClr val="tx1"/>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sv-SE" dirty="0"/>
              <a:t>Klicka här för att ändra format på bakgrundstexten</a:t>
            </a:r>
          </a:p>
        </p:txBody>
      </p:sp>
      <p:sp>
        <p:nvSpPr>
          <p:cNvPr id="4" name="Date Placeholder 3">
            <a:extLst>
              <a:ext uri="{FF2B5EF4-FFF2-40B4-BE49-F238E27FC236}">
                <a16:creationId xmlns:a16="http://schemas.microsoft.com/office/drawing/2014/main" id="{9BD9D274-9D58-4C59-BF24-08319E8A8277}"/>
              </a:ext>
            </a:extLst>
          </p:cNvPr>
          <p:cNvSpPr>
            <a:spLocks noGrp="1"/>
          </p:cNvSpPr>
          <p:nvPr>
            <p:ph type="dt" sz="half" idx="10"/>
          </p:nvPr>
        </p:nvSpPr>
        <p:spPr/>
        <p:txBody>
          <a:bodyPr/>
          <a:lstStyle/>
          <a:p>
            <a:fld id="{1130E869-33E5-AA47-9215-FFB6D21BF7C7}" type="datetime1">
              <a:rPr lang="sv-SE" smtClean="0"/>
              <a:t>2025-02-12</a:t>
            </a:fld>
            <a:endParaRPr lang="sv-SE" dirty="0"/>
          </a:p>
        </p:txBody>
      </p:sp>
      <p:sp>
        <p:nvSpPr>
          <p:cNvPr id="5" name="Footer Placeholder 4">
            <a:extLst>
              <a:ext uri="{FF2B5EF4-FFF2-40B4-BE49-F238E27FC236}">
                <a16:creationId xmlns:a16="http://schemas.microsoft.com/office/drawing/2014/main" id="{A0AFF1B3-BEF7-476C-9C24-6F6824C23A59}"/>
              </a:ext>
            </a:extLst>
          </p:cNvPr>
          <p:cNvSpPr>
            <a:spLocks noGrp="1"/>
          </p:cNvSpPr>
          <p:nvPr>
            <p:ph type="ftr" sz="quarter" idx="11"/>
          </p:nvPr>
        </p:nvSpPr>
        <p:spPr/>
        <p:txBody>
          <a:bodyPr/>
          <a:lstStyle/>
          <a:p>
            <a:r>
              <a:rPr lang="sv-SE" dirty="0"/>
              <a:t>LiU PowerPoint-mall</a:t>
            </a:r>
          </a:p>
        </p:txBody>
      </p:sp>
      <p:sp>
        <p:nvSpPr>
          <p:cNvPr id="6" name="Slide Number Placeholder 5">
            <a:extLst>
              <a:ext uri="{FF2B5EF4-FFF2-40B4-BE49-F238E27FC236}">
                <a16:creationId xmlns:a16="http://schemas.microsoft.com/office/drawing/2014/main" id="{85ADCECA-8742-4DDD-8038-0C0682EA7913}"/>
              </a:ext>
            </a:extLst>
          </p:cNvPr>
          <p:cNvSpPr>
            <a:spLocks noGrp="1"/>
          </p:cNvSpPr>
          <p:nvPr>
            <p:ph type="sldNum" sz="quarter" idx="12"/>
          </p:nvPr>
        </p:nvSpPr>
        <p:spPr/>
        <p:txBody>
          <a:bodyPr/>
          <a:lstStyle/>
          <a:p>
            <a:fld id="{1D05C8B6-EC5E-42D9-8D75-1E05D6428564}" type="slidenum">
              <a:rPr lang="sv-SE" smtClean="0"/>
              <a:t>‹#›</a:t>
            </a:fld>
            <a:endParaRPr lang="sv-SE" dirty="0"/>
          </a:p>
        </p:txBody>
      </p:sp>
      <p:pic>
        <p:nvPicPr>
          <p:cNvPr id="9" name="Picture 8">
            <a:extLst>
              <a:ext uri="{FF2B5EF4-FFF2-40B4-BE49-F238E27FC236}">
                <a16:creationId xmlns:a16="http://schemas.microsoft.com/office/drawing/2014/main" id="{FCFA31B6-BC02-4354-A1DB-49F7B0C933D9}"/>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pic>
        <p:nvPicPr>
          <p:cNvPr id="11" name="Picture 10">
            <a:extLst>
              <a:ext uri="{FF2B5EF4-FFF2-40B4-BE49-F238E27FC236}">
                <a16:creationId xmlns:a16="http://schemas.microsoft.com/office/drawing/2014/main" id="{7ABB9FFA-9B21-4C8C-AC48-62DD981503E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pic>
        <p:nvPicPr>
          <p:cNvPr id="10" name="Bildobjekt 9">
            <a:extLst>
              <a:ext uri="{FF2B5EF4-FFF2-40B4-BE49-F238E27FC236}">
                <a16:creationId xmlns:a16="http://schemas.microsoft.com/office/drawing/2014/main" id="{2147A7B0-4904-4C7F-9FFA-532E1FA5A8B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91974" y="6274042"/>
            <a:ext cx="3072589" cy="471763"/>
          </a:xfrm>
          <a:prstGeom prst="rect">
            <a:avLst/>
          </a:prstGeom>
        </p:spPr>
      </p:pic>
    </p:spTree>
    <p:extLst>
      <p:ext uri="{BB962C8B-B14F-4D97-AF65-F5344CB8AC3E}">
        <p14:creationId xmlns:p14="http://schemas.microsoft.com/office/powerpoint/2010/main" val="1574033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D5F28-9CA8-4998-8631-C03E7886FE15}"/>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a:extLst>
              <a:ext uri="{FF2B5EF4-FFF2-40B4-BE49-F238E27FC236}">
                <a16:creationId xmlns:a16="http://schemas.microsoft.com/office/drawing/2014/main" id="{F83CC860-BB16-4E0C-B870-8B2366E75AF0}"/>
              </a:ext>
            </a:extLst>
          </p:cNvPr>
          <p:cNvSpPr>
            <a:spLocks noGrp="1"/>
          </p:cNvSpPr>
          <p:nvPr>
            <p:ph idx="1"/>
          </p:nvPr>
        </p:nvSpPr>
        <p:spPr>
          <a:xfrm>
            <a:off x="838200" y="1825626"/>
            <a:ext cx="10515600" cy="42543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Date Placeholder 3">
            <a:extLst>
              <a:ext uri="{FF2B5EF4-FFF2-40B4-BE49-F238E27FC236}">
                <a16:creationId xmlns:a16="http://schemas.microsoft.com/office/drawing/2014/main" id="{FB2F96C9-5579-4CED-A338-A836AEE06E7E}"/>
              </a:ext>
            </a:extLst>
          </p:cNvPr>
          <p:cNvSpPr>
            <a:spLocks noGrp="1"/>
          </p:cNvSpPr>
          <p:nvPr>
            <p:ph type="dt" sz="half" idx="10"/>
          </p:nvPr>
        </p:nvSpPr>
        <p:spPr>
          <a:xfrm>
            <a:off x="8292263" y="0"/>
            <a:ext cx="2520000" cy="360000"/>
          </a:xfrm>
        </p:spPr>
        <p:txBody>
          <a:bodyPr/>
          <a:lstStyle/>
          <a:p>
            <a:fld id="{A0D3A54C-EB03-A244-88F0-70D5D8782B1B}" type="datetime1">
              <a:rPr lang="sv-SE" smtClean="0"/>
              <a:t>2025-02-12</a:t>
            </a:fld>
            <a:endParaRPr lang="sv-SE" dirty="0"/>
          </a:p>
        </p:txBody>
      </p:sp>
      <p:sp>
        <p:nvSpPr>
          <p:cNvPr id="5" name="Footer Placeholder 4">
            <a:extLst>
              <a:ext uri="{FF2B5EF4-FFF2-40B4-BE49-F238E27FC236}">
                <a16:creationId xmlns:a16="http://schemas.microsoft.com/office/drawing/2014/main" id="{835A41CD-1A6A-456B-BCAE-4B73471B30D0}"/>
              </a:ext>
            </a:extLst>
          </p:cNvPr>
          <p:cNvSpPr>
            <a:spLocks noGrp="1"/>
          </p:cNvSpPr>
          <p:nvPr>
            <p:ph type="ftr" sz="quarter" idx="11"/>
          </p:nvPr>
        </p:nvSpPr>
        <p:spPr/>
        <p:txBody>
          <a:bodyPr/>
          <a:lstStyle/>
          <a:p>
            <a:r>
              <a:rPr lang="sv-SE" dirty="0"/>
              <a:t>LiU PowerPoint-mall</a:t>
            </a:r>
          </a:p>
        </p:txBody>
      </p:sp>
      <p:sp>
        <p:nvSpPr>
          <p:cNvPr id="6" name="Slide Number Placeholder 5">
            <a:extLst>
              <a:ext uri="{FF2B5EF4-FFF2-40B4-BE49-F238E27FC236}">
                <a16:creationId xmlns:a16="http://schemas.microsoft.com/office/drawing/2014/main" id="{9E8AF9EE-7694-4BC1-BDBC-514D317EEE90}"/>
              </a:ext>
            </a:extLst>
          </p:cNvPr>
          <p:cNvSpPr>
            <a:spLocks noGrp="1"/>
          </p:cNvSpPr>
          <p:nvPr>
            <p:ph type="sldNum" sz="quarter" idx="12"/>
          </p:nvPr>
        </p:nvSpPr>
        <p:spPr>
          <a:xfrm>
            <a:off x="10812263" y="0"/>
            <a:ext cx="432000" cy="360000"/>
          </a:xfrm>
        </p:spPr>
        <p:txBody>
          <a:bodyPr/>
          <a:lstStyle/>
          <a:p>
            <a:fld id="{1D05C8B6-EC5E-42D9-8D75-1E05D6428564}" type="slidenum">
              <a:rPr lang="sv-SE" smtClean="0"/>
              <a:t>‹#›</a:t>
            </a:fld>
            <a:endParaRPr lang="sv-SE" dirty="0"/>
          </a:p>
        </p:txBody>
      </p:sp>
      <p:cxnSp>
        <p:nvCxnSpPr>
          <p:cNvPr id="9" name="Rak 5">
            <a:extLst>
              <a:ext uri="{FF2B5EF4-FFF2-40B4-BE49-F238E27FC236}">
                <a16:creationId xmlns:a16="http://schemas.microsoft.com/office/drawing/2014/main" id="{D2B6CEC0-7FA1-4DD6-9711-E98236C44181}"/>
              </a:ext>
              <a:ext uri="{C183D7F6-B498-43B3-948B-1728B52AA6E4}">
                <adec:decorative xmlns:adec="http://schemas.microsoft.com/office/drawing/2017/decorative" val="1"/>
              </a:ext>
            </a:extLst>
          </p:cNvPr>
          <p:cNvCxnSpPr>
            <a:cxnSpLocks/>
          </p:cNvCxnSpPr>
          <p:nvPr/>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90897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5D60-9FEA-4061-AE29-F7A1A0AE668D}"/>
              </a:ext>
            </a:extLst>
          </p:cNvPr>
          <p:cNvSpPr>
            <a:spLocks noGrp="1"/>
          </p:cNvSpPr>
          <p:nvPr>
            <p:ph type="title"/>
          </p:nvPr>
        </p:nvSpPr>
        <p:spPr/>
        <p:txBody>
          <a:bodyPr/>
          <a:lstStyle/>
          <a:p>
            <a:r>
              <a:rPr lang="sv-SE" dirty="0"/>
              <a:t>Klicka här för att ändra mall för rubrikformat</a:t>
            </a:r>
          </a:p>
        </p:txBody>
      </p:sp>
      <p:sp>
        <p:nvSpPr>
          <p:cNvPr id="3" name="Content Placeholder 2">
            <a:extLst>
              <a:ext uri="{FF2B5EF4-FFF2-40B4-BE49-F238E27FC236}">
                <a16:creationId xmlns:a16="http://schemas.microsoft.com/office/drawing/2014/main" id="{79AD652D-D723-4261-9B8C-661B6699F950}"/>
              </a:ext>
            </a:extLst>
          </p:cNvPr>
          <p:cNvSpPr>
            <a:spLocks noGrp="1"/>
          </p:cNvSpPr>
          <p:nvPr>
            <p:ph sz="half" idx="1"/>
          </p:nvPr>
        </p:nvSpPr>
        <p:spPr>
          <a:xfrm>
            <a:off x="838200" y="1825629"/>
            <a:ext cx="5181600" cy="424148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Content Placeholder 3">
            <a:extLst>
              <a:ext uri="{FF2B5EF4-FFF2-40B4-BE49-F238E27FC236}">
                <a16:creationId xmlns:a16="http://schemas.microsoft.com/office/drawing/2014/main" id="{8D72E162-7D8A-446C-B6C3-D85896811443}"/>
              </a:ext>
            </a:extLst>
          </p:cNvPr>
          <p:cNvSpPr>
            <a:spLocks noGrp="1"/>
          </p:cNvSpPr>
          <p:nvPr>
            <p:ph sz="half" idx="2"/>
          </p:nvPr>
        </p:nvSpPr>
        <p:spPr>
          <a:xfrm>
            <a:off x="6172200" y="1825626"/>
            <a:ext cx="5181600" cy="42543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Date Placeholder 4">
            <a:extLst>
              <a:ext uri="{FF2B5EF4-FFF2-40B4-BE49-F238E27FC236}">
                <a16:creationId xmlns:a16="http://schemas.microsoft.com/office/drawing/2014/main" id="{C6CCDECF-AB46-421A-B3EA-954167E551C6}"/>
              </a:ext>
            </a:extLst>
          </p:cNvPr>
          <p:cNvSpPr>
            <a:spLocks noGrp="1"/>
          </p:cNvSpPr>
          <p:nvPr>
            <p:ph type="dt" sz="half" idx="10"/>
          </p:nvPr>
        </p:nvSpPr>
        <p:spPr/>
        <p:txBody>
          <a:bodyPr/>
          <a:lstStyle/>
          <a:p>
            <a:fld id="{8799C4C0-6F97-2E48-B093-E07FB97419C9}" type="datetime1">
              <a:rPr lang="sv-SE" smtClean="0"/>
              <a:t>2025-02-12</a:t>
            </a:fld>
            <a:endParaRPr lang="sv-SE" dirty="0"/>
          </a:p>
        </p:txBody>
      </p:sp>
      <p:sp>
        <p:nvSpPr>
          <p:cNvPr id="6" name="Footer Placeholder 5">
            <a:extLst>
              <a:ext uri="{FF2B5EF4-FFF2-40B4-BE49-F238E27FC236}">
                <a16:creationId xmlns:a16="http://schemas.microsoft.com/office/drawing/2014/main" id="{20FFB67D-8CC2-4E5B-BF93-6B7E5BF4B2AC}"/>
              </a:ext>
            </a:extLst>
          </p:cNvPr>
          <p:cNvSpPr>
            <a:spLocks noGrp="1"/>
          </p:cNvSpPr>
          <p:nvPr>
            <p:ph type="ftr" sz="quarter" idx="11"/>
          </p:nvPr>
        </p:nvSpPr>
        <p:spPr/>
        <p:txBody>
          <a:bodyPr/>
          <a:lstStyle/>
          <a:p>
            <a:r>
              <a:rPr lang="sv-SE" dirty="0"/>
              <a:t>LiU PowerPoint-mall</a:t>
            </a:r>
          </a:p>
        </p:txBody>
      </p:sp>
      <p:sp>
        <p:nvSpPr>
          <p:cNvPr id="7" name="Slide Number Placeholder 6">
            <a:extLst>
              <a:ext uri="{FF2B5EF4-FFF2-40B4-BE49-F238E27FC236}">
                <a16:creationId xmlns:a16="http://schemas.microsoft.com/office/drawing/2014/main" id="{3CAF80C1-A5DA-4E08-8CAE-B47DD97A3975}"/>
              </a:ext>
            </a:extLst>
          </p:cNvPr>
          <p:cNvSpPr>
            <a:spLocks noGrp="1"/>
          </p:cNvSpPr>
          <p:nvPr>
            <p:ph type="sldNum" sz="quarter" idx="12"/>
          </p:nvPr>
        </p:nvSpPr>
        <p:spPr/>
        <p:txBody>
          <a:bodyPr/>
          <a:lstStyle/>
          <a:p>
            <a:fld id="{1D05C8B6-EC5E-42D9-8D75-1E05D6428564}" type="slidenum">
              <a:rPr lang="sv-SE" smtClean="0"/>
              <a:t>‹#›</a:t>
            </a:fld>
            <a:endParaRPr lang="sv-SE" dirty="0"/>
          </a:p>
        </p:txBody>
      </p:sp>
      <p:cxnSp>
        <p:nvCxnSpPr>
          <p:cNvPr id="11" name="Rak 5">
            <a:extLst>
              <a:ext uri="{FF2B5EF4-FFF2-40B4-BE49-F238E27FC236}">
                <a16:creationId xmlns:a16="http://schemas.microsoft.com/office/drawing/2014/main" id="{1DBCDB3C-6D20-4691-BDE2-381FEEBC114C}"/>
              </a:ext>
              <a:ext uri="{C183D7F6-B498-43B3-948B-1728B52AA6E4}">
                <adec:decorative xmlns:adec="http://schemas.microsoft.com/office/drawing/2017/decorative" val="1"/>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10009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AC1DA-1DF7-4806-9BFE-693752D8E5AA}"/>
              </a:ext>
            </a:extLst>
          </p:cNvPr>
          <p:cNvSpPr>
            <a:spLocks noGrp="1"/>
          </p:cNvSpPr>
          <p:nvPr>
            <p:ph type="title"/>
          </p:nvPr>
        </p:nvSpPr>
        <p:spPr>
          <a:xfrm>
            <a:off x="839788" y="365129"/>
            <a:ext cx="10515600" cy="1325563"/>
          </a:xfrm>
        </p:spPr>
        <p:txBody>
          <a:bodyPr/>
          <a:lstStyle/>
          <a:p>
            <a:r>
              <a:rPr lang="sv-SE"/>
              <a:t>Klicka här för att ändra mall för rubrikformat</a:t>
            </a:r>
            <a:endParaRPr lang="sv-SE" dirty="0"/>
          </a:p>
        </p:txBody>
      </p:sp>
      <p:sp>
        <p:nvSpPr>
          <p:cNvPr id="3" name="Text Placeholder 2">
            <a:extLst>
              <a:ext uri="{FF2B5EF4-FFF2-40B4-BE49-F238E27FC236}">
                <a16:creationId xmlns:a16="http://schemas.microsoft.com/office/drawing/2014/main" id="{4E0AEAAB-6C1D-4159-B092-4584A8886AC8}"/>
              </a:ext>
            </a:extLst>
          </p:cNvPr>
          <p:cNvSpPr>
            <a:spLocks noGrp="1"/>
          </p:cNvSpPr>
          <p:nvPr>
            <p:ph type="body" idx="1"/>
          </p:nvPr>
        </p:nvSpPr>
        <p:spPr>
          <a:xfrm>
            <a:off x="839789" y="1681163"/>
            <a:ext cx="5157787" cy="823912"/>
          </a:xfrm>
        </p:spPr>
        <p:txBody>
          <a:bodyPr anchor="b">
            <a:normAutofit/>
          </a:bodyPr>
          <a:lstStyle>
            <a:lvl1pPr marL="0" indent="0">
              <a:buNone/>
              <a:defRPr sz="2800" b="1">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a:extLst>
              <a:ext uri="{FF2B5EF4-FFF2-40B4-BE49-F238E27FC236}">
                <a16:creationId xmlns:a16="http://schemas.microsoft.com/office/drawing/2014/main" id="{7B835E44-E48F-4B64-BC38-36AE1423EEC3}"/>
              </a:ext>
            </a:extLst>
          </p:cNvPr>
          <p:cNvSpPr>
            <a:spLocks noGrp="1"/>
          </p:cNvSpPr>
          <p:nvPr>
            <p:ph sz="half" idx="2"/>
          </p:nvPr>
        </p:nvSpPr>
        <p:spPr>
          <a:xfrm>
            <a:off x="839789" y="2505085"/>
            <a:ext cx="5157787" cy="3571673"/>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Text Placeholder 4">
            <a:extLst>
              <a:ext uri="{FF2B5EF4-FFF2-40B4-BE49-F238E27FC236}">
                <a16:creationId xmlns:a16="http://schemas.microsoft.com/office/drawing/2014/main" id="{CF40FBBF-9493-4795-A84B-B36E22050892}"/>
              </a:ext>
            </a:extLst>
          </p:cNvPr>
          <p:cNvSpPr>
            <a:spLocks noGrp="1"/>
          </p:cNvSpPr>
          <p:nvPr>
            <p:ph type="body" sz="quarter" idx="3"/>
          </p:nvPr>
        </p:nvSpPr>
        <p:spPr>
          <a:xfrm>
            <a:off x="6172203" y="1681163"/>
            <a:ext cx="5183188" cy="823912"/>
          </a:xfrm>
        </p:spPr>
        <p:txBody>
          <a:bodyPr anchor="b">
            <a:normAutofit/>
          </a:bodyPr>
          <a:lstStyle>
            <a:lvl1pPr marL="0" indent="0">
              <a:buNone/>
              <a:defRPr sz="2800" b="1">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a:extLst>
              <a:ext uri="{FF2B5EF4-FFF2-40B4-BE49-F238E27FC236}">
                <a16:creationId xmlns:a16="http://schemas.microsoft.com/office/drawing/2014/main" id="{BD7B4785-7E60-4E95-8686-807938974191}"/>
              </a:ext>
            </a:extLst>
          </p:cNvPr>
          <p:cNvSpPr>
            <a:spLocks noGrp="1"/>
          </p:cNvSpPr>
          <p:nvPr>
            <p:ph sz="quarter" idx="4"/>
          </p:nvPr>
        </p:nvSpPr>
        <p:spPr>
          <a:xfrm>
            <a:off x="6172203" y="2505085"/>
            <a:ext cx="5183188" cy="356845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Date Placeholder 6">
            <a:extLst>
              <a:ext uri="{FF2B5EF4-FFF2-40B4-BE49-F238E27FC236}">
                <a16:creationId xmlns:a16="http://schemas.microsoft.com/office/drawing/2014/main" id="{7352B86A-85B7-4456-A609-BB084D0B26B0}"/>
              </a:ext>
              <a:ext uri="{C183D7F6-B498-43B3-948B-1728B52AA6E4}">
                <adec:decorative xmlns:adec="http://schemas.microsoft.com/office/drawing/2017/decorative" val="1"/>
              </a:ext>
            </a:extLst>
          </p:cNvPr>
          <p:cNvSpPr>
            <a:spLocks noGrp="1"/>
          </p:cNvSpPr>
          <p:nvPr>
            <p:ph type="dt" sz="half" idx="10"/>
          </p:nvPr>
        </p:nvSpPr>
        <p:spPr/>
        <p:txBody>
          <a:bodyPr/>
          <a:lstStyle/>
          <a:p>
            <a:fld id="{6910F6FE-1EF1-3543-A93C-A13D5DBCD153}" type="datetime1">
              <a:rPr lang="sv-SE" smtClean="0"/>
              <a:t>2025-02-12</a:t>
            </a:fld>
            <a:endParaRPr lang="sv-SE" dirty="0"/>
          </a:p>
        </p:txBody>
      </p:sp>
      <p:sp>
        <p:nvSpPr>
          <p:cNvPr id="8" name="Footer Placeholder 7">
            <a:extLst>
              <a:ext uri="{FF2B5EF4-FFF2-40B4-BE49-F238E27FC236}">
                <a16:creationId xmlns:a16="http://schemas.microsoft.com/office/drawing/2014/main" id="{91C08846-8A71-4321-93F6-BFCE99CB4A5E}"/>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dirty="0"/>
              <a:t>LiU PowerPoint-mall</a:t>
            </a:r>
          </a:p>
        </p:txBody>
      </p:sp>
      <p:sp>
        <p:nvSpPr>
          <p:cNvPr id="9" name="Slide Number Placeholder 8">
            <a:extLst>
              <a:ext uri="{FF2B5EF4-FFF2-40B4-BE49-F238E27FC236}">
                <a16:creationId xmlns:a16="http://schemas.microsoft.com/office/drawing/2014/main" id="{3AB0CCA9-80F4-4FE7-B4FD-9FB654545F31}"/>
              </a:ext>
              <a:ext uri="{C183D7F6-B498-43B3-948B-1728B52AA6E4}">
                <adec:decorative xmlns:adec="http://schemas.microsoft.com/office/drawing/2017/decorative" val="1"/>
              </a:ext>
            </a:extLst>
          </p:cNvPr>
          <p:cNvSpPr>
            <a:spLocks noGrp="1"/>
          </p:cNvSpPr>
          <p:nvPr>
            <p:ph type="sldNum" sz="quarter" idx="12"/>
          </p:nvPr>
        </p:nvSpPr>
        <p:spPr/>
        <p:txBody>
          <a:bodyPr/>
          <a:lstStyle/>
          <a:p>
            <a:fld id="{1D05C8B6-EC5E-42D9-8D75-1E05D6428564}" type="slidenum">
              <a:rPr lang="sv-SE" smtClean="0"/>
              <a:t>‹#›</a:t>
            </a:fld>
            <a:endParaRPr lang="sv-SE" dirty="0"/>
          </a:p>
        </p:txBody>
      </p:sp>
      <p:cxnSp>
        <p:nvCxnSpPr>
          <p:cNvPr id="13" name="Rak 5">
            <a:extLst>
              <a:ext uri="{FF2B5EF4-FFF2-40B4-BE49-F238E27FC236}">
                <a16:creationId xmlns:a16="http://schemas.microsoft.com/office/drawing/2014/main" id="{EC927C92-6210-4B4D-895A-19AADBEF8F6E}"/>
              </a:ext>
              <a:ext uri="{C183D7F6-B498-43B3-948B-1728B52AA6E4}">
                <adec:decorative xmlns:adec="http://schemas.microsoft.com/office/drawing/2017/decorative" val="1"/>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46256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C3FE9-5F5B-413D-B4E8-BD7E2968FF45}"/>
              </a:ext>
            </a:extLst>
          </p:cNvPr>
          <p:cNvSpPr>
            <a:spLocks noGrp="1"/>
          </p:cNvSpPr>
          <p:nvPr>
            <p:ph type="title"/>
          </p:nvPr>
        </p:nvSpPr>
        <p:spPr/>
        <p:txBody>
          <a:bodyPr/>
          <a:lstStyle/>
          <a:p>
            <a:r>
              <a:rPr lang="sv-SE"/>
              <a:t>Klicka här för att ändra mall för rubrikformat</a:t>
            </a:r>
            <a:endParaRPr lang="sv-SE" dirty="0"/>
          </a:p>
        </p:txBody>
      </p:sp>
      <p:sp>
        <p:nvSpPr>
          <p:cNvPr id="3" name="Date Placeholder 2">
            <a:extLst>
              <a:ext uri="{FF2B5EF4-FFF2-40B4-BE49-F238E27FC236}">
                <a16:creationId xmlns:a16="http://schemas.microsoft.com/office/drawing/2014/main" id="{55082EEB-76C9-46A2-8992-24100BBA5F96}"/>
              </a:ext>
              <a:ext uri="{C183D7F6-B498-43B3-948B-1728B52AA6E4}">
                <adec:decorative xmlns:adec="http://schemas.microsoft.com/office/drawing/2017/decorative" val="1"/>
              </a:ext>
            </a:extLst>
          </p:cNvPr>
          <p:cNvSpPr>
            <a:spLocks noGrp="1"/>
          </p:cNvSpPr>
          <p:nvPr>
            <p:ph type="dt" sz="half" idx="10"/>
          </p:nvPr>
        </p:nvSpPr>
        <p:spPr/>
        <p:txBody>
          <a:bodyPr/>
          <a:lstStyle/>
          <a:p>
            <a:fld id="{DC60EFBD-E0CA-9D4E-9724-19DA9E74433A}" type="datetime1">
              <a:rPr lang="sv-SE" smtClean="0"/>
              <a:t>2025-02-12</a:t>
            </a:fld>
            <a:endParaRPr lang="sv-SE" dirty="0"/>
          </a:p>
        </p:txBody>
      </p:sp>
      <p:sp>
        <p:nvSpPr>
          <p:cNvPr id="4" name="Footer Placeholder 3">
            <a:extLst>
              <a:ext uri="{FF2B5EF4-FFF2-40B4-BE49-F238E27FC236}">
                <a16:creationId xmlns:a16="http://schemas.microsoft.com/office/drawing/2014/main" id="{771F3176-8332-460F-839F-8C36305CF839}"/>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dirty="0"/>
              <a:t>LiU PowerPoint-mall</a:t>
            </a:r>
          </a:p>
        </p:txBody>
      </p:sp>
      <p:sp>
        <p:nvSpPr>
          <p:cNvPr id="5" name="Slide Number Placeholder 4">
            <a:extLst>
              <a:ext uri="{FF2B5EF4-FFF2-40B4-BE49-F238E27FC236}">
                <a16:creationId xmlns:a16="http://schemas.microsoft.com/office/drawing/2014/main" id="{470BA3FD-78E6-4451-96E1-12B31AC3BAD8}"/>
              </a:ext>
              <a:ext uri="{C183D7F6-B498-43B3-948B-1728B52AA6E4}">
                <adec:decorative xmlns:adec="http://schemas.microsoft.com/office/drawing/2017/decorative" val="1"/>
              </a:ext>
            </a:extLst>
          </p:cNvPr>
          <p:cNvSpPr>
            <a:spLocks noGrp="1"/>
          </p:cNvSpPr>
          <p:nvPr>
            <p:ph type="sldNum" sz="quarter" idx="12"/>
          </p:nvPr>
        </p:nvSpPr>
        <p:spPr/>
        <p:txBody>
          <a:bodyPr/>
          <a:lstStyle/>
          <a:p>
            <a:fld id="{1D05C8B6-EC5E-42D9-8D75-1E05D6428564}" type="slidenum">
              <a:rPr lang="sv-SE" smtClean="0"/>
              <a:t>‹#›</a:t>
            </a:fld>
            <a:endParaRPr lang="sv-SE" dirty="0"/>
          </a:p>
        </p:txBody>
      </p:sp>
      <p:cxnSp>
        <p:nvCxnSpPr>
          <p:cNvPr id="9" name="Rak 5">
            <a:extLst>
              <a:ext uri="{FF2B5EF4-FFF2-40B4-BE49-F238E27FC236}">
                <a16:creationId xmlns:a16="http://schemas.microsoft.com/office/drawing/2014/main" id="{95DA7626-B115-4C4F-9B3C-FE5B663044E7}"/>
              </a:ext>
              <a:ext uri="{C183D7F6-B498-43B3-948B-1728B52AA6E4}">
                <adec:decorative xmlns:adec="http://schemas.microsoft.com/office/drawing/2017/decorative" val="1"/>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98443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980A2-67AA-45AE-A4A3-02C24D5D2D10}"/>
              </a:ext>
            </a:extLst>
          </p:cNvPr>
          <p:cNvSpPr>
            <a:spLocks noGrp="1"/>
          </p:cNvSpPr>
          <p:nvPr>
            <p:ph type="title"/>
          </p:nvPr>
        </p:nvSpPr>
        <p:spPr>
          <a:xfrm>
            <a:off x="839788" y="447368"/>
            <a:ext cx="3932237" cy="1600200"/>
          </a:xfrm>
        </p:spPr>
        <p:txBody>
          <a:bodyPr anchor="b"/>
          <a:lstStyle>
            <a:lvl1pPr>
              <a:defRPr sz="3200"/>
            </a:lvl1pPr>
          </a:lstStyle>
          <a:p>
            <a:r>
              <a:rPr lang="sv-SE"/>
              <a:t>Klicka här för att ändra mall för rubrikformat</a:t>
            </a:r>
            <a:endParaRPr lang="sv-SE" dirty="0"/>
          </a:p>
        </p:txBody>
      </p:sp>
      <p:sp>
        <p:nvSpPr>
          <p:cNvPr id="4" name="Text Placeholder 3">
            <a:extLst>
              <a:ext uri="{FF2B5EF4-FFF2-40B4-BE49-F238E27FC236}">
                <a16:creationId xmlns:a16="http://schemas.microsoft.com/office/drawing/2014/main" id="{1B9E2521-9433-4ED7-A38E-EB976F0B35CD}"/>
              </a:ext>
            </a:extLst>
          </p:cNvPr>
          <p:cNvSpPr>
            <a:spLocks noGrp="1"/>
          </p:cNvSpPr>
          <p:nvPr>
            <p:ph type="body" sz="half" idx="2"/>
          </p:nvPr>
        </p:nvSpPr>
        <p:spPr>
          <a:xfrm>
            <a:off x="839788" y="2057402"/>
            <a:ext cx="3932237" cy="4022563"/>
          </a:xfrm>
        </p:spPr>
        <p:txBody>
          <a:bodyPr>
            <a:normAutofit/>
          </a:bodyPr>
          <a:lstStyle>
            <a:lvl1pPr marL="0" indent="0">
              <a:lnSpc>
                <a:spcPct val="100000"/>
              </a:lnSpc>
              <a:buNone/>
              <a:defRPr sz="20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Klicka här för att ändra format på bakgrundstexten</a:t>
            </a:r>
          </a:p>
        </p:txBody>
      </p:sp>
      <p:sp>
        <p:nvSpPr>
          <p:cNvPr id="3" name="Content Placeholder 2">
            <a:extLst>
              <a:ext uri="{FF2B5EF4-FFF2-40B4-BE49-F238E27FC236}">
                <a16:creationId xmlns:a16="http://schemas.microsoft.com/office/drawing/2014/main" id="{9B3FC7A9-016D-4F8D-95F8-AE268FFCD56E}"/>
              </a:ext>
            </a:extLst>
          </p:cNvPr>
          <p:cNvSpPr>
            <a:spLocks noGrp="1"/>
          </p:cNvSpPr>
          <p:nvPr>
            <p:ph idx="1"/>
          </p:nvPr>
        </p:nvSpPr>
        <p:spPr>
          <a:xfrm>
            <a:off x="5183188" y="987429"/>
            <a:ext cx="6172200" cy="5092533"/>
          </a:xfrm>
        </p:spPr>
        <p:txBody>
          <a:bodyPr/>
          <a:lstStyle>
            <a:lvl1pPr>
              <a:lnSpc>
                <a:spcPct val="100000"/>
              </a:lnSpc>
              <a:defRPr sz="2800"/>
            </a:lvl1pPr>
            <a:lvl2pPr>
              <a:lnSpc>
                <a:spcPct val="100000"/>
              </a:lnSpc>
              <a:defRPr sz="2400"/>
            </a:lvl2pPr>
            <a:lvl3pPr>
              <a:lnSpc>
                <a:spcPct val="100000"/>
              </a:lnSpc>
              <a:defRPr sz="2000"/>
            </a:lvl3pPr>
            <a:lvl4pPr>
              <a:lnSpc>
                <a:spcPct val="100000"/>
              </a:lnSpc>
              <a:defRPr sz="1800"/>
            </a:lvl4pPr>
            <a:lvl5pPr>
              <a:lnSpc>
                <a:spcPct val="100000"/>
              </a:lnSpc>
              <a:defRPr sz="18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Date Placeholder 4">
            <a:extLst>
              <a:ext uri="{FF2B5EF4-FFF2-40B4-BE49-F238E27FC236}">
                <a16:creationId xmlns:a16="http://schemas.microsoft.com/office/drawing/2014/main" id="{3ADAEBBB-5F59-4CE5-8F95-88A1C1885396}"/>
              </a:ext>
              <a:ext uri="{C183D7F6-B498-43B3-948B-1728B52AA6E4}">
                <adec:decorative xmlns:adec="http://schemas.microsoft.com/office/drawing/2017/decorative" val="1"/>
              </a:ext>
            </a:extLst>
          </p:cNvPr>
          <p:cNvSpPr>
            <a:spLocks noGrp="1"/>
          </p:cNvSpPr>
          <p:nvPr>
            <p:ph type="dt" sz="half" idx="10"/>
          </p:nvPr>
        </p:nvSpPr>
        <p:spPr/>
        <p:txBody>
          <a:bodyPr/>
          <a:lstStyle/>
          <a:p>
            <a:fld id="{87AB5AB5-DF39-3E46-90CF-6EF276B06A93}" type="datetime1">
              <a:rPr lang="sv-SE" smtClean="0"/>
              <a:t>2025-02-12</a:t>
            </a:fld>
            <a:endParaRPr lang="sv-SE" dirty="0"/>
          </a:p>
        </p:txBody>
      </p:sp>
      <p:sp>
        <p:nvSpPr>
          <p:cNvPr id="6" name="Footer Placeholder 5">
            <a:extLst>
              <a:ext uri="{FF2B5EF4-FFF2-40B4-BE49-F238E27FC236}">
                <a16:creationId xmlns:a16="http://schemas.microsoft.com/office/drawing/2014/main" id="{052D4F3F-4FD6-423B-8630-8675366330DD}"/>
              </a:ext>
              <a:ext uri="{C183D7F6-B498-43B3-948B-1728B52AA6E4}">
                <adec:decorative xmlns:adec="http://schemas.microsoft.com/office/drawing/2017/decorative" val="1"/>
              </a:ext>
            </a:extLst>
          </p:cNvPr>
          <p:cNvSpPr>
            <a:spLocks noGrp="1"/>
          </p:cNvSpPr>
          <p:nvPr>
            <p:ph type="ftr" sz="quarter" idx="11"/>
          </p:nvPr>
        </p:nvSpPr>
        <p:spPr>
          <a:xfrm>
            <a:off x="944563" y="0"/>
            <a:ext cx="4320000" cy="360000"/>
          </a:xfrm>
        </p:spPr>
        <p:txBody>
          <a:bodyPr/>
          <a:lstStyle/>
          <a:p>
            <a:r>
              <a:rPr lang="sv-SE" dirty="0"/>
              <a:t>LiU PowerPoint-mall</a:t>
            </a:r>
          </a:p>
        </p:txBody>
      </p:sp>
      <p:sp>
        <p:nvSpPr>
          <p:cNvPr id="7" name="Slide Number Placeholder 6">
            <a:extLst>
              <a:ext uri="{FF2B5EF4-FFF2-40B4-BE49-F238E27FC236}">
                <a16:creationId xmlns:a16="http://schemas.microsoft.com/office/drawing/2014/main" id="{BFE6012F-A692-4BBB-B0E2-A40D6C39170B}"/>
              </a:ext>
              <a:ext uri="{C183D7F6-B498-43B3-948B-1728B52AA6E4}">
                <adec:decorative xmlns:adec="http://schemas.microsoft.com/office/drawing/2017/decorative" val="1"/>
              </a:ext>
            </a:extLst>
          </p:cNvPr>
          <p:cNvSpPr>
            <a:spLocks noGrp="1"/>
          </p:cNvSpPr>
          <p:nvPr>
            <p:ph type="sldNum" sz="quarter" idx="12"/>
          </p:nvPr>
        </p:nvSpPr>
        <p:spPr/>
        <p:txBody>
          <a:bodyPr/>
          <a:lstStyle/>
          <a:p>
            <a:fld id="{1D05C8B6-EC5E-42D9-8D75-1E05D6428564}" type="slidenum">
              <a:rPr lang="sv-SE" smtClean="0"/>
              <a:t>‹#›</a:t>
            </a:fld>
            <a:endParaRPr lang="sv-SE" dirty="0"/>
          </a:p>
        </p:txBody>
      </p:sp>
      <p:cxnSp>
        <p:nvCxnSpPr>
          <p:cNvPr id="26" name="Rak 5">
            <a:extLst>
              <a:ext uri="{FF2B5EF4-FFF2-40B4-BE49-F238E27FC236}">
                <a16:creationId xmlns:a16="http://schemas.microsoft.com/office/drawing/2014/main" id="{125440BF-FF8E-4F55-AC91-862AB2B62D8D}"/>
              </a:ext>
              <a:ext uri="{C183D7F6-B498-43B3-948B-1728B52AA6E4}">
                <adec:decorative xmlns:adec="http://schemas.microsoft.com/office/drawing/2017/decorative" val="1"/>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0427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8F90-6F0B-4082-A03A-25C0D0EEE64B}"/>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sv-SE" dirty="0"/>
          </a:p>
        </p:txBody>
      </p:sp>
      <p:sp>
        <p:nvSpPr>
          <p:cNvPr id="4" name="Text Placeholder 3">
            <a:extLst>
              <a:ext uri="{FF2B5EF4-FFF2-40B4-BE49-F238E27FC236}">
                <a16:creationId xmlns:a16="http://schemas.microsoft.com/office/drawing/2014/main" id="{D396F69F-E2CD-4CAC-B28E-04F7F59CDF7B}"/>
              </a:ext>
            </a:extLst>
          </p:cNvPr>
          <p:cNvSpPr>
            <a:spLocks noGrp="1"/>
          </p:cNvSpPr>
          <p:nvPr>
            <p:ph type="body" sz="half" idx="2"/>
          </p:nvPr>
        </p:nvSpPr>
        <p:spPr>
          <a:xfrm>
            <a:off x="839788" y="2057402"/>
            <a:ext cx="3932237" cy="4022563"/>
          </a:xfrm>
        </p:spPr>
        <p:txBody>
          <a:bodyPr>
            <a:normAutofit/>
          </a:bodyPr>
          <a:lstStyle>
            <a:lvl1pPr marL="0" indent="0">
              <a:lnSpc>
                <a:spcPct val="100000"/>
              </a:lnSpc>
              <a:buNone/>
              <a:defRPr sz="20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Klicka här för att ändra format på bakgrundstexten</a:t>
            </a:r>
          </a:p>
        </p:txBody>
      </p:sp>
      <p:sp>
        <p:nvSpPr>
          <p:cNvPr id="3" name="Picture Placeholder 2">
            <a:extLst>
              <a:ext uri="{FF2B5EF4-FFF2-40B4-BE49-F238E27FC236}">
                <a16:creationId xmlns:a16="http://schemas.microsoft.com/office/drawing/2014/main" id="{1BBE1322-944E-410B-A503-071D16B244F1}"/>
              </a:ext>
            </a:extLst>
          </p:cNvPr>
          <p:cNvSpPr>
            <a:spLocks noGrp="1"/>
          </p:cNvSpPr>
          <p:nvPr>
            <p:ph type="pic" idx="1"/>
          </p:nvPr>
        </p:nvSpPr>
        <p:spPr>
          <a:xfrm>
            <a:off x="5183188" y="987429"/>
            <a:ext cx="6172200" cy="5092533"/>
          </a:xfrm>
        </p:spPr>
        <p:txBody>
          <a:bodyPr>
            <a:normAutofit/>
          </a:bodyPr>
          <a:lstStyle>
            <a:lvl1pPr marL="0" indent="0">
              <a:buNone/>
              <a:defRPr sz="28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för att lägga till en bild</a:t>
            </a:r>
          </a:p>
        </p:txBody>
      </p:sp>
      <p:sp>
        <p:nvSpPr>
          <p:cNvPr id="5" name="Date Placeholder 4">
            <a:extLst>
              <a:ext uri="{FF2B5EF4-FFF2-40B4-BE49-F238E27FC236}">
                <a16:creationId xmlns:a16="http://schemas.microsoft.com/office/drawing/2014/main" id="{D0D6119C-D6E1-438D-B01E-CF6E63D023A2}"/>
              </a:ext>
              <a:ext uri="{C183D7F6-B498-43B3-948B-1728B52AA6E4}">
                <adec:decorative xmlns:adec="http://schemas.microsoft.com/office/drawing/2017/decorative" val="1"/>
              </a:ext>
            </a:extLst>
          </p:cNvPr>
          <p:cNvSpPr>
            <a:spLocks noGrp="1"/>
          </p:cNvSpPr>
          <p:nvPr>
            <p:ph type="dt" sz="half" idx="10"/>
          </p:nvPr>
        </p:nvSpPr>
        <p:spPr/>
        <p:txBody>
          <a:bodyPr/>
          <a:lstStyle/>
          <a:p>
            <a:fld id="{F12634F6-C518-8447-9BCD-875F25BBAC2E}" type="datetime1">
              <a:rPr lang="sv-SE" smtClean="0"/>
              <a:t>2025-02-12</a:t>
            </a:fld>
            <a:endParaRPr lang="sv-SE" dirty="0"/>
          </a:p>
        </p:txBody>
      </p:sp>
      <p:sp>
        <p:nvSpPr>
          <p:cNvPr id="6" name="Footer Placeholder 5">
            <a:extLst>
              <a:ext uri="{FF2B5EF4-FFF2-40B4-BE49-F238E27FC236}">
                <a16:creationId xmlns:a16="http://schemas.microsoft.com/office/drawing/2014/main" id="{F0D2FECA-0FDF-4E93-B1B1-6CF623CF2A1B}"/>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dirty="0"/>
              <a:t>LiU PowerPoint-mall</a:t>
            </a:r>
          </a:p>
        </p:txBody>
      </p:sp>
      <p:sp>
        <p:nvSpPr>
          <p:cNvPr id="7" name="Slide Number Placeholder 6">
            <a:extLst>
              <a:ext uri="{FF2B5EF4-FFF2-40B4-BE49-F238E27FC236}">
                <a16:creationId xmlns:a16="http://schemas.microsoft.com/office/drawing/2014/main" id="{86155D90-D9E3-425D-B3DC-406845F9C0F6}"/>
              </a:ext>
              <a:ext uri="{C183D7F6-B498-43B3-948B-1728B52AA6E4}">
                <adec:decorative xmlns:adec="http://schemas.microsoft.com/office/drawing/2017/decorative" val="1"/>
              </a:ext>
            </a:extLst>
          </p:cNvPr>
          <p:cNvSpPr>
            <a:spLocks noGrp="1"/>
          </p:cNvSpPr>
          <p:nvPr>
            <p:ph type="sldNum" sz="quarter" idx="12"/>
          </p:nvPr>
        </p:nvSpPr>
        <p:spPr/>
        <p:txBody>
          <a:bodyPr/>
          <a:lstStyle/>
          <a:p>
            <a:fld id="{1D05C8B6-EC5E-42D9-8D75-1E05D6428564}" type="slidenum">
              <a:rPr lang="sv-SE" smtClean="0"/>
              <a:t>‹#›</a:t>
            </a:fld>
            <a:endParaRPr lang="sv-SE" dirty="0"/>
          </a:p>
        </p:txBody>
      </p:sp>
      <p:cxnSp>
        <p:nvCxnSpPr>
          <p:cNvPr id="8" name="Rak 5">
            <a:extLst>
              <a:ext uri="{FF2B5EF4-FFF2-40B4-BE49-F238E27FC236}">
                <a16:creationId xmlns:a16="http://schemas.microsoft.com/office/drawing/2014/main" id="{65E233A8-C457-415A-B25B-AC4916975090}"/>
              </a:ext>
              <a:ext uri="{C183D7F6-B498-43B3-948B-1728B52AA6E4}">
                <adec:decorative xmlns:adec="http://schemas.microsoft.com/office/drawing/2017/decorative" val="1"/>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76477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40FA7-E471-44B9-9D5D-7D0B44EE427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Text Placeholder 2">
            <a:extLst>
              <a:ext uri="{FF2B5EF4-FFF2-40B4-BE49-F238E27FC236}">
                <a16:creationId xmlns:a16="http://schemas.microsoft.com/office/drawing/2014/main" id="{27A0C30D-C99C-4CD5-B7FD-541C85BFE0FC}"/>
              </a:ext>
            </a:extLst>
          </p:cNvPr>
          <p:cNvSpPr>
            <a:spLocks noGrp="1"/>
          </p:cNvSpPr>
          <p:nvPr>
            <p:ph type="body" idx="1"/>
          </p:nvPr>
        </p:nvSpPr>
        <p:spPr>
          <a:xfrm>
            <a:off x="838200" y="1825625"/>
            <a:ext cx="10515600" cy="4305174"/>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Date Placeholder 3">
            <a:extLst>
              <a:ext uri="{FF2B5EF4-FFF2-40B4-BE49-F238E27FC236}">
                <a16:creationId xmlns:a16="http://schemas.microsoft.com/office/drawing/2014/main" id="{93DC0C72-79A0-4655-B207-9739A684267D}"/>
              </a:ext>
              <a:ext uri="{C183D7F6-B498-43B3-948B-1728B52AA6E4}">
                <adec:decorative xmlns:adec="http://schemas.microsoft.com/office/drawing/2017/decorative" val="1"/>
              </a:ext>
            </a:extLst>
          </p:cNvPr>
          <p:cNvSpPr>
            <a:spLocks noGrp="1"/>
          </p:cNvSpPr>
          <p:nvPr>
            <p:ph type="dt" sz="half" idx="2"/>
          </p:nvPr>
        </p:nvSpPr>
        <p:spPr>
          <a:xfrm>
            <a:off x="8292263" y="-5129"/>
            <a:ext cx="2520000" cy="360000"/>
          </a:xfrm>
          <a:prstGeom prst="rect">
            <a:avLst/>
          </a:prstGeom>
        </p:spPr>
        <p:txBody>
          <a:bodyPr vert="horz" wrap="none" lIns="0" tIns="180000" rIns="0" bIns="0" rtlCol="0" anchor="t" anchorCtr="0"/>
          <a:lstStyle>
            <a:lvl1pPr algn="r">
              <a:defRPr sz="1100">
                <a:solidFill>
                  <a:schemeClr val="tx1"/>
                </a:solidFill>
                <a:latin typeface="+mj-lt"/>
              </a:defRPr>
            </a:lvl1pPr>
          </a:lstStyle>
          <a:p>
            <a:fld id="{41FF40AD-5146-EC40-B555-0F748959FBB7}" type="datetime1">
              <a:rPr lang="sv-SE" smtClean="0"/>
              <a:t>2025-02-12</a:t>
            </a:fld>
            <a:endParaRPr lang="sv-SE" dirty="0"/>
          </a:p>
        </p:txBody>
      </p:sp>
      <p:sp>
        <p:nvSpPr>
          <p:cNvPr id="5" name="Footer Placeholder 4">
            <a:extLst>
              <a:ext uri="{FF2B5EF4-FFF2-40B4-BE49-F238E27FC236}">
                <a16:creationId xmlns:a16="http://schemas.microsoft.com/office/drawing/2014/main" id="{2AC00D10-5EE3-4AEB-8900-1A07916BEF49}"/>
              </a:ext>
              <a:ext uri="{C183D7F6-B498-43B3-948B-1728B52AA6E4}">
                <adec:decorative xmlns:adec="http://schemas.microsoft.com/office/drawing/2017/decorative" val="1"/>
              </a:ext>
            </a:extLst>
          </p:cNvPr>
          <p:cNvSpPr>
            <a:spLocks noGrp="1"/>
          </p:cNvSpPr>
          <p:nvPr>
            <p:ph type="ftr" sz="quarter" idx="3"/>
          </p:nvPr>
        </p:nvSpPr>
        <p:spPr>
          <a:xfrm>
            <a:off x="944563" y="0"/>
            <a:ext cx="4320000" cy="360000"/>
          </a:xfrm>
          <a:prstGeom prst="rect">
            <a:avLst/>
          </a:prstGeom>
        </p:spPr>
        <p:txBody>
          <a:bodyPr vert="horz" wrap="none" lIns="0" tIns="180000" rIns="0" bIns="0" rtlCol="0" anchor="t" anchorCtr="0"/>
          <a:lstStyle>
            <a:lvl1pPr algn="l">
              <a:defRPr sz="1100">
                <a:solidFill>
                  <a:schemeClr val="tx1"/>
                </a:solidFill>
                <a:latin typeface="+mj-lt"/>
              </a:defRPr>
            </a:lvl1pPr>
          </a:lstStyle>
          <a:p>
            <a:r>
              <a:rPr lang="sv-SE" dirty="0"/>
              <a:t>LiU PowerPoint-mall</a:t>
            </a:r>
          </a:p>
        </p:txBody>
      </p:sp>
      <p:sp>
        <p:nvSpPr>
          <p:cNvPr id="6" name="Slide Number Placeholder 5">
            <a:extLst>
              <a:ext uri="{FF2B5EF4-FFF2-40B4-BE49-F238E27FC236}">
                <a16:creationId xmlns:a16="http://schemas.microsoft.com/office/drawing/2014/main" id="{70FA2BB8-8F26-4AF0-AE95-D41EE971F007}"/>
              </a:ext>
              <a:ext uri="{C183D7F6-B498-43B3-948B-1728B52AA6E4}">
                <adec:decorative xmlns:adec="http://schemas.microsoft.com/office/drawing/2017/decorative" val="1"/>
              </a:ext>
            </a:extLst>
          </p:cNvPr>
          <p:cNvSpPr>
            <a:spLocks noGrp="1"/>
          </p:cNvSpPr>
          <p:nvPr>
            <p:ph type="sldNum" sz="quarter" idx="4"/>
          </p:nvPr>
        </p:nvSpPr>
        <p:spPr>
          <a:xfrm>
            <a:off x="10812263" y="0"/>
            <a:ext cx="432000" cy="360000"/>
          </a:xfrm>
          <a:prstGeom prst="rect">
            <a:avLst/>
          </a:prstGeom>
        </p:spPr>
        <p:txBody>
          <a:bodyPr vert="horz" wrap="none" lIns="0" tIns="180000" rIns="0" bIns="0" rtlCol="0" anchor="t" anchorCtr="0"/>
          <a:lstStyle>
            <a:lvl1pPr algn="r">
              <a:defRPr sz="1100">
                <a:solidFill>
                  <a:schemeClr val="tx1"/>
                </a:solidFill>
                <a:latin typeface="+mj-lt"/>
              </a:defRPr>
            </a:lvl1pPr>
          </a:lstStyle>
          <a:p>
            <a:fld id="{1D05C8B6-EC5E-42D9-8D75-1E05D6428564}" type="slidenum">
              <a:rPr lang="sv-SE" smtClean="0"/>
              <a:pPr/>
              <a:t>‹#›</a:t>
            </a:fld>
            <a:endParaRPr lang="sv-SE" dirty="0"/>
          </a:p>
        </p:txBody>
      </p:sp>
    </p:spTree>
    <p:extLst>
      <p:ext uri="{BB962C8B-B14F-4D97-AF65-F5344CB8AC3E}">
        <p14:creationId xmlns:p14="http://schemas.microsoft.com/office/powerpoint/2010/main" val="4173241017"/>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21" r:id="rId4"/>
    <p:sldLayoutId id="2147483822" r:id="rId5"/>
    <p:sldLayoutId id="2147483823" r:id="rId6"/>
    <p:sldLayoutId id="2147483824" r:id="rId7"/>
    <p:sldLayoutId id="2147483826" r:id="rId8"/>
    <p:sldLayoutId id="2147483827" r:id="rId9"/>
  </p:sldLayoutIdLst>
  <p:hf sldNum="0" hdr="0" ftr="0" dt="0"/>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1" pos="595" userDrawn="1">
          <p15:clr>
            <a:srgbClr val="F26B43"/>
          </p15:clr>
        </p15:guide>
        <p15:guide id="12" pos="7083" userDrawn="1">
          <p15:clr>
            <a:srgbClr val="F26B43"/>
          </p15:clr>
        </p15:guide>
        <p15:guide id="13"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8BE3E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40FA7-E471-44B9-9D5D-7D0B44EE427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endParaRPr lang="sv-SE" dirty="0"/>
          </a:p>
        </p:txBody>
      </p:sp>
      <p:sp>
        <p:nvSpPr>
          <p:cNvPr id="3" name="Text Placeholder 2">
            <a:extLst>
              <a:ext uri="{FF2B5EF4-FFF2-40B4-BE49-F238E27FC236}">
                <a16:creationId xmlns:a16="http://schemas.microsoft.com/office/drawing/2014/main" id="{27A0C30D-C99C-4CD5-B7FD-541C85BFE0FC}"/>
              </a:ext>
            </a:extLst>
          </p:cNvPr>
          <p:cNvSpPr>
            <a:spLocks noGrp="1"/>
          </p:cNvSpPr>
          <p:nvPr>
            <p:ph type="body" idx="1"/>
          </p:nvPr>
        </p:nvSpPr>
        <p:spPr>
          <a:xfrm>
            <a:off x="838200" y="1825625"/>
            <a:ext cx="10515600" cy="4305174"/>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Date Placeholder 3">
            <a:extLst>
              <a:ext uri="{FF2B5EF4-FFF2-40B4-BE49-F238E27FC236}">
                <a16:creationId xmlns:a16="http://schemas.microsoft.com/office/drawing/2014/main" id="{93DC0C72-79A0-4655-B207-9739A684267D}"/>
              </a:ext>
              <a:ext uri="{C183D7F6-B498-43B3-948B-1728B52AA6E4}">
                <adec:decorative xmlns:adec="http://schemas.microsoft.com/office/drawing/2017/decorative" val="1"/>
              </a:ext>
            </a:extLst>
          </p:cNvPr>
          <p:cNvSpPr>
            <a:spLocks noGrp="1"/>
          </p:cNvSpPr>
          <p:nvPr>
            <p:ph type="dt" sz="half" idx="2"/>
          </p:nvPr>
        </p:nvSpPr>
        <p:spPr>
          <a:xfrm>
            <a:off x="8292263" y="0"/>
            <a:ext cx="2520000" cy="360000"/>
          </a:xfrm>
          <a:prstGeom prst="rect">
            <a:avLst/>
          </a:prstGeom>
        </p:spPr>
        <p:txBody>
          <a:bodyPr vert="horz" wrap="none" lIns="0" tIns="180000" rIns="0" bIns="0" rtlCol="0" anchor="t" anchorCtr="0"/>
          <a:lstStyle>
            <a:lvl1pPr algn="r">
              <a:defRPr sz="1100">
                <a:solidFill>
                  <a:schemeClr val="bg1"/>
                </a:solidFill>
                <a:latin typeface="+mj-lt"/>
              </a:defRPr>
            </a:lvl1pPr>
          </a:lstStyle>
          <a:p>
            <a:fld id="{E8DAB5D5-9384-7346-9FE2-4836DD070881}" type="datetime1">
              <a:rPr lang="sv-SE" smtClean="0"/>
              <a:pPr/>
              <a:t>2025-02-12</a:t>
            </a:fld>
            <a:endParaRPr lang="sv-SE" dirty="0"/>
          </a:p>
        </p:txBody>
      </p:sp>
      <p:sp>
        <p:nvSpPr>
          <p:cNvPr id="5" name="Footer Placeholder 4">
            <a:extLst>
              <a:ext uri="{FF2B5EF4-FFF2-40B4-BE49-F238E27FC236}">
                <a16:creationId xmlns:a16="http://schemas.microsoft.com/office/drawing/2014/main" id="{2AC00D10-5EE3-4AEB-8900-1A07916BEF49}"/>
              </a:ext>
              <a:ext uri="{C183D7F6-B498-43B3-948B-1728B52AA6E4}">
                <adec:decorative xmlns:adec="http://schemas.microsoft.com/office/drawing/2017/decorative" val="1"/>
              </a:ext>
            </a:extLst>
          </p:cNvPr>
          <p:cNvSpPr>
            <a:spLocks noGrp="1"/>
          </p:cNvSpPr>
          <p:nvPr>
            <p:ph type="ftr" sz="quarter" idx="3"/>
          </p:nvPr>
        </p:nvSpPr>
        <p:spPr>
          <a:xfrm>
            <a:off x="944563" y="0"/>
            <a:ext cx="4320000" cy="360000"/>
          </a:xfrm>
          <a:prstGeom prst="rect">
            <a:avLst/>
          </a:prstGeom>
        </p:spPr>
        <p:txBody>
          <a:bodyPr vert="horz" wrap="none" lIns="0" tIns="180000" rIns="0" bIns="0" rtlCol="0" anchor="t" anchorCtr="0"/>
          <a:lstStyle>
            <a:lvl1pPr algn="l">
              <a:defRPr sz="1100">
                <a:solidFill>
                  <a:schemeClr val="bg1"/>
                </a:solidFill>
                <a:latin typeface="+mj-lt"/>
              </a:defRPr>
            </a:lvl1pPr>
          </a:lstStyle>
          <a:p>
            <a:r>
              <a:rPr lang="sv-SE" dirty="0"/>
              <a:t>LiU PowerPoint-mall</a:t>
            </a:r>
          </a:p>
        </p:txBody>
      </p:sp>
      <p:sp>
        <p:nvSpPr>
          <p:cNvPr id="6" name="Slide Number Placeholder 5">
            <a:extLst>
              <a:ext uri="{FF2B5EF4-FFF2-40B4-BE49-F238E27FC236}">
                <a16:creationId xmlns:a16="http://schemas.microsoft.com/office/drawing/2014/main" id="{70FA2BB8-8F26-4AF0-AE95-D41EE971F007}"/>
              </a:ext>
              <a:ext uri="{C183D7F6-B498-43B3-948B-1728B52AA6E4}">
                <adec:decorative xmlns:adec="http://schemas.microsoft.com/office/drawing/2017/decorative" val="1"/>
              </a:ext>
            </a:extLst>
          </p:cNvPr>
          <p:cNvSpPr>
            <a:spLocks noGrp="1"/>
          </p:cNvSpPr>
          <p:nvPr>
            <p:ph type="sldNum" sz="quarter" idx="4"/>
          </p:nvPr>
        </p:nvSpPr>
        <p:spPr>
          <a:xfrm>
            <a:off x="10812263" y="0"/>
            <a:ext cx="432000" cy="360000"/>
          </a:xfrm>
          <a:prstGeom prst="rect">
            <a:avLst/>
          </a:prstGeom>
        </p:spPr>
        <p:txBody>
          <a:bodyPr vert="horz" wrap="none" lIns="0" tIns="180000" rIns="0" bIns="0" rtlCol="0" anchor="t" anchorCtr="0"/>
          <a:lstStyle>
            <a:lvl1pPr algn="r">
              <a:defRPr sz="1100">
                <a:solidFill>
                  <a:schemeClr val="bg1"/>
                </a:solidFill>
                <a:latin typeface="+mj-lt"/>
              </a:defRPr>
            </a:lvl1pPr>
          </a:lstStyle>
          <a:p>
            <a:fld id="{1D05C8B6-EC5E-42D9-8D75-1E05D6428564}" type="slidenum">
              <a:rPr lang="sv-SE" smtClean="0"/>
              <a:pPr/>
              <a:t>‹#›</a:t>
            </a:fld>
            <a:endParaRPr lang="sv-SE" dirty="0"/>
          </a:p>
        </p:txBody>
      </p:sp>
    </p:spTree>
    <p:extLst>
      <p:ext uri="{BB962C8B-B14F-4D97-AF65-F5344CB8AC3E}">
        <p14:creationId xmlns:p14="http://schemas.microsoft.com/office/powerpoint/2010/main" val="4067912700"/>
      </p:ext>
    </p:extLst>
  </p:cSld>
  <p:clrMap bg1="dk1" tx1="lt1" bg2="dk2" tx2="lt2" accent1="accent1" accent2="accent2" accent3="accent3" accent4="accent4" accent5="accent5" accent6="accent6" hlink="hlink" folHlink="folHlink"/>
  <p:sldLayoutIdLst>
    <p:sldLayoutId id="2147483844" r:id="rId1"/>
    <p:sldLayoutId id="2147483845" r:id="rId2"/>
    <p:sldLayoutId id="2147483846" r:id="rId3"/>
    <p:sldLayoutId id="2147483861" r:id="rId4"/>
  </p:sldLayoutIdLst>
  <p:hf sldNum="0" hdr="0" ftr="0" dt="0"/>
  <p:txStyles>
    <p:titleStyle>
      <a:lvl1pPr algn="l" defTabSz="914332"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584" indent="-228584" algn="l" defTabSz="914332" rtl="0" eaLnBrk="1" latinLnBrk="0" hangingPunct="1">
        <a:lnSpc>
          <a:spcPct val="10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750" indent="-228584" algn="l" defTabSz="914332" rtl="0" eaLnBrk="1" latinLnBrk="0" hangingPunct="1">
        <a:lnSpc>
          <a:spcPct val="10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14" indent="-228584" algn="l" defTabSz="914332" rtl="0" eaLnBrk="1" latinLnBrk="0" hangingPunct="1">
        <a:lnSpc>
          <a:spcPct val="10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080" indent="-228584" algn="l" defTabSz="914332" rtl="0" eaLnBrk="1" latinLnBrk="0" hangingPunct="1">
        <a:lnSpc>
          <a:spcPct val="10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247" indent="-228584" algn="l" defTabSz="914332" rtl="0" eaLnBrk="1" latinLnBrk="0" hangingPunct="1">
        <a:lnSpc>
          <a:spcPct val="10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595" userDrawn="1">
          <p15:clr>
            <a:srgbClr val="F26B43"/>
          </p15:clr>
        </p15:guide>
        <p15:guide id="12" pos="7083" userDrawn="1">
          <p15:clr>
            <a:srgbClr val="F26B43"/>
          </p15:clr>
        </p15:guide>
        <p15:guide id="13"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559B3C-66A4-4AE1-91AA-B58A617285DF}"/>
              </a:ext>
            </a:extLst>
          </p:cNvPr>
          <p:cNvSpPr>
            <a:spLocks noGrp="1"/>
          </p:cNvSpPr>
          <p:nvPr>
            <p:ph type="ctrTitle"/>
          </p:nvPr>
        </p:nvSpPr>
        <p:spPr/>
        <p:txBody>
          <a:bodyPr>
            <a:normAutofit/>
          </a:bodyPr>
          <a:lstStyle/>
          <a:p>
            <a:r>
              <a:rPr lang="sv-SE" dirty="0"/>
              <a:t>Kommunicera om våld</a:t>
            </a:r>
          </a:p>
        </p:txBody>
      </p:sp>
      <p:sp>
        <p:nvSpPr>
          <p:cNvPr id="3" name="Underrubrik 2">
            <a:extLst>
              <a:ext uri="{FF2B5EF4-FFF2-40B4-BE49-F238E27FC236}">
                <a16:creationId xmlns:a16="http://schemas.microsoft.com/office/drawing/2014/main" id="{F92872D7-309B-4ACB-A8E7-97A91ACD2166}"/>
              </a:ext>
            </a:extLst>
          </p:cNvPr>
          <p:cNvSpPr>
            <a:spLocks noGrp="1"/>
          </p:cNvSpPr>
          <p:nvPr>
            <p:ph type="subTitle" idx="1"/>
          </p:nvPr>
        </p:nvSpPr>
        <p:spPr/>
        <p:txBody>
          <a:bodyPr/>
          <a:lstStyle/>
          <a:p>
            <a:r>
              <a:rPr lang="sv-SE" b="1" dirty="0">
                <a:cs typeface="Calibri Light" panose="020F0302020204030204" pitchFamily="34" charset="0"/>
              </a:rPr>
              <a:t>Gruppspår barn och unga med funktionsnedsättning </a:t>
            </a:r>
          </a:p>
          <a:p>
            <a:r>
              <a:rPr lang="sv-SE" dirty="0">
                <a:cs typeface="Calibri Light" panose="020F0302020204030204" pitchFamily="34" charset="0"/>
              </a:rPr>
              <a:t>En arbetsplatsutbildning som tagits fram av Myndigheten för delaktighet och Barnafrid, Linköpings universitet.</a:t>
            </a:r>
            <a:endParaRPr lang="sv-SE" dirty="0"/>
          </a:p>
          <a:p>
            <a:endParaRPr lang="sv-SE" dirty="0"/>
          </a:p>
        </p:txBody>
      </p:sp>
    </p:spTree>
    <p:extLst>
      <p:ext uri="{BB962C8B-B14F-4D97-AF65-F5344CB8AC3E}">
        <p14:creationId xmlns:p14="http://schemas.microsoft.com/office/powerpoint/2010/main" val="2136724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C67DDD-3406-44A2-BD91-6969C2989B13}"/>
              </a:ext>
            </a:extLst>
          </p:cNvPr>
          <p:cNvSpPr>
            <a:spLocks noGrp="1"/>
          </p:cNvSpPr>
          <p:nvPr>
            <p:ph type="title"/>
          </p:nvPr>
        </p:nvSpPr>
        <p:spPr/>
        <p:txBody>
          <a:bodyPr/>
          <a:lstStyle/>
          <a:p>
            <a:r>
              <a:rPr lang="sv-SE" dirty="0"/>
              <a:t>Att tänka på vid turtagning (Ugglastrategin)</a:t>
            </a:r>
          </a:p>
        </p:txBody>
      </p:sp>
      <p:sp>
        <p:nvSpPr>
          <p:cNvPr id="3" name="Platshållare för innehåll 2">
            <a:extLst>
              <a:ext uri="{FF2B5EF4-FFF2-40B4-BE49-F238E27FC236}">
                <a16:creationId xmlns:a16="http://schemas.microsoft.com/office/drawing/2014/main" id="{88AFA8C1-8719-41A3-B739-141D604C8FE3}"/>
              </a:ext>
            </a:extLst>
          </p:cNvPr>
          <p:cNvSpPr>
            <a:spLocks noGrp="1"/>
          </p:cNvSpPr>
          <p:nvPr>
            <p:ph sz="half" idx="1"/>
          </p:nvPr>
        </p:nvSpPr>
        <p:spPr>
          <a:xfrm>
            <a:off x="838200" y="1825629"/>
            <a:ext cx="5562600" cy="2746371"/>
          </a:xfrm>
        </p:spPr>
        <p:txBody>
          <a:bodyPr/>
          <a:lstStyle/>
          <a:p>
            <a:r>
              <a:rPr lang="sv-SE" dirty="0"/>
              <a:t>titta och lyssna</a:t>
            </a:r>
          </a:p>
          <a:p>
            <a:r>
              <a:rPr lang="sv-SE" dirty="0"/>
              <a:t>vänta och förvänta (räkna tyst till 20)</a:t>
            </a:r>
          </a:p>
          <a:p>
            <a:r>
              <a:rPr lang="sv-SE" dirty="0"/>
              <a:t>vid svar - tolka och bekräfta.</a:t>
            </a:r>
          </a:p>
          <a:p>
            <a:endParaRPr lang="sv-SE" dirty="0"/>
          </a:p>
          <a:p>
            <a:endParaRPr lang="sv-SE" dirty="0"/>
          </a:p>
          <a:p>
            <a:pPr marL="0" indent="0">
              <a:buNone/>
            </a:pPr>
            <a:endParaRPr lang="sv-SE" dirty="0"/>
          </a:p>
          <a:p>
            <a:pPr marL="0" indent="0">
              <a:buNone/>
            </a:pPr>
            <a:endParaRPr lang="sv-SE" dirty="0"/>
          </a:p>
          <a:p>
            <a:pPr marL="0" indent="0">
              <a:buNone/>
            </a:pPr>
            <a:endParaRPr lang="sv-SE" dirty="0"/>
          </a:p>
        </p:txBody>
      </p:sp>
      <p:pic>
        <p:nvPicPr>
          <p:cNvPr id="8" name="Platshållare för innehåll 7" descr="Sahlgrenska universitetets logga, som används av Dart en specialistenhet för kommunikationsstöd och digital delaktighet i Västra Götalandsregionen.">
            <a:extLst>
              <a:ext uri="{FF2B5EF4-FFF2-40B4-BE49-F238E27FC236}">
                <a16:creationId xmlns:a16="http://schemas.microsoft.com/office/drawing/2014/main" id="{550C1B1D-A248-4240-A48B-8F14D7EF5EC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4783867"/>
            <a:ext cx="5181600" cy="1072700"/>
          </a:xfrm>
        </p:spPr>
      </p:pic>
    </p:spTree>
    <p:extLst>
      <p:ext uri="{BB962C8B-B14F-4D97-AF65-F5344CB8AC3E}">
        <p14:creationId xmlns:p14="http://schemas.microsoft.com/office/powerpoint/2010/main" val="1667332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4EB598-E46C-49B9-AEFE-910FD4D7C09B}"/>
              </a:ext>
            </a:extLst>
          </p:cNvPr>
          <p:cNvSpPr>
            <a:spLocks noGrp="1"/>
          </p:cNvSpPr>
          <p:nvPr>
            <p:ph type="title"/>
          </p:nvPr>
        </p:nvSpPr>
        <p:spPr/>
        <p:txBody>
          <a:bodyPr/>
          <a:lstStyle/>
          <a:p>
            <a:r>
              <a:rPr lang="sv-SE" dirty="0"/>
              <a:t>Kommunikationsstöd som kan användas i samtal om våld:</a:t>
            </a:r>
          </a:p>
        </p:txBody>
      </p:sp>
      <p:sp>
        <p:nvSpPr>
          <p:cNvPr id="3" name="Platshållare för innehåll 2">
            <a:extLst>
              <a:ext uri="{FF2B5EF4-FFF2-40B4-BE49-F238E27FC236}">
                <a16:creationId xmlns:a16="http://schemas.microsoft.com/office/drawing/2014/main" id="{A898308F-7640-41BB-B8BC-D230A2F05587}"/>
              </a:ext>
            </a:extLst>
          </p:cNvPr>
          <p:cNvSpPr>
            <a:spLocks noGrp="1"/>
          </p:cNvSpPr>
          <p:nvPr>
            <p:ph idx="1"/>
          </p:nvPr>
        </p:nvSpPr>
        <p:spPr/>
        <p:txBody>
          <a:bodyPr/>
          <a:lstStyle/>
          <a:p>
            <a:pPr lvl="0"/>
            <a:r>
              <a:rPr lang="sv-SE" dirty="0">
                <a:latin typeface="Georgia" panose="02040502050405020303" pitchFamily="18" charset="0"/>
              </a:rPr>
              <a:t>kroppskommunikation som till exempel gester</a:t>
            </a:r>
            <a:r>
              <a:rPr lang="sv-SE" dirty="0"/>
              <a:t>, mimik,</a:t>
            </a:r>
            <a:r>
              <a:rPr lang="sv-SE" dirty="0">
                <a:latin typeface="Georgia" panose="02040502050405020303" pitchFamily="18" charset="0"/>
              </a:rPr>
              <a:t> att peka</a:t>
            </a:r>
          </a:p>
          <a:p>
            <a:pPr lvl="0"/>
            <a:r>
              <a:rPr lang="sv-SE" dirty="0">
                <a:latin typeface="Georgia" panose="02040502050405020303" pitchFamily="18" charset="0"/>
              </a:rPr>
              <a:t>att använda föremål för att visa något</a:t>
            </a:r>
            <a:endParaRPr lang="sv-SE" dirty="0"/>
          </a:p>
          <a:p>
            <a:r>
              <a:rPr lang="sv-SE" dirty="0"/>
              <a:t>tecken som alternativ och kompletterande kommunikation (TAKK)</a:t>
            </a:r>
          </a:p>
          <a:p>
            <a:r>
              <a:rPr lang="sv-SE" dirty="0"/>
              <a:t>visuellt stöd i form av bilder, fotografier, filmer, symboler, pekprat och ritprat</a:t>
            </a:r>
          </a:p>
          <a:p>
            <a:r>
              <a:rPr lang="sv-SE" dirty="0"/>
              <a:t>talande hjälpmedel som talknapp eller appar</a:t>
            </a:r>
          </a:p>
          <a:p>
            <a:r>
              <a:rPr lang="sv-SE" dirty="0"/>
              <a:t>text som till exempel bokstavstavla, tangentbord eller en textapp.</a:t>
            </a:r>
          </a:p>
        </p:txBody>
      </p:sp>
    </p:spTree>
    <p:extLst>
      <p:ext uri="{BB962C8B-B14F-4D97-AF65-F5344CB8AC3E}">
        <p14:creationId xmlns:p14="http://schemas.microsoft.com/office/powerpoint/2010/main" val="2435884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71269EC-0B96-4723-9B32-7073925ACCF7}"/>
              </a:ext>
            </a:extLst>
          </p:cNvPr>
          <p:cNvSpPr>
            <a:spLocks noGrp="1"/>
          </p:cNvSpPr>
          <p:nvPr>
            <p:ph type="title"/>
          </p:nvPr>
        </p:nvSpPr>
        <p:spPr/>
        <p:txBody>
          <a:bodyPr>
            <a:normAutofit/>
          </a:bodyPr>
          <a:lstStyle/>
          <a:p>
            <a:r>
              <a:rPr lang="sv-SE" dirty="0"/>
              <a:t>Teckenspråk och teckenspråkstolk</a:t>
            </a:r>
          </a:p>
        </p:txBody>
      </p:sp>
      <p:sp>
        <p:nvSpPr>
          <p:cNvPr id="3" name="Platshållare för innehåll 2">
            <a:extLst>
              <a:ext uri="{FF2B5EF4-FFF2-40B4-BE49-F238E27FC236}">
                <a16:creationId xmlns:a16="http://schemas.microsoft.com/office/drawing/2014/main" id="{8223D3E3-7513-47FF-BCA6-7170259ACB37}"/>
              </a:ext>
            </a:extLst>
          </p:cNvPr>
          <p:cNvSpPr>
            <a:spLocks noGrp="1"/>
          </p:cNvSpPr>
          <p:nvPr>
            <p:ph idx="1"/>
          </p:nvPr>
        </p:nvSpPr>
        <p:spPr>
          <a:xfrm>
            <a:off x="838200" y="1690692"/>
            <a:ext cx="10515600" cy="4254337"/>
          </a:xfrm>
        </p:spPr>
        <p:txBody>
          <a:bodyPr/>
          <a:lstStyle/>
          <a:p>
            <a:r>
              <a:rPr lang="sv-SE" sz="2200" dirty="0"/>
              <a:t>Barn och unga som använder teckenspråk som sitt första språk tillhör en språklig minoritet. </a:t>
            </a:r>
          </a:p>
          <a:p>
            <a:r>
              <a:rPr lang="sv-SE" sz="2200" dirty="0"/>
              <a:t>För att uttrycka sig och bli förstådd behövs teckenspråkig samtalspartner, och när det inte är möjligt, teckenspråkstolk. </a:t>
            </a:r>
          </a:p>
          <a:p>
            <a:r>
              <a:rPr lang="sv-SE" sz="2200" dirty="0"/>
              <a:t>Ibland kan skrivtolkning användas, men skriven svenska skiljer sig från att uttrycka sig på teckenspråk.</a:t>
            </a:r>
          </a:p>
          <a:p>
            <a:r>
              <a:rPr lang="sv-SE" sz="2200" dirty="0"/>
              <a:t>Barn med kombinerad syn- och hörselnedsättning eller barn med dövblindhet kan även behöva taktil språktolkning. </a:t>
            </a:r>
          </a:p>
          <a:p>
            <a:r>
              <a:rPr lang="sv-SE" sz="2200" dirty="0"/>
              <a:t>Tolk på distans (digital) fungerar sällan för döva med nedsatt synförmåga då det blir svårare att se tecknen.</a:t>
            </a:r>
          </a:p>
          <a:p>
            <a:r>
              <a:rPr lang="sv-SE" sz="2200" dirty="0"/>
              <a:t>Planera för att samtal med teckenspråkstolk tar längre tid än samtal utan tolk.</a:t>
            </a:r>
          </a:p>
        </p:txBody>
      </p:sp>
    </p:spTree>
    <p:extLst>
      <p:ext uri="{BB962C8B-B14F-4D97-AF65-F5344CB8AC3E}">
        <p14:creationId xmlns:p14="http://schemas.microsoft.com/office/powerpoint/2010/main" val="1674919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67BD1E9-7FDC-45DA-8739-C40CAB697B57}"/>
              </a:ext>
            </a:extLst>
          </p:cNvPr>
          <p:cNvSpPr>
            <a:spLocks noGrp="1"/>
          </p:cNvSpPr>
          <p:nvPr>
            <p:ph type="title"/>
          </p:nvPr>
        </p:nvSpPr>
        <p:spPr/>
        <p:txBody>
          <a:bodyPr/>
          <a:lstStyle/>
          <a:p>
            <a:r>
              <a:rPr lang="sv-SE" dirty="0"/>
              <a:t>Planera samarbetet med tolk</a:t>
            </a:r>
          </a:p>
        </p:txBody>
      </p:sp>
      <p:sp>
        <p:nvSpPr>
          <p:cNvPr id="3" name="Platshållare för innehåll 2">
            <a:extLst>
              <a:ext uri="{FF2B5EF4-FFF2-40B4-BE49-F238E27FC236}">
                <a16:creationId xmlns:a16="http://schemas.microsoft.com/office/drawing/2014/main" id="{D59752FA-3B4F-4527-8AB6-7D3C73B45E24}"/>
              </a:ext>
            </a:extLst>
          </p:cNvPr>
          <p:cNvSpPr>
            <a:spLocks noGrp="1"/>
          </p:cNvSpPr>
          <p:nvPr>
            <p:ph idx="1"/>
          </p:nvPr>
        </p:nvSpPr>
        <p:spPr/>
        <p:txBody>
          <a:bodyPr/>
          <a:lstStyle/>
          <a:p>
            <a:pPr lvl="0" fontAlgn="base"/>
            <a:r>
              <a:rPr lang="sv-SE" dirty="0"/>
              <a:t>Berätta för barnet om tolkens roll och tystnadsplikt på ett sätt som passar för barnets ålder samt intellektuella och kognitiva förmåga. </a:t>
            </a:r>
          </a:p>
          <a:p>
            <a:r>
              <a:rPr lang="sv-SE" dirty="0"/>
              <a:t>Värna tolkanvändarens integritet genom att: </a:t>
            </a:r>
          </a:p>
          <a:p>
            <a:pPr lvl="1"/>
            <a:r>
              <a:rPr lang="sv-SE" dirty="0"/>
              <a:t>Undersöka eventuella intressekonflikter, beroendeförhållanden och annat som kan påverka samtalet, särskilt om tolkningen gäller språkminoriteter. </a:t>
            </a:r>
          </a:p>
          <a:p>
            <a:pPr lvl="1"/>
            <a:r>
              <a:rPr lang="sv-SE" dirty="0"/>
              <a:t>Fråga barnet eller ungdomen om hen har några önskemål kring tolkens kön, ursprung eller religion. </a:t>
            </a:r>
          </a:p>
          <a:p>
            <a:pPr lvl="1" fontAlgn="base"/>
            <a:r>
              <a:rPr lang="sv-SE" dirty="0"/>
              <a:t>Anlita tolk från en utomstående och auktoriserad tolkförmedling eller tolkcentral. </a:t>
            </a:r>
          </a:p>
          <a:p>
            <a:pPr fontAlgn="base"/>
            <a:endParaRPr lang="sv-SE" dirty="0"/>
          </a:p>
        </p:txBody>
      </p:sp>
    </p:spTree>
    <p:extLst>
      <p:ext uri="{BB962C8B-B14F-4D97-AF65-F5344CB8AC3E}">
        <p14:creationId xmlns:p14="http://schemas.microsoft.com/office/powerpoint/2010/main" val="3675520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67BD1E9-7FDC-45DA-8739-C40CAB697B57}"/>
              </a:ext>
            </a:extLst>
          </p:cNvPr>
          <p:cNvSpPr>
            <a:spLocks noGrp="1"/>
          </p:cNvSpPr>
          <p:nvPr>
            <p:ph type="title"/>
          </p:nvPr>
        </p:nvSpPr>
        <p:spPr/>
        <p:txBody>
          <a:bodyPr/>
          <a:lstStyle/>
          <a:p>
            <a:r>
              <a:rPr lang="sv-SE" dirty="0"/>
              <a:t>Fortsättning: Planera samarbetet med tolk</a:t>
            </a:r>
          </a:p>
        </p:txBody>
      </p:sp>
      <p:sp>
        <p:nvSpPr>
          <p:cNvPr id="3" name="Platshållare för innehåll 2">
            <a:extLst>
              <a:ext uri="{FF2B5EF4-FFF2-40B4-BE49-F238E27FC236}">
                <a16:creationId xmlns:a16="http://schemas.microsoft.com/office/drawing/2014/main" id="{D59752FA-3B4F-4527-8AB6-7D3C73B45E24}"/>
              </a:ext>
            </a:extLst>
          </p:cNvPr>
          <p:cNvSpPr>
            <a:spLocks noGrp="1"/>
          </p:cNvSpPr>
          <p:nvPr>
            <p:ph idx="1"/>
          </p:nvPr>
        </p:nvSpPr>
        <p:spPr/>
        <p:txBody>
          <a:bodyPr/>
          <a:lstStyle/>
          <a:p>
            <a:r>
              <a:rPr lang="sv-SE" dirty="0"/>
              <a:t>Beställ tolk i god tid.</a:t>
            </a:r>
          </a:p>
          <a:p>
            <a:pPr fontAlgn="base"/>
            <a:r>
              <a:rPr lang="sv-SE" dirty="0"/>
              <a:t>Arbeta i första hand med tolken på plats i samma rum.  </a:t>
            </a:r>
          </a:p>
          <a:p>
            <a:pPr fontAlgn="base"/>
            <a:r>
              <a:rPr lang="sv-SE" dirty="0"/>
              <a:t>Om det finns skäl för det, till exempel om barnet eller familjen är hotade eller lever gömda, använd telefon eller digital lösning. </a:t>
            </a:r>
          </a:p>
          <a:p>
            <a:pPr fontAlgn="base"/>
            <a:r>
              <a:rPr lang="sv-SE" dirty="0"/>
              <a:t>Testa teknik och uppkoppling innan samtalet.</a:t>
            </a:r>
          </a:p>
          <a:p>
            <a:pPr fontAlgn="base"/>
            <a:endParaRPr lang="sv-SE" dirty="0"/>
          </a:p>
          <a:p>
            <a:pPr fontAlgn="base"/>
            <a:endParaRPr lang="sv-SE" dirty="0"/>
          </a:p>
        </p:txBody>
      </p:sp>
    </p:spTree>
    <p:extLst>
      <p:ext uri="{BB962C8B-B14F-4D97-AF65-F5344CB8AC3E}">
        <p14:creationId xmlns:p14="http://schemas.microsoft.com/office/powerpoint/2010/main" val="2512943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363D4CA-D527-4071-8445-4B368CB301AF}"/>
              </a:ext>
            </a:extLst>
          </p:cNvPr>
          <p:cNvSpPr>
            <a:spLocks noGrp="1"/>
          </p:cNvSpPr>
          <p:nvPr>
            <p:ph type="title"/>
          </p:nvPr>
        </p:nvSpPr>
        <p:spPr/>
        <p:txBody>
          <a:bodyPr/>
          <a:lstStyle/>
          <a:p>
            <a:r>
              <a:rPr lang="sv-SE" dirty="0"/>
              <a:t>Kontakt med tolkföretaget och tolk</a:t>
            </a:r>
          </a:p>
        </p:txBody>
      </p:sp>
      <p:sp>
        <p:nvSpPr>
          <p:cNvPr id="3" name="Platshållare för innehåll 2">
            <a:extLst>
              <a:ext uri="{FF2B5EF4-FFF2-40B4-BE49-F238E27FC236}">
                <a16:creationId xmlns:a16="http://schemas.microsoft.com/office/drawing/2014/main" id="{71D9C8FC-C02E-453D-8511-65B10359C21C}"/>
              </a:ext>
            </a:extLst>
          </p:cNvPr>
          <p:cNvSpPr>
            <a:spLocks noGrp="1"/>
          </p:cNvSpPr>
          <p:nvPr>
            <p:ph idx="1"/>
          </p:nvPr>
        </p:nvSpPr>
        <p:spPr>
          <a:xfrm>
            <a:off x="838200" y="1690692"/>
            <a:ext cx="10515600" cy="4254337"/>
          </a:xfrm>
        </p:spPr>
        <p:txBody>
          <a:bodyPr/>
          <a:lstStyle/>
          <a:p>
            <a:r>
              <a:rPr lang="sv-SE" dirty="0"/>
              <a:t>Ställ krav på att tolken har kompetens för tolkning av barn och i ämnet som samtalet berör, till exempel är utbildad SRHR-tolk.</a:t>
            </a:r>
          </a:p>
          <a:p>
            <a:r>
              <a:rPr lang="sv-SE" dirty="0"/>
              <a:t>Informera om det som är relevant för tolkens förberedelser, till exempel att det gäller samtal med barn och barnets ålder, barnets eventuella funktionsnedsättning och tillgänglighetsbehov samt vilket land, språk och dialekt barnet använder</a:t>
            </a:r>
          </a:p>
          <a:p>
            <a:pPr lvl="0"/>
            <a:r>
              <a:rPr lang="sv-SE" dirty="0"/>
              <a:t>Om samtalet handlat om våld, be tolken stanna kvar en stund efter samtalet för att se hur samtalet kan ha påverkat hen. Berätta för barnet att det inte är för att prata om barnet som tolken stannar.</a:t>
            </a:r>
          </a:p>
          <a:p>
            <a:pPr lvl="0"/>
            <a:r>
              <a:rPr lang="sv-SE" dirty="0"/>
              <a:t>Om arbetet med tolken fungerar bra: boka gärna samma tolk varje gång.</a:t>
            </a:r>
          </a:p>
          <a:p>
            <a:endParaRPr lang="sv-SE" dirty="0"/>
          </a:p>
        </p:txBody>
      </p:sp>
    </p:spTree>
    <p:extLst>
      <p:ext uri="{BB962C8B-B14F-4D97-AF65-F5344CB8AC3E}">
        <p14:creationId xmlns:p14="http://schemas.microsoft.com/office/powerpoint/2010/main" val="1949771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91DE396-33CD-49E0-AC35-8AEF81160EC2}"/>
              </a:ext>
            </a:extLst>
          </p:cNvPr>
          <p:cNvSpPr>
            <a:spLocks noGrp="1"/>
          </p:cNvSpPr>
          <p:nvPr>
            <p:ph type="title"/>
          </p:nvPr>
        </p:nvSpPr>
        <p:spPr/>
        <p:txBody>
          <a:bodyPr/>
          <a:lstStyle/>
          <a:p>
            <a:r>
              <a:rPr lang="sv-SE" dirty="0"/>
              <a:t>Under samtal med hjälp av tolk</a:t>
            </a:r>
          </a:p>
        </p:txBody>
      </p:sp>
      <p:sp>
        <p:nvSpPr>
          <p:cNvPr id="3" name="Platshållare för innehåll 2">
            <a:extLst>
              <a:ext uri="{FF2B5EF4-FFF2-40B4-BE49-F238E27FC236}">
                <a16:creationId xmlns:a16="http://schemas.microsoft.com/office/drawing/2014/main" id="{A492BFB5-1747-4CD1-B0CB-D2337BDDFEBF}"/>
              </a:ext>
            </a:extLst>
          </p:cNvPr>
          <p:cNvSpPr>
            <a:spLocks noGrp="1"/>
          </p:cNvSpPr>
          <p:nvPr>
            <p:ph idx="1"/>
          </p:nvPr>
        </p:nvSpPr>
        <p:spPr/>
        <p:txBody>
          <a:bodyPr/>
          <a:lstStyle/>
          <a:p>
            <a:r>
              <a:rPr lang="sv-SE" dirty="0"/>
              <a:t>Rikta dig till barnet eller den unge när du pratar. </a:t>
            </a:r>
          </a:p>
          <a:p>
            <a:r>
              <a:rPr lang="sv-SE" dirty="0"/>
              <a:t>Låt tolken tala klart innan du talar.</a:t>
            </a:r>
          </a:p>
          <a:p>
            <a:r>
              <a:rPr lang="sv-SE" dirty="0"/>
              <a:t>Uttryck dig kort och konkret.</a:t>
            </a:r>
          </a:p>
          <a:p>
            <a:r>
              <a:rPr lang="sv-SE" dirty="0"/>
              <a:t>Säkerställ att ni förstår varandra genom att fråga eller förtydliga eventuella oklarheter.</a:t>
            </a:r>
          </a:p>
          <a:p>
            <a:endParaRPr lang="sv-SE" dirty="0"/>
          </a:p>
        </p:txBody>
      </p:sp>
    </p:spTree>
    <p:extLst>
      <p:ext uri="{BB962C8B-B14F-4D97-AF65-F5344CB8AC3E}">
        <p14:creationId xmlns:p14="http://schemas.microsoft.com/office/powerpoint/2010/main" val="507561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6060BC2-DD98-40CA-A0F9-EFF40F078326}"/>
              </a:ext>
            </a:extLst>
          </p:cNvPr>
          <p:cNvSpPr>
            <a:spLocks noGrp="1"/>
          </p:cNvSpPr>
          <p:nvPr>
            <p:ph type="title"/>
          </p:nvPr>
        </p:nvSpPr>
        <p:spPr/>
        <p:txBody>
          <a:bodyPr/>
          <a:lstStyle/>
          <a:p>
            <a:r>
              <a:rPr lang="sv-SE" dirty="0"/>
              <a:t>Kom ihåg</a:t>
            </a:r>
          </a:p>
        </p:txBody>
      </p:sp>
      <p:sp>
        <p:nvSpPr>
          <p:cNvPr id="3" name="Platshållare för innehåll 2">
            <a:extLst>
              <a:ext uri="{FF2B5EF4-FFF2-40B4-BE49-F238E27FC236}">
                <a16:creationId xmlns:a16="http://schemas.microsoft.com/office/drawing/2014/main" id="{2511D3EA-5473-44E6-9BF8-81E01C262B7B}"/>
              </a:ext>
            </a:extLst>
          </p:cNvPr>
          <p:cNvSpPr>
            <a:spLocks noGrp="1"/>
          </p:cNvSpPr>
          <p:nvPr>
            <p:ph sz="half" idx="1"/>
          </p:nvPr>
        </p:nvSpPr>
        <p:spPr>
          <a:xfrm>
            <a:off x="838200" y="1690692"/>
            <a:ext cx="5181600" cy="4241481"/>
          </a:xfrm>
        </p:spPr>
        <p:txBody>
          <a:bodyPr/>
          <a:lstStyle/>
          <a:p>
            <a:r>
              <a:rPr lang="sv-SE" sz="2000" dirty="0"/>
              <a:t>Det är inte alltid känt vem som har en språklig eller kommunikativ funktionsnedsättning.</a:t>
            </a:r>
          </a:p>
          <a:p>
            <a:r>
              <a:rPr lang="sv-SE" sz="2000" dirty="0"/>
              <a:t>Kommunikationsstöd är nödvändiga för några men underlättar för många.</a:t>
            </a:r>
          </a:p>
          <a:p>
            <a:r>
              <a:rPr lang="sv-SE" sz="2000" dirty="0">
                <a:latin typeface="Georgia" panose="02040502050405020303" pitchFamily="18" charset="0"/>
              </a:rPr>
              <a:t>Att använda kommunikationsstöd är ett sätt att utgå från </a:t>
            </a:r>
            <a:r>
              <a:rPr lang="sv-SE" sz="2000" dirty="0"/>
              <a:t>människors olika förutsättningar och försöka underlätta för många från början</a:t>
            </a:r>
            <a:r>
              <a:rPr lang="sv-SE" sz="2000" dirty="0">
                <a:latin typeface="Georgia" panose="02040502050405020303" pitchFamily="18" charset="0"/>
              </a:rPr>
              <a:t>.</a:t>
            </a:r>
            <a:endParaRPr lang="sv-SE" sz="2000" dirty="0"/>
          </a:p>
          <a:p>
            <a:r>
              <a:rPr lang="sv-SE" sz="2000" dirty="0"/>
              <a:t>Både samtal om våld och samtal med kommunikationsstöd kan upplevas svåra – därför är det viktigt att öva.</a:t>
            </a:r>
          </a:p>
          <a:p>
            <a:endParaRPr lang="sv-SE" sz="2000" dirty="0"/>
          </a:p>
          <a:p>
            <a:endParaRPr lang="sv-SE" sz="2000" dirty="0"/>
          </a:p>
          <a:p>
            <a:endParaRPr lang="sv-SE" sz="2000" dirty="0"/>
          </a:p>
        </p:txBody>
      </p:sp>
      <p:pic>
        <p:nvPicPr>
          <p:cNvPr id="6" name="Platshållare för innehåll 5" descr="Ett talstöd som visar ordet hej.&#10;">
            <a:extLst>
              <a:ext uri="{FF2B5EF4-FFF2-40B4-BE49-F238E27FC236}">
                <a16:creationId xmlns:a16="http://schemas.microsoft.com/office/drawing/2014/main" id="{7361B482-9746-49EC-AAB8-BA8F7203DA1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293351"/>
            <a:ext cx="5181600" cy="3319048"/>
          </a:xfrm>
        </p:spPr>
      </p:pic>
    </p:spTree>
    <p:extLst>
      <p:ext uri="{BB962C8B-B14F-4D97-AF65-F5344CB8AC3E}">
        <p14:creationId xmlns:p14="http://schemas.microsoft.com/office/powerpoint/2010/main" val="3011515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DC4E684-FAAA-4830-BC53-BE8BC0DDB05A}"/>
              </a:ext>
            </a:extLst>
          </p:cNvPr>
          <p:cNvSpPr>
            <a:spLocks noGrp="1"/>
          </p:cNvSpPr>
          <p:nvPr>
            <p:ph type="title"/>
          </p:nvPr>
        </p:nvSpPr>
        <p:spPr/>
        <p:txBody>
          <a:bodyPr/>
          <a:lstStyle/>
          <a:p>
            <a:r>
              <a:rPr lang="sv-SE" dirty="0"/>
              <a:t>Exempel på metodmaterial med bildstöd</a:t>
            </a:r>
          </a:p>
        </p:txBody>
      </p:sp>
      <p:sp>
        <p:nvSpPr>
          <p:cNvPr id="3" name="Platshållare för innehåll 2">
            <a:extLst>
              <a:ext uri="{FF2B5EF4-FFF2-40B4-BE49-F238E27FC236}">
                <a16:creationId xmlns:a16="http://schemas.microsoft.com/office/drawing/2014/main" id="{1517CC92-B8BC-4A9E-BFD5-F0AAB2DDB625}"/>
              </a:ext>
            </a:extLst>
          </p:cNvPr>
          <p:cNvSpPr>
            <a:spLocks noGrp="1"/>
          </p:cNvSpPr>
          <p:nvPr>
            <p:ph idx="1"/>
          </p:nvPr>
        </p:nvSpPr>
        <p:spPr/>
        <p:txBody>
          <a:bodyPr/>
          <a:lstStyle/>
          <a:p>
            <a:r>
              <a:rPr lang="sv-SE" dirty="0"/>
              <a:t>Frågor om våld (FOV) – frågeformulär med bildstöd. Västra Götalandsregionens kompetenscenter kring våld i nära relationer.</a:t>
            </a:r>
          </a:p>
          <a:p>
            <a:r>
              <a:rPr lang="sv-SE" dirty="0"/>
              <a:t>Film och bildstöd för att tala om känslor, sexualitet, fysisk och psykisk hälsa, samt medicinska undersökningar och behandlingar, Dart. Västra Götalandsregionen.</a:t>
            </a:r>
            <a:endParaRPr lang="sv-SE" u="sng" dirty="0"/>
          </a:p>
          <a:p>
            <a:r>
              <a:rPr lang="sv-SE" dirty="0"/>
              <a:t>Bildstöd vid samtal om sexuell hälsa. Region Stockholm.</a:t>
            </a:r>
          </a:p>
          <a:p>
            <a:r>
              <a:rPr lang="sv-SE" dirty="0"/>
              <a:t>SEXIT Bild- och språkstöd, screening av unga som är sexuellt risktagande eller har erfarenhet av våld. Västra Götalandsregionen.</a:t>
            </a:r>
          </a:p>
        </p:txBody>
      </p:sp>
    </p:spTree>
    <p:extLst>
      <p:ext uri="{BB962C8B-B14F-4D97-AF65-F5344CB8AC3E}">
        <p14:creationId xmlns:p14="http://schemas.microsoft.com/office/powerpoint/2010/main" val="3968176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54613-8AAB-B50E-5E65-4769FB794B26}"/>
              </a:ext>
            </a:extLst>
          </p:cNvPr>
          <p:cNvSpPr>
            <a:spLocks noGrp="1"/>
          </p:cNvSpPr>
          <p:nvPr>
            <p:ph type="title"/>
          </p:nvPr>
        </p:nvSpPr>
        <p:spPr>
          <a:xfrm>
            <a:off x="503999" y="212652"/>
            <a:ext cx="11191113" cy="1268818"/>
          </a:xfrm>
        </p:spPr>
        <p:txBody>
          <a:bodyPr anchor="ctr">
            <a:normAutofit/>
          </a:bodyPr>
          <a:lstStyle/>
          <a:p>
            <a:pPr algn="ctr"/>
            <a:r>
              <a:rPr lang="sv-SE" sz="3600"/>
              <a:t>Förtroende </a:t>
            </a:r>
            <a:r>
              <a:rPr lang="sv-SE" sz="3600" dirty="0"/>
              <a:t>och tillit</a:t>
            </a:r>
            <a:endParaRPr lang="sv-SE" sz="3500" dirty="0"/>
          </a:p>
        </p:txBody>
      </p:sp>
      <p:sp>
        <p:nvSpPr>
          <p:cNvPr id="40" name="TextBox 39">
            <a:extLst>
              <a:ext uri="{FF2B5EF4-FFF2-40B4-BE49-F238E27FC236}">
                <a16:creationId xmlns:a16="http://schemas.microsoft.com/office/drawing/2014/main" id="{8AA5D983-E106-FCEE-709A-91F089B7EB1F}"/>
              </a:ext>
            </a:extLst>
          </p:cNvPr>
          <p:cNvSpPr txBox="1"/>
          <p:nvPr/>
        </p:nvSpPr>
        <p:spPr>
          <a:xfrm>
            <a:off x="1192518" y="2135399"/>
            <a:ext cx="2494634" cy="468270"/>
          </a:xfrm>
          <a:prstGeom prst="rect">
            <a:avLst/>
          </a:prstGeom>
          <a:noFill/>
        </p:spPr>
        <p:txBody>
          <a:bodyPr wrap="square">
            <a:spAutoFit/>
          </a:bodyPr>
          <a:lstStyle/>
          <a:p>
            <a:pPr>
              <a:lnSpc>
                <a:spcPct val="110000"/>
              </a:lnSpc>
            </a:pPr>
            <a:r>
              <a:rPr lang="sv-SE" sz="2400" dirty="0"/>
              <a:t>Bygga upp tillit</a:t>
            </a:r>
          </a:p>
        </p:txBody>
      </p:sp>
      <p:sp>
        <p:nvSpPr>
          <p:cNvPr id="41" name="TextBox 40">
            <a:extLst>
              <a:ext uri="{FF2B5EF4-FFF2-40B4-BE49-F238E27FC236}">
                <a16:creationId xmlns:a16="http://schemas.microsoft.com/office/drawing/2014/main" id="{2CA491C0-861A-E57F-1775-EA8C04F2AD3E}"/>
              </a:ext>
            </a:extLst>
          </p:cNvPr>
          <p:cNvSpPr txBox="1"/>
          <p:nvPr/>
        </p:nvSpPr>
        <p:spPr>
          <a:xfrm>
            <a:off x="7720991" y="2118008"/>
            <a:ext cx="3265900" cy="874535"/>
          </a:xfrm>
          <a:prstGeom prst="rect">
            <a:avLst/>
          </a:prstGeom>
          <a:noFill/>
        </p:spPr>
        <p:txBody>
          <a:bodyPr wrap="square">
            <a:spAutoFit/>
          </a:bodyPr>
          <a:lstStyle/>
          <a:p>
            <a:pPr algn="ctr">
              <a:lnSpc>
                <a:spcPct val="110000"/>
              </a:lnSpc>
            </a:pPr>
            <a:r>
              <a:rPr lang="sv-SE" sz="2400" dirty="0"/>
              <a:t>Vara villiga att tro på att jag talar sanning</a:t>
            </a:r>
          </a:p>
        </p:txBody>
      </p:sp>
      <p:sp>
        <p:nvSpPr>
          <p:cNvPr id="42" name="TextBox 41">
            <a:extLst>
              <a:ext uri="{FF2B5EF4-FFF2-40B4-BE49-F238E27FC236}">
                <a16:creationId xmlns:a16="http://schemas.microsoft.com/office/drawing/2014/main" id="{2DFCF367-AA05-D0F8-5470-5021C8C52911}"/>
              </a:ext>
            </a:extLst>
          </p:cNvPr>
          <p:cNvSpPr txBox="1"/>
          <p:nvPr/>
        </p:nvSpPr>
        <p:spPr>
          <a:xfrm>
            <a:off x="4414150" y="4178706"/>
            <a:ext cx="3035874" cy="874535"/>
          </a:xfrm>
          <a:prstGeom prst="rect">
            <a:avLst/>
          </a:prstGeom>
          <a:noFill/>
        </p:spPr>
        <p:txBody>
          <a:bodyPr wrap="square">
            <a:spAutoFit/>
          </a:bodyPr>
          <a:lstStyle/>
          <a:p>
            <a:pPr>
              <a:lnSpc>
                <a:spcPct val="110000"/>
              </a:lnSpc>
            </a:pPr>
            <a:r>
              <a:rPr lang="sv-SE" sz="2400" dirty="0"/>
              <a:t>Ta mig på allvar och lyssna</a:t>
            </a:r>
            <a:endParaRPr lang="sv-SE" sz="2400" dirty="0">
              <a:solidFill>
                <a:schemeClr val="tx1"/>
              </a:solidFill>
            </a:endParaRPr>
          </a:p>
        </p:txBody>
      </p:sp>
      <p:grpSp>
        <p:nvGrpSpPr>
          <p:cNvPr id="36" name="Group 35">
            <a:extLst>
              <a:ext uri="{FF2B5EF4-FFF2-40B4-BE49-F238E27FC236}">
                <a16:creationId xmlns:a16="http://schemas.microsoft.com/office/drawing/2014/main" id="{1CBA689E-9F7A-8FED-497B-9F273053801C}"/>
              </a:ext>
              <a:ext uri="{C183D7F6-B498-43B3-948B-1728B52AA6E4}">
                <adec:decorative xmlns:adec="http://schemas.microsoft.com/office/drawing/2017/decorative" val="1"/>
              </a:ext>
            </a:extLst>
          </p:cNvPr>
          <p:cNvGrpSpPr/>
          <p:nvPr/>
        </p:nvGrpSpPr>
        <p:grpSpPr>
          <a:xfrm>
            <a:off x="3784773" y="3596855"/>
            <a:ext cx="3823980" cy="2062721"/>
            <a:chOff x="5884965" y="2942128"/>
            <a:chExt cx="3390900" cy="2209800"/>
          </a:xfrm>
        </p:grpSpPr>
        <p:sp>
          <p:nvSpPr>
            <p:cNvPr id="30" name="Freeform 29">
              <a:extLst>
                <a:ext uri="{FF2B5EF4-FFF2-40B4-BE49-F238E27FC236}">
                  <a16:creationId xmlns:a16="http://schemas.microsoft.com/office/drawing/2014/main" id="{EB281FED-7B8B-4764-A521-5E4B97D77C63}"/>
                </a:ext>
              </a:extLst>
            </p:cNvPr>
            <p:cNvSpPr/>
            <p:nvPr/>
          </p:nvSpPr>
          <p:spPr>
            <a:xfrm>
              <a:off x="5884965" y="3248025"/>
              <a:ext cx="476250" cy="361950"/>
            </a:xfrm>
            <a:custGeom>
              <a:avLst/>
              <a:gdLst/>
              <a:ahLst/>
              <a:cxnLst/>
              <a:rect l="l" t="t" r="r" b="b"/>
              <a:pathLst>
                <a:path w="476250" h="361950">
                  <a:moveTo>
                    <a:pt x="308967" y="0"/>
                  </a:moveTo>
                  <a:lnTo>
                    <a:pt x="476250" y="0"/>
                  </a:lnTo>
                  <a:lnTo>
                    <a:pt x="476250" y="119658"/>
                  </a:lnTo>
                  <a:cubicBezTo>
                    <a:pt x="476250" y="168077"/>
                    <a:pt x="472083" y="206276"/>
                    <a:pt x="463748" y="234256"/>
                  </a:cubicBezTo>
                  <a:cubicBezTo>
                    <a:pt x="455414" y="262235"/>
                    <a:pt x="439638" y="287338"/>
                    <a:pt x="416421" y="309563"/>
                  </a:cubicBezTo>
                  <a:cubicBezTo>
                    <a:pt x="393204" y="331788"/>
                    <a:pt x="363736" y="349250"/>
                    <a:pt x="328017" y="361950"/>
                  </a:cubicBezTo>
                  <a:lnTo>
                    <a:pt x="295275" y="292894"/>
                  </a:lnTo>
                  <a:cubicBezTo>
                    <a:pt x="329009" y="281782"/>
                    <a:pt x="353020" y="266502"/>
                    <a:pt x="367308" y="247055"/>
                  </a:cubicBezTo>
                  <a:cubicBezTo>
                    <a:pt x="381595" y="227608"/>
                    <a:pt x="389136" y="201018"/>
                    <a:pt x="389929" y="167283"/>
                  </a:cubicBezTo>
                  <a:lnTo>
                    <a:pt x="308967" y="167283"/>
                  </a:lnTo>
                  <a:close/>
                  <a:moveTo>
                    <a:pt x="13692" y="0"/>
                  </a:moveTo>
                  <a:lnTo>
                    <a:pt x="180975" y="0"/>
                  </a:lnTo>
                  <a:lnTo>
                    <a:pt x="180975" y="119658"/>
                  </a:lnTo>
                  <a:cubicBezTo>
                    <a:pt x="180975" y="168077"/>
                    <a:pt x="176808" y="206276"/>
                    <a:pt x="168473" y="234256"/>
                  </a:cubicBezTo>
                  <a:cubicBezTo>
                    <a:pt x="160139" y="262235"/>
                    <a:pt x="144363" y="287338"/>
                    <a:pt x="121146" y="309563"/>
                  </a:cubicBezTo>
                  <a:cubicBezTo>
                    <a:pt x="97929" y="331788"/>
                    <a:pt x="68461" y="349250"/>
                    <a:pt x="32742" y="361950"/>
                  </a:cubicBezTo>
                  <a:lnTo>
                    <a:pt x="0" y="292894"/>
                  </a:lnTo>
                  <a:cubicBezTo>
                    <a:pt x="33734" y="281782"/>
                    <a:pt x="57745" y="266502"/>
                    <a:pt x="72033" y="247055"/>
                  </a:cubicBezTo>
                  <a:cubicBezTo>
                    <a:pt x="86320" y="227608"/>
                    <a:pt x="93861" y="201018"/>
                    <a:pt x="94654" y="167283"/>
                  </a:cubicBezTo>
                  <a:lnTo>
                    <a:pt x="13692" y="167283"/>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dirty="0"/>
            </a:p>
          </p:txBody>
        </p:sp>
        <p:pic>
          <p:nvPicPr>
            <p:cNvPr id="25" name="Graphic 24">
              <a:extLst>
                <a:ext uri="{FF2B5EF4-FFF2-40B4-BE49-F238E27FC236}">
                  <a16:creationId xmlns:a16="http://schemas.microsoft.com/office/drawing/2014/main" id="{9EA90C6A-8645-BACC-9D69-A35E7AEFDB4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84965" y="2942128"/>
              <a:ext cx="3390900" cy="2209800"/>
            </a:xfrm>
            <a:prstGeom prst="rect">
              <a:avLst/>
            </a:prstGeom>
          </p:spPr>
        </p:pic>
        <p:sp>
          <p:nvSpPr>
            <p:cNvPr id="31" name="Freeform 30">
              <a:extLst>
                <a:ext uri="{FF2B5EF4-FFF2-40B4-BE49-F238E27FC236}">
                  <a16:creationId xmlns:a16="http://schemas.microsoft.com/office/drawing/2014/main" id="{7C193549-FB3D-C65C-693C-C6408AF456EC}"/>
                </a:ext>
              </a:extLst>
            </p:cNvPr>
            <p:cNvSpPr/>
            <p:nvPr/>
          </p:nvSpPr>
          <p:spPr>
            <a:xfrm>
              <a:off x="8726136" y="4380139"/>
              <a:ext cx="476250" cy="361950"/>
            </a:xfrm>
            <a:custGeom>
              <a:avLst/>
              <a:gdLst/>
              <a:ahLst/>
              <a:cxnLst/>
              <a:rect l="l" t="t" r="r" b="b"/>
              <a:pathLst>
                <a:path w="476250" h="361950">
                  <a:moveTo>
                    <a:pt x="308967" y="0"/>
                  </a:moveTo>
                  <a:lnTo>
                    <a:pt x="476250" y="0"/>
                  </a:lnTo>
                  <a:lnTo>
                    <a:pt x="476250" y="119658"/>
                  </a:lnTo>
                  <a:cubicBezTo>
                    <a:pt x="476250" y="168077"/>
                    <a:pt x="472083" y="206276"/>
                    <a:pt x="463748" y="234256"/>
                  </a:cubicBezTo>
                  <a:cubicBezTo>
                    <a:pt x="455414" y="262235"/>
                    <a:pt x="439638" y="287338"/>
                    <a:pt x="416421" y="309563"/>
                  </a:cubicBezTo>
                  <a:cubicBezTo>
                    <a:pt x="393204" y="331788"/>
                    <a:pt x="363736" y="349250"/>
                    <a:pt x="328017" y="361950"/>
                  </a:cubicBezTo>
                  <a:lnTo>
                    <a:pt x="295275" y="292894"/>
                  </a:lnTo>
                  <a:cubicBezTo>
                    <a:pt x="329009" y="281782"/>
                    <a:pt x="353020" y="266502"/>
                    <a:pt x="367308" y="247055"/>
                  </a:cubicBezTo>
                  <a:cubicBezTo>
                    <a:pt x="381595" y="227608"/>
                    <a:pt x="389136" y="201018"/>
                    <a:pt x="389929" y="167283"/>
                  </a:cubicBezTo>
                  <a:lnTo>
                    <a:pt x="308967" y="167283"/>
                  </a:lnTo>
                  <a:close/>
                  <a:moveTo>
                    <a:pt x="13692" y="0"/>
                  </a:moveTo>
                  <a:lnTo>
                    <a:pt x="180975" y="0"/>
                  </a:lnTo>
                  <a:lnTo>
                    <a:pt x="180975" y="119658"/>
                  </a:lnTo>
                  <a:cubicBezTo>
                    <a:pt x="180975" y="168077"/>
                    <a:pt x="176808" y="206276"/>
                    <a:pt x="168473" y="234256"/>
                  </a:cubicBezTo>
                  <a:cubicBezTo>
                    <a:pt x="160139" y="262235"/>
                    <a:pt x="144363" y="287338"/>
                    <a:pt x="121146" y="309563"/>
                  </a:cubicBezTo>
                  <a:cubicBezTo>
                    <a:pt x="97929" y="331788"/>
                    <a:pt x="68461" y="349250"/>
                    <a:pt x="32742" y="361950"/>
                  </a:cubicBezTo>
                  <a:lnTo>
                    <a:pt x="0" y="292894"/>
                  </a:lnTo>
                  <a:cubicBezTo>
                    <a:pt x="33734" y="281782"/>
                    <a:pt x="57745" y="266502"/>
                    <a:pt x="72033" y="247055"/>
                  </a:cubicBezTo>
                  <a:cubicBezTo>
                    <a:pt x="86320" y="227608"/>
                    <a:pt x="93861" y="201018"/>
                    <a:pt x="94654" y="167283"/>
                  </a:cubicBezTo>
                  <a:lnTo>
                    <a:pt x="13692" y="167283"/>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dirty="0"/>
            </a:p>
          </p:txBody>
        </p:sp>
      </p:grpSp>
      <p:grpSp>
        <p:nvGrpSpPr>
          <p:cNvPr id="38" name="Group 37">
            <a:extLst>
              <a:ext uri="{FF2B5EF4-FFF2-40B4-BE49-F238E27FC236}">
                <a16:creationId xmlns:a16="http://schemas.microsoft.com/office/drawing/2014/main" id="{8857B082-9054-D2FF-7374-2C083F145C7D}"/>
              </a:ext>
              <a:ext uri="{C183D7F6-B498-43B3-948B-1728B52AA6E4}">
                <adec:decorative xmlns:adec="http://schemas.microsoft.com/office/drawing/2017/decorative" val="1"/>
              </a:ext>
            </a:extLst>
          </p:cNvPr>
          <p:cNvGrpSpPr/>
          <p:nvPr/>
        </p:nvGrpSpPr>
        <p:grpSpPr>
          <a:xfrm>
            <a:off x="650726" y="1696553"/>
            <a:ext cx="3500359" cy="1900302"/>
            <a:chOff x="924082" y="1955252"/>
            <a:chExt cx="3076913" cy="1897562"/>
          </a:xfrm>
        </p:grpSpPr>
        <p:pic>
          <p:nvPicPr>
            <p:cNvPr id="27" name="Graphic 26">
              <a:extLst>
                <a:ext uri="{FF2B5EF4-FFF2-40B4-BE49-F238E27FC236}">
                  <a16:creationId xmlns:a16="http://schemas.microsoft.com/office/drawing/2014/main" id="{5BA94DEF-48F0-1D86-07D5-A55926B0F35C}"/>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9195" y="1985914"/>
              <a:ext cx="2971800" cy="1866900"/>
            </a:xfrm>
            <a:prstGeom prst="rect">
              <a:avLst/>
            </a:prstGeom>
          </p:spPr>
        </p:pic>
        <p:sp>
          <p:nvSpPr>
            <p:cNvPr id="32" name="Freeform 31">
              <a:extLst>
                <a:ext uri="{FF2B5EF4-FFF2-40B4-BE49-F238E27FC236}">
                  <a16:creationId xmlns:a16="http://schemas.microsoft.com/office/drawing/2014/main" id="{52B68B31-5936-0121-0A3B-A3D25C258D22}"/>
                </a:ext>
              </a:extLst>
            </p:cNvPr>
            <p:cNvSpPr/>
            <p:nvPr/>
          </p:nvSpPr>
          <p:spPr>
            <a:xfrm>
              <a:off x="924082" y="1955252"/>
              <a:ext cx="476250" cy="361950"/>
            </a:xfrm>
            <a:custGeom>
              <a:avLst/>
              <a:gdLst/>
              <a:ahLst/>
              <a:cxnLst/>
              <a:rect l="l" t="t" r="r" b="b"/>
              <a:pathLst>
                <a:path w="476250" h="361950">
                  <a:moveTo>
                    <a:pt x="308967" y="0"/>
                  </a:moveTo>
                  <a:lnTo>
                    <a:pt x="476250" y="0"/>
                  </a:lnTo>
                  <a:lnTo>
                    <a:pt x="476250" y="119658"/>
                  </a:lnTo>
                  <a:cubicBezTo>
                    <a:pt x="476250" y="168077"/>
                    <a:pt x="472083" y="206276"/>
                    <a:pt x="463748" y="234256"/>
                  </a:cubicBezTo>
                  <a:cubicBezTo>
                    <a:pt x="455414" y="262235"/>
                    <a:pt x="439638" y="287338"/>
                    <a:pt x="416421" y="309563"/>
                  </a:cubicBezTo>
                  <a:cubicBezTo>
                    <a:pt x="393204" y="331788"/>
                    <a:pt x="363736" y="349250"/>
                    <a:pt x="328017" y="361950"/>
                  </a:cubicBezTo>
                  <a:lnTo>
                    <a:pt x="295275" y="292894"/>
                  </a:lnTo>
                  <a:cubicBezTo>
                    <a:pt x="329009" y="281782"/>
                    <a:pt x="353020" y="266502"/>
                    <a:pt x="367308" y="247055"/>
                  </a:cubicBezTo>
                  <a:cubicBezTo>
                    <a:pt x="381595" y="227608"/>
                    <a:pt x="389136" y="201018"/>
                    <a:pt x="389929" y="167283"/>
                  </a:cubicBezTo>
                  <a:lnTo>
                    <a:pt x="308967" y="167283"/>
                  </a:lnTo>
                  <a:close/>
                  <a:moveTo>
                    <a:pt x="13692" y="0"/>
                  </a:moveTo>
                  <a:lnTo>
                    <a:pt x="180975" y="0"/>
                  </a:lnTo>
                  <a:lnTo>
                    <a:pt x="180975" y="119658"/>
                  </a:lnTo>
                  <a:cubicBezTo>
                    <a:pt x="180975" y="168077"/>
                    <a:pt x="176808" y="206276"/>
                    <a:pt x="168473" y="234256"/>
                  </a:cubicBezTo>
                  <a:cubicBezTo>
                    <a:pt x="160139" y="262235"/>
                    <a:pt x="144363" y="287338"/>
                    <a:pt x="121146" y="309563"/>
                  </a:cubicBezTo>
                  <a:cubicBezTo>
                    <a:pt x="97929" y="331788"/>
                    <a:pt x="68461" y="349250"/>
                    <a:pt x="32742" y="361950"/>
                  </a:cubicBezTo>
                  <a:lnTo>
                    <a:pt x="0" y="292894"/>
                  </a:lnTo>
                  <a:cubicBezTo>
                    <a:pt x="33734" y="281782"/>
                    <a:pt x="57745" y="266502"/>
                    <a:pt x="72033" y="247055"/>
                  </a:cubicBezTo>
                  <a:cubicBezTo>
                    <a:pt x="86320" y="227608"/>
                    <a:pt x="93861" y="201018"/>
                    <a:pt x="94654" y="167283"/>
                  </a:cubicBezTo>
                  <a:lnTo>
                    <a:pt x="13692" y="167283"/>
                  </a:lnTo>
                  <a:close/>
                </a:path>
              </a:pathLst>
            </a:custGeom>
            <a:solidFill>
              <a:srgbClr val="13876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dirty="0"/>
            </a:p>
          </p:txBody>
        </p:sp>
        <p:sp>
          <p:nvSpPr>
            <p:cNvPr id="33" name="Freeform 32">
              <a:extLst>
                <a:ext uri="{FF2B5EF4-FFF2-40B4-BE49-F238E27FC236}">
                  <a16:creationId xmlns:a16="http://schemas.microsoft.com/office/drawing/2014/main" id="{C6F0FFDC-AFDE-9BD8-F85C-13B970FB7793}"/>
                </a:ext>
              </a:extLst>
            </p:cNvPr>
            <p:cNvSpPr/>
            <p:nvPr/>
          </p:nvSpPr>
          <p:spPr>
            <a:xfrm>
              <a:off x="3520138" y="3416191"/>
              <a:ext cx="476250" cy="361950"/>
            </a:xfrm>
            <a:custGeom>
              <a:avLst/>
              <a:gdLst/>
              <a:ahLst/>
              <a:cxnLst/>
              <a:rect l="l" t="t" r="r" b="b"/>
              <a:pathLst>
                <a:path w="476250" h="361950">
                  <a:moveTo>
                    <a:pt x="308967" y="0"/>
                  </a:moveTo>
                  <a:lnTo>
                    <a:pt x="476250" y="0"/>
                  </a:lnTo>
                  <a:lnTo>
                    <a:pt x="476250" y="119658"/>
                  </a:lnTo>
                  <a:cubicBezTo>
                    <a:pt x="476250" y="168077"/>
                    <a:pt x="472083" y="206276"/>
                    <a:pt x="463748" y="234256"/>
                  </a:cubicBezTo>
                  <a:cubicBezTo>
                    <a:pt x="455414" y="262235"/>
                    <a:pt x="439638" y="287338"/>
                    <a:pt x="416421" y="309563"/>
                  </a:cubicBezTo>
                  <a:cubicBezTo>
                    <a:pt x="393204" y="331788"/>
                    <a:pt x="363736" y="349250"/>
                    <a:pt x="328017" y="361950"/>
                  </a:cubicBezTo>
                  <a:lnTo>
                    <a:pt x="295275" y="292894"/>
                  </a:lnTo>
                  <a:cubicBezTo>
                    <a:pt x="329009" y="281782"/>
                    <a:pt x="353020" y="266502"/>
                    <a:pt x="367308" y="247055"/>
                  </a:cubicBezTo>
                  <a:cubicBezTo>
                    <a:pt x="381595" y="227608"/>
                    <a:pt x="389136" y="201018"/>
                    <a:pt x="389929" y="167283"/>
                  </a:cubicBezTo>
                  <a:lnTo>
                    <a:pt x="308967" y="167283"/>
                  </a:lnTo>
                  <a:close/>
                  <a:moveTo>
                    <a:pt x="13692" y="0"/>
                  </a:moveTo>
                  <a:lnTo>
                    <a:pt x="180975" y="0"/>
                  </a:lnTo>
                  <a:lnTo>
                    <a:pt x="180975" y="119658"/>
                  </a:lnTo>
                  <a:cubicBezTo>
                    <a:pt x="180975" y="168077"/>
                    <a:pt x="176808" y="206276"/>
                    <a:pt x="168473" y="234256"/>
                  </a:cubicBezTo>
                  <a:cubicBezTo>
                    <a:pt x="160139" y="262235"/>
                    <a:pt x="144363" y="287338"/>
                    <a:pt x="121146" y="309563"/>
                  </a:cubicBezTo>
                  <a:cubicBezTo>
                    <a:pt x="97929" y="331788"/>
                    <a:pt x="68461" y="349250"/>
                    <a:pt x="32742" y="361950"/>
                  </a:cubicBezTo>
                  <a:lnTo>
                    <a:pt x="0" y="292894"/>
                  </a:lnTo>
                  <a:cubicBezTo>
                    <a:pt x="33734" y="281782"/>
                    <a:pt x="57745" y="266502"/>
                    <a:pt x="72033" y="247055"/>
                  </a:cubicBezTo>
                  <a:cubicBezTo>
                    <a:pt x="86320" y="227608"/>
                    <a:pt x="93861" y="201018"/>
                    <a:pt x="94654" y="167283"/>
                  </a:cubicBezTo>
                  <a:lnTo>
                    <a:pt x="13692" y="167283"/>
                  </a:lnTo>
                  <a:close/>
                </a:path>
              </a:pathLst>
            </a:custGeom>
            <a:solidFill>
              <a:srgbClr val="13876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dirty="0"/>
            </a:p>
          </p:txBody>
        </p:sp>
      </p:grpSp>
      <p:grpSp>
        <p:nvGrpSpPr>
          <p:cNvPr id="37" name="Group 36">
            <a:extLst>
              <a:ext uri="{FF2B5EF4-FFF2-40B4-BE49-F238E27FC236}">
                <a16:creationId xmlns:a16="http://schemas.microsoft.com/office/drawing/2014/main" id="{C3279735-4448-63EB-2261-4BA01D919C9A}"/>
              </a:ext>
              <a:ext uri="{C183D7F6-B498-43B3-948B-1728B52AA6E4}">
                <adec:decorative xmlns:adec="http://schemas.microsoft.com/office/drawing/2017/decorative" val="1"/>
              </a:ext>
            </a:extLst>
          </p:cNvPr>
          <p:cNvGrpSpPr/>
          <p:nvPr/>
        </p:nvGrpSpPr>
        <p:grpSpPr>
          <a:xfrm>
            <a:off x="7103823" y="1668636"/>
            <a:ext cx="4848789" cy="2642531"/>
            <a:chOff x="2542675" y="4624880"/>
            <a:chExt cx="3006955" cy="2394664"/>
          </a:xfrm>
        </p:grpSpPr>
        <p:pic>
          <p:nvPicPr>
            <p:cNvPr id="23" name="Graphic 22">
              <a:extLst>
                <a:ext uri="{FF2B5EF4-FFF2-40B4-BE49-F238E27FC236}">
                  <a16:creationId xmlns:a16="http://schemas.microsoft.com/office/drawing/2014/main" id="{16DF2380-A1AC-B3AD-D6A9-982CFAE32BCC}"/>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48445" y="4695444"/>
              <a:ext cx="2705100" cy="2324100"/>
            </a:xfrm>
            <a:prstGeom prst="rect">
              <a:avLst/>
            </a:prstGeom>
          </p:spPr>
        </p:pic>
        <p:sp>
          <p:nvSpPr>
            <p:cNvPr id="34" name="Freeform 33">
              <a:extLst>
                <a:ext uri="{FF2B5EF4-FFF2-40B4-BE49-F238E27FC236}">
                  <a16:creationId xmlns:a16="http://schemas.microsoft.com/office/drawing/2014/main" id="{4CD8CA9C-E3BE-6324-4B5D-7AA2987CFA0B}"/>
                </a:ext>
                <a:ext uri="{C183D7F6-B498-43B3-948B-1728B52AA6E4}">
                  <adec:decorative xmlns:adec="http://schemas.microsoft.com/office/drawing/2017/decorative" val="1"/>
                </a:ext>
              </a:extLst>
            </p:cNvPr>
            <p:cNvSpPr/>
            <p:nvPr/>
          </p:nvSpPr>
          <p:spPr>
            <a:xfrm>
              <a:off x="2542675" y="4624880"/>
              <a:ext cx="476250" cy="361950"/>
            </a:xfrm>
            <a:custGeom>
              <a:avLst/>
              <a:gdLst/>
              <a:ahLst/>
              <a:cxnLst/>
              <a:rect l="l" t="t" r="r" b="b"/>
              <a:pathLst>
                <a:path w="476250" h="361950">
                  <a:moveTo>
                    <a:pt x="308967" y="0"/>
                  </a:moveTo>
                  <a:lnTo>
                    <a:pt x="476250" y="0"/>
                  </a:lnTo>
                  <a:lnTo>
                    <a:pt x="476250" y="119658"/>
                  </a:lnTo>
                  <a:cubicBezTo>
                    <a:pt x="476250" y="168077"/>
                    <a:pt x="472083" y="206276"/>
                    <a:pt x="463748" y="234256"/>
                  </a:cubicBezTo>
                  <a:cubicBezTo>
                    <a:pt x="455414" y="262235"/>
                    <a:pt x="439638" y="287338"/>
                    <a:pt x="416421" y="309563"/>
                  </a:cubicBezTo>
                  <a:cubicBezTo>
                    <a:pt x="393204" y="331788"/>
                    <a:pt x="363736" y="349250"/>
                    <a:pt x="328017" y="361950"/>
                  </a:cubicBezTo>
                  <a:lnTo>
                    <a:pt x="295275" y="292894"/>
                  </a:lnTo>
                  <a:cubicBezTo>
                    <a:pt x="329009" y="281782"/>
                    <a:pt x="353020" y="266502"/>
                    <a:pt x="367308" y="247055"/>
                  </a:cubicBezTo>
                  <a:cubicBezTo>
                    <a:pt x="381595" y="227608"/>
                    <a:pt x="389136" y="201018"/>
                    <a:pt x="389929" y="167283"/>
                  </a:cubicBezTo>
                  <a:lnTo>
                    <a:pt x="308967" y="167283"/>
                  </a:lnTo>
                  <a:close/>
                  <a:moveTo>
                    <a:pt x="13692" y="0"/>
                  </a:moveTo>
                  <a:lnTo>
                    <a:pt x="180975" y="0"/>
                  </a:lnTo>
                  <a:lnTo>
                    <a:pt x="180975" y="119658"/>
                  </a:lnTo>
                  <a:cubicBezTo>
                    <a:pt x="180975" y="168077"/>
                    <a:pt x="176808" y="206276"/>
                    <a:pt x="168473" y="234256"/>
                  </a:cubicBezTo>
                  <a:cubicBezTo>
                    <a:pt x="160139" y="262235"/>
                    <a:pt x="144363" y="287338"/>
                    <a:pt x="121146" y="309563"/>
                  </a:cubicBezTo>
                  <a:cubicBezTo>
                    <a:pt x="97929" y="331788"/>
                    <a:pt x="68461" y="349250"/>
                    <a:pt x="32742" y="361950"/>
                  </a:cubicBezTo>
                  <a:lnTo>
                    <a:pt x="0" y="292894"/>
                  </a:lnTo>
                  <a:cubicBezTo>
                    <a:pt x="33734" y="281782"/>
                    <a:pt x="57745" y="266502"/>
                    <a:pt x="72033" y="247055"/>
                  </a:cubicBezTo>
                  <a:cubicBezTo>
                    <a:pt x="86320" y="227608"/>
                    <a:pt x="93861" y="201018"/>
                    <a:pt x="94654" y="167283"/>
                  </a:cubicBezTo>
                  <a:lnTo>
                    <a:pt x="13692" y="167283"/>
                  </a:lnTo>
                  <a:close/>
                </a:path>
              </a:pathLst>
            </a:cu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dirty="0"/>
            </a:p>
          </p:txBody>
        </p:sp>
        <p:sp>
          <p:nvSpPr>
            <p:cNvPr id="35" name="Freeform 34">
              <a:extLst>
                <a:ext uri="{FF2B5EF4-FFF2-40B4-BE49-F238E27FC236}">
                  <a16:creationId xmlns:a16="http://schemas.microsoft.com/office/drawing/2014/main" id="{998922D6-1120-E461-20B4-E6907DADABB7}"/>
                </a:ext>
                <a:ext uri="{C183D7F6-B498-43B3-948B-1728B52AA6E4}">
                  <adec:decorative xmlns:adec="http://schemas.microsoft.com/office/drawing/2017/decorative" val="1"/>
                </a:ext>
              </a:extLst>
            </p:cNvPr>
            <p:cNvSpPr/>
            <p:nvPr/>
          </p:nvSpPr>
          <p:spPr>
            <a:xfrm>
              <a:off x="5073380" y="6064799"/>
              <a:ext cx="476250" cy="361950"/>
            </a:xfrm>
            <a:custGeom>
              <a:avLst/>
              <a:gdLst/>
              <a:ahLst/>
              <a:cxnLst/>
              <a:rect l="l" t="t" r="r" b="b"/>
              <a:pathLst>
                <a:path w="476250" h="361950">
                  <a:moveTo>
                    <a:pt x="308967" y="0"/>
                  </a:moveTo>
                  <a:lnTo>
                    <a:pt x="476250" y="0"/>
                  </a:lnTo>
                  <a:lnTo>
                    <a:pt x="476250" y="119658"/>
                  </a:lnTo>
                  <a:cubicBezTo>
                    <a:pt x="476250" y="168077"/>
                    <a:pt x="472083" y="206276"/>
                    <a:pt x="463748" y="234256"/>
                  </a:cubicBezTo>
                  <a:cubicBezTo>
                    <a:pt x="455414" y="262235"/>
                    <a:pt x="439638" y="287338"/>
                    <a:pt x="416421" y="309563"/>
                  </a:cubicBezTo>
                  <a:cubicBezTo>
                    <a:pt x="393204" y="331788"/>
                    <a:pt x="363736" y="349250"/>
                    <a:pt x="328017" y="361950"/>
                  </a:cubicBezTo>
                  <a:lnTo>
                    <a:pt x="295275" y="292894"/>
                  </a:lnTo>
                  <a:cubicBezTo>
                    <a:pt x="329009" y="281782"/>
                    <a:pt x="353020" y="266502"/>
                    <a:pt x="367308" y="247055"/>
                  </a:cubicBezTo>
                  <a:cubicBezTo>
                    <a:pt x="381595" y="227608"/>
                    <a:pt x="389136" y="201018"/>
                    <a:pt x="389929" y="167283"/>
                  </a:cubicBezTo>
                  <a:lnTo>
                    <a:pt x="308967" y="167283"/>
                  </a:lnTo>
                  <a:close/>
                  <a:moveTo>
                    <a:pt x="13692" y="0"/>
                  </a:moveTo>
                  <a:lnTo>
                    <a:pt x="180975" y="0"/>
                  </a:lnTo>
                  <a:lnTo>
                    <a:pt x="180975" y="119658"/>
                  </a:lnTo>
                  <a:cubicBezTo>
                    <a:pt x="180975" y="168077"/>
                    <a:pt x="176808" y="206276"/>
                    <a:pt x="168473" y="234256"/>
                  </a:cubicBezTo>
                  <a:cubicBezTo>
                    <a:pt x="160139" y="262235"/>
                    <a:pt x="144363" y="287338"/>
                    <a:pt x="121146" y="309563"/>
                  </a:cubicBezTo>
                  <a:cubicBezTo>
                    <a:pt x="97929" y="331788"/>
                    <a:pt x="68461" y="349250"/>
                    <a:pt x="32742" y="361950"/>
                  </a:cubicBezTo>
                  <a:lnTo>
                    <a:pt x="0" y="292894"/>
                  </a:lnTo>
                  <a:cubicBezTo>
                    <a:pt x="33734" y="281782"/>
                    <a:pt x="57745" y="266502"/>
                    <a:pt x="72033" y="247055"/>
                  </a:cubicBezTo>
                  <a:cubicBezTo>
                    <a:pt x="86320" y="227608"/>
                    <a:pt x="93861" y="201018"/>
                    <a:pt x="94654" y="167283"/>
                  </a:cubicBezTo>
                  <a:lnTo>
                    <a:pt x="13692" y="167283"/>
                  </a:lnTo>
                  <a:close/>
                </a:path>
              </a:pathLst>
            </a:cu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dirty="0"/>
            </a:p>
          </p:txBody>
        </p:sp>
      </p:grpSp>
    </p:spTree>
    <p:extLst>
      <p:ext uri="{BB962C8B-B14F-4D97-AF65-F5344CB8AC3E}">
        <p14:creationId xmlns:p14="http://schemas.microsoft.com/office/powerpoint/2010/main" val="4248838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8CEDDF-E3A8-4D3A-85BF-AE1B62B88AE5}"/>
              </a:ext>
            </a:extLst>
          </p:cNvPr>
          <p:cNvSpPr>
            <a:spLocks noGrp="1"/>
          </p:cNvSpPr>
          <p:nvPr>
            <p:ph type="title"/>
          </p:nvPr>
        </p:nvSpPr>
        <p:spPr/>
        <p:txBody>
          <a:bodyPr/>
          <a:lstStyle/>
          <a:p>
            <a:r>
              <a:rPr lang="sv-SE" dirty="0"/>
              <a:t>Vad ska vi göra idag? </a:t>
            </a:r>
          </a:p>
        </p:txBody>
      </p:sp>
      <p:sp>
        <p:nvSpPr>
          <p:cNvPr id="3" name="Platshållare för innehåll 2">
            <a:extLst>
              <a:ext uri="{FF2B5EF4-FFF2-40B4-BE49-F238E27FC236}">
                <a16:creationId xmlns:a16="http://schemas.microsoft.com/office/drawing/2014/main" id="{3FA3A1A2-7A57-4677-A75B-D1CE21A86BCD}"/>
              </a:ext>
            </a:extLst>
          </p:cNvPr>
          <p:cNvSpPr>
            <a:spLocks noGrp="1"/>
          </p:cNvSpPr>
          <p:nvPr>
            <p:ph sz="half" idx="1"/>
          </p:nvPr>
        </p:nvSpPr>
        <p:spPr/>
        <p:txBody>
          <a:bodyPr/>
          <a:lstStyle/>
          <a:p>
            <a:r>
              <a:rPr lang="sv-SE" dirty="0"/>
              <a:t>introduktion </a:t>
            </a:r>
          </a:p>
          <a:p>
            <a:r>
              <a:rPr lang="sv-SE" dirty="0"/>
              <a:t>föreläsning om samtal om våld med barn och unga med funktionsnedsättning</a:t>
            </a:r>
          </a:p>
          <a:p>
            <a:r>
              <a:rPr lang="sv-SE" dirty="0"/>
              <a:t>övning om kommunikation om våld</a:t>
            </a:r>
          </a:p>
          <a:p>
            <a:r>
              <a:rPr lang="sv-SE" dirty="0"/>
              <a:t>gemensam reflektion utifrån frågor</a:t>
            </a:r>
          </a:p>
          <a:p>
            <a:r>
              <a:rPr lang="sv-SE" dirty="0"/>
              <a:t>avslutning.</a:t>
            </a:r>
          </a:p>
          <a:p>
            <a:endParaRPr lang="sv-SE" dirty="0"/>
          </a:p>
        </p:txBody>
      </p:sp>
      <p:pic>
        <p:nvPicPr>
          <p:cNvPr id="6" name="Platshållare för innehåll 5" descr="En tonåring som gör tecknet kanske.">
            <a:extLst>
              <a:ext uri="{FF2B5EF4-FFF2-40B4-BE49-F238E27FC236}">
                <a16:creationId xmlns:a16="http://schemas.microsoft.com/office/drawing/2014/main" id="{7F2FE9FF-37E9-43D6-839E-7BDDD6201FD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016307" y="1301750"/>
            <a:ext cx="2543251" cy="4254500"/>
          </a:xfrm>
        </p:spPr>
      </p:pic>
    </p:spTree>
    <p:extLst>
      <p:ext uri="{BB962C8B-B14F-4D97-AF65-F5344CB8AC3E}">
        <p14:creationId xmlns:p14="http://schemas.microsoft.com/office/powerpoint/2010/main" val="16484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2D713A-21A1-45A3-8F24-6F5ADA274D9E}"/>
              </a:ext>
            </a:extLst>
          </p:cNvPr>
          <p:cNvSpPr>
            <a:spLocks noGrp="1"/>
          </p:cNvSpPr>
          <p:nvPr>
            <p:ph type="title"/>
          </p:nvPr>
        </p:nvSpPr>
        <p:spPr>
          <a:xfrm>
            <a:off x="838200" y="2103437"/>
            <a:ext cx="10515600" cy="1325563"/>
          </a:xfrm>
        </p:spPr>
        <p:txBody>
          <a:bodyPr>
            <a:normAutofit/>
          </a:bodyPr>
          <a:lstStyle/>
          <a:p>
            <a:r>
              <a:rPr lang="sv-SE" sz="3600" dirty="0"/>
              <a:t>Övning</a:t>
            </a:r>
          </a:p>
        </p:txBody>
      </p:sp>
      <p:sp>
        <p:nvSpPr>
          <p:cNvPr id="3" name="Platshållare för innehåll 2">
            <a:extLst>
              <a:ext uri="{FF2B5EF4-FFF2-40B4-BE49-F238E27FC236}">
                <a16:creationId xmlns:a16="http://schemas.microsoft.com/office/drawing/2014/main" id="{1AB5830F-84A0-4B77-AD96-D5FFA40291B7}"/>
              </a:ext>
            </a:extLst>
          </p:cNvPr>
          <p:cNvSpPr>
            <a:spLocks noGrp="1"/>
          </p:cNvSpPr>
          <p:nvPr>
            <p:ph idx="1"/>
          </p:nvPr>
        </p:nvSpPr>
        <p:spPr>
          <a:xfrm>
            <a:off x="838200" y="3429000"/>
            <a:ext cx="10515600" cy="2650963"/>
          </a:xfrm>
        </p:spPr>
        <p:txBody>
          <a:bodyPr/>
          <a:lstStyle/>
          <a:p>
            <a:pPr marL="0" indent="0">
              <a:buNone/>
            </a:pPr>
            <a:r>
              <a:rPr lang="sv-SE" dirty="0"/>
              <a:t>Samtal om känslor, rättigheter och våld.</a:t>
            </a:r>
          </a:p>
        </p:txBody>
      </p:sp>
    </p:spTree>
    <p:extLst>
      <p:ext uri="{BB962C8B-B14F-4D97-AF65-F5344CB8AC3E}">
        <p14:creationId xmlns:p14="http://schemas.microsoft.com/office/powerpoint/2010/main" val="4018004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774C443-99EA-4F03-9DF4-6E28A40524E0}"/>
              </a:ext>
            </a:extLst>
          </p:cNvPr>
          <p:cNvSpPr>
            <a:spLocks noGrp="1"/>
          </p:cNvSpPr>
          <p:nvPr>
            <p:ph type="title"/>
          </p:nvPr>
        </p:nvSpPr>
        <p:spPr/>
        <p:txBody>
          <a:bodyPr/>
          <a:lstStyle/>
          <a:p>
            <a:r>
              <a:rPr lang="sv-SE" dirty="0"/>
              <a:t>Instruktioner</a:t>
            </a:r>
          </a:p>
        </p:txBody>
      </p:sp>
      <p:sp>
        <p:nvSpPr>
          <p:cNvPr id="3" name="Platshållare för innehåll 2">
            <a:extLst>
              <a:ext uri="{FF2B5EF4-FFF2-40B4-BE49-F238E27FC236}">
                <a16:creationId xmlns:a16="http://schemas.microsoft.com/office/drawing/2014/main" id="{3A2E95A2-9335-4977-AAA5-2223A4B0600D}"/>
              </a:ext>
            </a:extLst>
          </p:cNvPr>
          <p:cNvSpPr>
            <a:spLocks noGrp="1"/>
          </p:cNvSpPr>
          <p:nvPr>
            <p:ph sz="half" idx="1"/>
          </p:nvPr>
        </p:nvSpPr>
        <p:spPr/>
        <p:txBody>
          <a:bodyPr/>
          <a:lstStyle/>
          <a:p>
            <a:r>
              <a:rPr lang="sv-SE" dirty="0"/>
              <a:t>Dela upp gruppen i par.</a:t>
            </a:r>
          </a:p>
          <a:p>
            <a:r>
              <a:rPr lang="sv-SE" dirty="0"/>
              <a:t>Båda personerna provar att prata med hjälp av först ritprat och sedan pekprat.</a:t>
            </a:r>
          </a:p>
          <a:p>
            <a:r>
              <a:rPr lang="sv-SE" dirty="0"/>
              <a:t>Ställ frågor om något är otydligt eller om ni behöver hjälp.</a:t>
            </a:r>
          </a:p>
          <a:p>
            <a:r>
              <a:rPr lang="sv-SE" dirty="0"/>
              <a:t>Vi kommer inte göra någon återkoppling i helgrupp.</a:t>
            </a:r>
          </a:p>
          <a:p>
            <a:endParaRPr lang="sv-SE" dirty="0"/>
          </a:p>
          <a:p>
            <a:endParaRPr lang="sv-SE" dirty="0"/>
          </a:p>
        </p:txBody>
      </p:sp>
      <p:pic>
        <p:nvPicPr>
          <p:cNvPr id="6" name="Platshållare för innehåll 5" descr="Ett barn som kommunicerar med en vuxen med hjälp av ett bildstöd.">
            <a:extLst>
              <a:ext uri="{FF2B5EF4-FFF2-40B4-BE49-F238E27FC236}">
                <a16:creationId xmlns:a16="http://schemas.microsoft.com/office/drawing/2014/main" id="{0B65087B-90FB-4235-AF9C-D03BF518C70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16662" y="1825625"/>
            <a:ext cx="4892675" cy="4254500"/>
          </a:xfrm>
        </p:spPr>
      </p:pic>
    </p:spTree>
    <p:extLst>
      <p:ext uri="{BB962C8B-B14F-4D97-AF65-F5344CB8AC3E}">
        <p14:creationId xmlns:p14="http://schemas.microsoft.com/office/powerpoint/2010/main" val="3180513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B70FF58-D9C2-493A-BA7C-836B1816BDBF}"/>
              </a:ext>
            </a:extLst>
          </p:cNvPr>
          <p:cNvSpPr>
            <a:spLocks noGrp="1"/>
          </p:cNvSpPr>
          <p:nvPr>
            <p:ph type="title"/>
          </p:nvPr>
        </p:nvSpPr>
        <p:spPr/>
        <p:txBody>
          <a:bodyPr/>
          <a:lstStyle/>
          <a:p>
            <a:r>
              <a:rPr lang="sv-SE" dirty="0"/>
              <a:t>Ritprata om hur något kändes:</a:t>
            </a:r>
          </a:p>
        </p:txBody>
      </p:sp>
      <p:sp>
        <p:nvSpPr>
          <p:cNvPr id="3" name="Platshållare för innehåll 2">
            <a:extLst>
              <a:ext uri="{FF2B5EF4-FFF2-40B4-BE49-F238E27FC236}">
                <a16:creationId xmlns:a16="http://schemas.microsoft.com/office/drawing/2014/main" id="{E019FEC7-36A2-45E3-83E8-0D85F180C0BA}"/>
              </a:ext>
            </a:extLst>
          </p:cNvPr>
          <p:cNvSpPr>
            <a:spLocks noGrp="1"/>
          </p:cNvSpPr>
          <p:nvPr>
            <p:ph idx="1"/>
          </p:nvPr>
        </p:nvSpPr>
        <p:spPr/>
        <p:txBody>
          <a:bodyPr/>
          <a:lstStyle/>
          <a:p>
            <a:pPr lvl="0"/>
            <a:r>
              <a:rPr lang="sv-SE" dirty="0"/>
              <a:t>Rita upp ett rutnät på ditt papper. </a:t>
            </a:r>
          </a:p>
          <a:p>
            <a:pPr lvl="0"/>
            <a:r>
              <a:rPr lang="sv-SE" dirty="0"/>
              <a:t>Gör en liten ruta i rutan högst upp i vänster hörn, där du ritar ämnet som samtalet handlar om.</a:t>
            </a:r>
          </a:p>
          <a:p>
            <a:pPr lvl="0"/>
            <a:r>
              <a:rPr lang="sv-SE" dirty="0"/>
              <a:t>Berätta för din kollega om något som du varit med om som kändes bra eller inte bra i kroppen, samtidigt som du ritar det som du berättar om i rutorna. </a:t>
            </a:r>
          </a:p>
          <a:p>
            <a:pPr lvl="0"/>
            <a:r>
              <a:rPr lang="sv-SE" dirty="0"/>
              <a:t>Välj gärna en situation som är personlig, men inte privat.</a:t>
            </a:r>
          </a:p>
          <a:p>
            <a:pPr lvl="0"/>
            <a:r>
              <a:rPr lang="sv-SE" dirty="0"/>
              <a:t>Rita enkelt! Poängen med ritprat är att stödja samtalet och inte att rita fint. </a:t>
            </a:r>
          </a:p>
        </p:txBody>
      </p:sp>
    </p:spTree>
    <p:extLst>
      <p:ext uri="{BB962C8B-B14F-4D97-AF65-F5344CB8AC3E}">
        <p14:creationId xmlns:p14="http://schemas.microsoft.com/office/powerpoint/2010/main" val="3372118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descr="Ett rutnät med enkelt ritade bilder av ett barn och en katt.">
            <a:extLst>
              <a:ext uri="{FF2B5EF4-FFF2-40B4-BE49-F238E27FC236}">
                <a16:creationId xmlns:a16="http://schemas.microsoft.com/office/drawing/2014/main" id="{9156B3F1-0F9A-4450-B24B-3CB3E0647BD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22224" y="844704"/>
            <a:ext cx="7049521" cy="5220000"/>
          </a:xfrm>
        </p:spPr>
      </p:pic>
      <p:sp>
        <p:nvSpPr>
          <p:cNvPr id="2" name="Rubrik 1">
            <a:extLst>
              <a:ext uri="{FF2B5EF4-FFF2-40B4-BE49-F238E27FC236}">
                <a16:creationId xmlns:a16="http://schemas.microsoft.com/office/drawing/2014/main" id="{EC0F8B02-36D6-4553-82B7-8813520DC0FF}"/>
              </a:ext>
            </a:extLst>
          </p:cNvPr>
          <p:cNvSpPr>
            <a:spLocks noGrp="1"/>
          </p:cNvSpPr>
          <p:nvPr>
            <p:ph type="title"/>
          </p:nvPr>
        </p:nvSpPr>
        <p:spPr/>
        <p:txBody>
          <a:bodyPr/>
          <a:lstStyle/>
          <a:p>
            <a:r>
              <a:rPr lang="sv-SE" dirty="0"/>
              <a:t>Exempel på ritprat</a:t>
            </a:r>
          </a:p>
        </p:txBody>
      </p:sp>
    </p:spTree>
    <p:extLst>
      <p:ext uri="{BB962C8B-B14F-4D97-AF65-F5344CB8AC3E}">
        <p14:creationId xmlns:p14="http://schemas.microsoft.com/office/powerpoint/2010/main" val="2647918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B70FF58-D9C2-493A-BA7C-836B1816BDBF}"/>
              </a:ext>
            </a:extLst>
          </p:cNvPr>
          <p:cNvSpPr>
            <a:spLocks noGrp="1"/>
          </p:cNvSpPr>
          <p:nvPr>
            <p:ph type="title"/>
          </p:nvPr>
        </p:nvSpPr>
        <p:spPr/>
        <p:txBody>
          <a:bodyPr>
            <a:normAutofit/>
          </a:bodyPr>
          <a:lstStyle/>
          <a:p>
            <a:r>
              <a:rPr lang="sv-SE" dirty="0"/>
              <a:t>Använd samtalskartan och pekprat för att säga:</a:t>
            </a:r>
          </a:p>
        </p:txBody>
      </p:sp>
      <p:sp>
        <p:nvSpPr>
          <p:cNvPr id="3" name="Platshållare för innehåll 2">
            <a:extLst>
              <a:ext uri="{FF2B5EF4-FFF2-40B4-BE49-F238E27FC236}">
                <a16:creationId xmlns:a16="http://schemas.microsoft.com/office/drawing/2014/main" id="{E019FEC7-36A2-45E3-83E8-0D85F180C0BA}"/>
              </a:ext>
            </a:extLst>
          </p:cNvPr>
          <p:cNvSpPr>
            <a:spLocks noGrp="1"/>
          </p:cNvSpPr>
          <p:nvPr>
            <p:ph idx="1"/>
          </p:nvPr>
        </p:nvSpPr>
        <p:spPr/>
        <p:txBody>
          <a:bodyPr/>
          <a:lstStyle/>
          <a:p>
            <a:pPr lvl="0"/>
            <a:r>
              <a:rPr lang="sv-SE" sz="2000" dirty="0"/>
              <a:t>Din kropp din egen och det är du som bestämmer över den.</a:t>
            </a:r>
          </a:p>
          <a:p>
            <a:pPr lvl="0"/>
            <a:r>
              <a:rPr lang="sv-SE" sz="2000" dirty="0"/>
              <a:t>Du har rätt att inte utsättas för våld. Ingen annan får göra dig illa genom att slå dig eller röra vid din kropp på sätt som känns obehagliga eller skrämmande.</a:t>
            </a:r>
          </a:p>
          <a:p>
            <a:pPr lvl="0"/>
            <a:r>
              <a:rPr lang="sv-SE" sz="2000" dirty="0"/>
              <a:t>Ingen får heller skrämma, hota eller tvinga dig att göra något känns obehagligt eller läskigt.</a:t>
            </a:r>
          </a:p>
          <a:p>
            <a:pPr lvl="0"/>
            <a:r>
              <a:rPr lang="sv-SE" sz="2000" dirty="0"/>
              <a:t>Det är inte ditt fel om en vuxen eller annat barn eller ungdom gör dig illa, skrämmer eller hotar dig.</a:t>
            </a:r>
          </a:p>
          <a:p>
            <a:pPr lvl="0"/>
            <a:r>
              <a:rPr lang="sv-SE" sz="2000" dirty="0"/>
              <a:t>Om någon gör ett barn eller ung person illa är det vanligt att hen skäms och bli rädd. Då är det viktigt att prata med en vuxen hen litar på för att få hjälp.</a:t>
            </a:r>
          </a:p>
          <a:p>
            <a:pPr lvl="0"/>
            <a:r>
              <a:rPr lang="sv-SE" sz="2000" dirty="0"/>
              <a:t>Vad tror du att vuxna kan göra för att barn och unga ska våga berätta för dem om något hemskt har hänt?</a:t>
            </a:r>
          </a:p>
          <a:p>
            <a:endParaRPr lang="sv-SE" sz="2000" dirty="0"/>
          </a:p>
          <a:p>
            <a:pPr lvl="0"/>
            <a:endParaRPr lang="sv-SE" sz="2000" dirty="0"/>
          </a:p>
        </p:txBody>
      </p:sp>
    </p:spTree>
    <p:extLst>
      <p:ext uri="{BB962C8B-B14F-4D97-AF65-F5344CB8AC3E}">
        <p14:creationId xmlns:p14="http://schemas.microsoft.com/office/powerpoint/2010/main" val="40261209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18F758F-5697-4689-A736-370482F4C040}"/>
              </a:ext>
            </a:extLst>
          </p:cNvPr>
          <p:cNvSpPr>
            <a:spLocks noGrp="1"/>
          </p:cNvSpPr>
          <p:nvPr>
            <p:ph type="title"/>
          </p:nvPr>
        </p:nvSpPr>
        <p:spPr/>
        <p:txBody>
          <a:bodyPr/>
          <a:lstStyle/>
          <a:p>
            <a:r>
              <a:rPr lang="sv-SE" dirty="0"/>
              <a:t>Uppföljande frågor</a:t>
            </a:r>
          </a:p>
        </p:txBody>
      </p:sp>
      <p:sp>
        <p:nvSpPr>
          <p:cNvPr id="3" name="Platshållare för innehåll 2">
            <a:extLst>
              <a:ext uri="{FF2B5EF4-FFF2-40B4-BE49-F238E27FC236}">
                <a16:creationId xmlns:a16="http://schemas.microsoft.com/office/drawing/2014/main" id="{1A06B592-DB00-4D55-A784-8F1F1CCFF7D6}"/>
              </a:ext>
            </a:extLst>
          </p:cNvPr>
          <p:cNvSpPr>
            <a:spLocks noGrp="1"/>
          </p:cNvSpPr>
          <p:nvPr>
            <p:ph idx="1"/>
          </p:nvPr>
        </p:nvSpPr>
        <p:spPr/>
        <p:txBody>
          <a:bodyPr/>
          <a:lstStyle/>
          <a:p>
            <a:pPr lvl="0"/>
            <a:r>
              <a:rPr lang="sv-SE" dirty="0"/>
              <a:t>Hur var det att ritprata?</a:t>
            </a:r>
          </a:p>
          <a:p>
            <a:pPr lvl="0"/>
            <a:r>
              <a:rPr lang="sv-SE" dirty="0"/>
              <a:t>Hur var det att pekprata?</a:t>
            </a:r>
          </a:p>
          <a:p>
            <a:pPr lvl="0"/>
            <a:r>
              <a:rPr lang="sv-SE" dirty="0"/>
              <a:t>Vad var lätt?</a:t>
            </a:r>
          </a:p>
          <a:p>
            <a:pPr lvl="0"/>
            <a:r>
              <a:rPr lang="sv-SE" dirty="0"/>
              <a:t>Vad var svårt?</a:t>
            </a:r>
          </a:p>
          <a:p>
            <a:pPr lvl="0"/>
            <a:r>
              <a:rPr lang="sv-SE" dirty="0"/>
              <a:t>Vad hade kunnat göra det enklare? </a:t>
            </a:r>
          </a:p>
          <a:p>
            <a:pPr lvl="0"/>
            <a:r>
              <a:rPr lang="sv-SE" dirty="0"/>
              <a:t>Vad tar ni med er från övningen?</a:t>
            </a:r>
          </a:p>
          <a:p>
            <a:endParaRPr lang="sv-SE" dirty="0"/>
          </a:p>
        </p:txBody>
      </p:sp>
    </p:spTree>
    <p:extLst>
      <p:ext uri="{BB962C8B-B14F-4D97-AF65-F5344CB8AC3E}">
        <p14:creationId xmlns:p14="http://schemas.microsoft.com/office/powerpoint/2010/main" val="1528873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2D713A-21A1-45A3-8F24-6F5ADA274D9E}"/>
              </a:ext>
            </a:extLst>
          </p:cNvPr>
          <p:cNvSpPr>
            <a:spLocks noGrp="1"/>
          </p:cNvSpPr>
          <p:nvPr>
            <p:ph type="title"/>
          </p:nvPr>
        </p:nvSpPr>
        <p:spPr>
          <a:xfrm>
            <a:off x="838200" y="2103437"/>
            <a:ext cx="10515600" cy="1325563"/>
          </a:xfrm>
        </p:spPr>
        <p:txBody>
          <a:bodyPr>
            <a:normAutofit/>
          </a:bodyPr>
          <a:lstStyle/>
          <a:p>
            <a:r>
              <a:rPr lang="sv-SE" sz="3600" dirty="0"/>
              <a:t>Reflektionsfrågor</a:t>
            </a:r>
          </a:p>
        </p:txBody>
      </p:sp>
      <p:sp>
        <p:nvSpPr>
          <p:cNvPr id="3" name="Platshållare för innehåll 2">
            <a:extLst>
              <a:ext uri="{FF2B5EF4-FFF2-40B4-BE49-F238E27FC236}">
                <a16:creationId xmlns:a16="http://schemas.microsoft.com/office/drawing/2014/main" id="{1AB5830F-84A0-4B77-AD96-D5FFA40291B7}"/>
              </a:ext>
            </a:extLst>
          </p:cNvPr>
          <p:cNvSpPr>
            <a:spLocks noGrp="1"/>
          </p:cNvSpPr>
          <p:nvPr>
            <p:ph idx="1"/>
          </p:nvPr>
        </p:nvSpPr>
        <p:spPr>
          <a:xfrm>
            <a:off x="838200" y="3429000"/>
            <a:ext cx="10515600" cy="2650963"/>
          </a:xfrm>
        </p:spPr>
        <p:txBody>
          <a:bodyPr/>
          <a:lstStyle/>
          <a:p>
            <a:pPr marL="0" indent="0">
              <a:buNone/>
            </a:pPr>
            <a:endParaRPr lang="sv-SE" dirty="0"/>
          </a:p>
        </p:txBody>
      </p:sp>
    </p:spTree>
    <p:extLst>
      <p:ext uri="{BB962C8B-B14F-4D97-AF65-F5344CB8AC3E}">
        <p14:creationId xmlns:p14="http://schemas.microsoft.com/office/powerpoint/2010/main" val="13320968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87213E-4CB0-4577-B261-B373C0DCF8ED}"/>
              </a:ext>
            </a:extLst>
          </p:cNvPr>
          <p:cNvSpPr>
            <a:spLocks noGrp="1"/>
          </p:cNvSpPr>
          <p:nvPr>
            <p:ph type="title"/>
          </p:nvPr>
        </p:nvSpPr>
        <p:spPr/>
        <p:txBody>
          <a:bodyPr/>
          <a:lstStyle/>
          <a:p>
            <a:r>
              <a:rPr lang="sv-SE" dirty="0"/>
              <a:t>Hur ser det ut hos oss? </a:t>
            </a:r>
          </a:p>
        </p:txBody>
      </p:sp>
      <p:sp>
        <p:nvSpPr>
          <p:cNvPr id="3" name="Platshållare för innehåll 2">
            <a:extLst>
              <a:ext uri="{FF2B5EF4-FFF2-40B4-BE49-F238E27FC236}">
                <a16:creationId xmlns:a16="http://schemas.microsoft.com/office/drawing/2014/main" id="{7C0F3DAC-E1CD-4009-AAE2-26BF19CE5898}"/>
              </a:ext>
            </a:extLst>
          </p:cNvPr>
          <p:cNvSpPr>
            <a:spLocks noGrp="1"/>
          </p:cNvSpPr>
          <p:nvPr>
            <p:ph idx="1"/>
          </p:nvPr>
        </p:nvSpPr>
        <p:spPr/>
        <p:txBody>
          <a:bodyPr/>
          <a:lstStyle/>
          <a:p>
            <a:r>
              <a:rPr lang="sv-SE" dirty="0"/>
              <a:t>Vad kan vi i vår verksamhet göra för att skapa ett klimat där barn och unga vågar berätta om de utsätts för våld av vårdnadshavare, personal eller andra personer?</a:t>
            </a:r>
          </a:p>
          <a:p>
            <a:r>
              <a:rPr lang="sv-SE" dirty="0"/>
              <a:t>Vad behöver vi i vår verksamhet göra när det gäller användning av kommunikationsstöd eller teckenspråkstolk, så att alla barn och unga kan berätta om de utsätts för våld?</a:t>
            </a:r>
          </a:p>
          <a:p>
            <a:r>
              <a:rPr lang="sv-SE" dirty="0"/>
              <a:t>Hur kan vi göra så att all personal känner sig bekväma med att prata om våld med barn och unga? </a:t>
            </a:r>
          </a:p>
          <a:p>
            <a:endParaRPr lang="sv-SE" dirty="0"/>
          </a:p>
          <a:p>
            <a:endParaRPr lang="sv-SE" dirty="0"/>
          </a:p>
        </p:txBody>
      </p:sp>
    </p:spTree>
    <p:extLst>
      <p:ext uri="{BB962C8B-B14F-4D97-AF65-F5344CB8AC3E}">
        <p14:creationId xmlns:p14="http://schemas.microsoft.com/office/powerpoint/2010/main" val="2834839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83D193-B5B3-4CC9-B4F8-DE6BA4B4C8D9}"/>
              </a:ext>
            </a:extLst>
          </p:cNvPr>
          <p:cNvSpPr>
            <a:spLocks noGrp="1"/>
          </p:cNvSpPr>
          <p:nvPr>
            <p:ph type="title"/>
          </p:nvPr>
        </p:nvSpPr>
        <p:spPr/>
        <p:txBody>
          <a:bodyPr/>
          <a:lstStyle/>
          <a:p>
            <a:r>
              <a:rPr lang="sv-SE" dirty="0"/>
              <a:t>Avslutning</a:t>
            </a:r>
          </a:p>
        </p:txBody>
      </p:sp>
      <p:sp>
        <p:nvSpPr>
          <p:cNvPr id="3" name="Platshållare för innehåll 2">
            <a:extLst>
              <a:ext uri="{FF2B5EF4-FFF2-40B4-BE49-F238E27FC236}">
                <a16:creationId xmlns:a16="http://schemas.microsoft.com/office/drawing/2014/main" id="{9F53A4A5-0DF7-4767-AB48-4704EED584E8}"/>
              </a:ext>
            </a:extLst>
          </p:cNvPr>
          <p:cNvSpPr>
            <a:spLocks noGrp="1"/>
          </p:cNvSpPr>
          <p:nvPr>
            <p:ph sz="half" idx="1"/>
          </p:nvPr>
        </p:nvSpPr>
        <p:spPr/>
        <p:txBody>
          <a:bodyPr/>
          <a:lstStyle/>
          <a:p>
            <a:r>
              <a:rPr lang="sv-SE" dirty="0"/>
              <a:t>Under nästa tema kommer vi att prata om att förebygga våld.</a:t>
            </a:r>
            <a:r>
              <a:rPr lang="sv-SE" dirty="0">
                <a:highlight>
                  <a:srgbClr val="FFFF00"/>
                </a:highlight>
              </a:rPr>
              <a:t> </a:t>
            </a:r>
          </a:p>
          <a:p>
            <a:r>
              <a:rPr lang="sv-SE" dirty="0"/>
              <a:t>Vad tar du med dig från dagens utbildning?</a:t>
            </a:r>
          </a:p>
          <a:p>
            <a:r>
              <a:rPr lang="sv-SE" dirty="0"/>
              <a:t>Är det något du vill skicka med inför nästa tillfälle?</a:t>
            </a:r>
          </a:p>
          <a:p>
            <a:endParaRPr lang="sv-SE" dirty="0"/>
          </a:p>
          <a:p>
            <a:endParaRPr lang="sv-SE" dirty="0"/>
          </a:p>
        </p:txBody>
      </p:sp>
      <p:pic>
        <p:nvPicPr>
          <p:cNvPr id="6" name="Platshållare för innehåll 5" descr="Ett barn som tittar åt sidan.">
            <a:extLst>
              <a:ext uri="{FF2B5EF4-FFF2-40B4-BE49-F238E27FC236}">
                <a16:creationId xmlns:a16="http://schemas.microsoft.com/office/drawing/2014/main" id="{BE1E77E4-D636-4F06-BA7A-5D81095EAD0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372333" y="1301750"/>
            <a:ext cx="1763465" cy="4254500"/>
          </a:xfrm>
        </p:spPr>
      </p:pic>
    </p:spTree>
    <p:extLst>
      <p:ext uri="{BB962C8B-B14F-4D97-AF65-F5344CB8AC3E}">
        <p14:creationId xmlns:p14="http://schemas.microsoft.com/office/powerpoint/2010/main" val="371487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EE1D96-B0B9-448C-B6A9-1F0C22806575}"/>
              </a:ext>
            </a:extLst>
          </p:cNvPr>
          <p:cNvSpPr>
            <a:spLocks noGrp="1"/>
          </p:cNvSpPr>
          <p:nvPr>
            <p:ph type="ctrTitle"/>
          </p:nvPr>
        </p:nvSpPr>
        <p:spPr/>
        <p:txBody>
          <a:bodyPr/>
          <a:lstStyle/>
          <a:p>
            <a:r>
              <a:rPr lang="sv-SE" dirty="0"/>
              <a:t>Tack för idag!</a:t>
            </a:r>
          </a:p>
        </p:txBody>
      </p:sp>
      <p:sp>
        <p:nvSpPr>
          <p:cNvPr id="3" name="Underrubrik 2">
            <a:extLst>
              <a:ext uri="{FF2B5EF4-FFF2-40B4-BE49-F238E27FC236}">
                <a16:creationId xmlns:a16="http://schemas.microsoft.com/office/drawing/2014/main" id="{4B1323DA-3CBA-4921-99E1-1622D4692934}"/>
              </a:ext>
            </a:extLst>
          </p:cNvPr>
          <p:cNvSpPr>
            <a:spLocks noGrp="1"/>
          </p:cNvSpPr>
          <p:nvPr>
            <p:ph type="subTitle" idx="1"/>
          </p:nvPr>
        </p:nvSpPr>
        <p:spPr/>
        <p:txBody>
          <a:bodyPr/>
          <a:lstStyle/>
          <a:p>
            <a:endParaRPr lang="sv-SE" dirty="0"/>
          </a:p>
        </p:txBody>
      </p:sp>
    </p:spTree>
    <p:extLst>
      <p:ext uri="{BB962C8B-B14F-4D97-AF65-F5344CB8AC3E}">
        <p14:creationId xmlns:p14="http://schemas.microsoft.com/office/powerpoint/2010/main" val="3350742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597F657-3A7A-44A1-AB0E-CE43C859F200}"/>
              </a:ext>
            </a:extLst>
          </p:cNvPr>
          <p:cNvSpPr>
            <a:spLocks noGrp="1"/>
          </p:cNvSpPr>
          <p:nvPr>
            <p:ph type="title"/>
          </p:nvPr>
        </p:nvSpPr>
        <p:spPr/>
        <p:txBody>
          <a:bodyPr>
            <a:normAutofit/>
          </a:bodyPr>
          <a:lstStyle/>
          <a:p>
            <a:r>
              <a:rPr lang="sv-SE" dirty="0"/>
              <a:t>I detta tema kommer vi lära oss om:</a:t>
            </a:r>
          </a:p>
        </p:txBody>
      </p:sp>
      <p:sp>
        <p:nvSpPr>
          <p:cNvPr id="3" name="Platshållare för innehåll 2">
            <a:extLst>
              <a:ext uri="{FF2B5EF4-FFF2-40B4-BE49-F238E27FC236}">
                <a16:creationId xmlns:a16="http://schemas.microsoft.com/office/drawing/2014/main" id="{D2DBD65B-3FCA-48BA-86C7-47F893D1BF1B}"/>
              </a:ext>
            </a:extLst>
          </p:cNvPr>
          <p:cNvSpPr>
            <a:spLocks noGrp="1"/>
          </p:cNvSpPr>
          <p:nvPr>
            <p:ph idx="1"/>
          </p:nvPr>
        </p:nvSpPr>
        <p:spPr/>
        <p:txBody>
          <a:bodyPr/>
          <a:lstStyle/>
          <a:p>
            <a:pPr lvl="0"/>
            <a:r>
              <a:rPr lang="sv-SE" dirty="0"/>
              <a:t>samtal om våld med barn och unga med funktionsnedsättning</a:t>
            </a:r>
          </a:p>
          <a:p>
            <a:pPr lvl="0"/>
            <a:r>
              <a:rPr lang="sv-SE" dirty="0"/>
              <a:t>anpassning av kommunikation om våld till olika förutsättningar som barn och unga med funktionsnedsättning kan ha</a:t>
            </a:r>
          </a:p>
          <a:p>
            <a:pPr lvl="0">
              <a:spcAft>
                <a:spcPts val="1800"/>
              </a:spcAft>
            </a:pPr>
            <a:r>
              <a:rPr lang="sv-SE" dirty="0"/>
              <a:t>att använda kommunikationsstöd och teckenspråkstolkning i samtal om våld.</a:t>
            </a:r>
          </a:p>
          <a:p>
            <a:pPr marL="0" indent="0">
              <a:buNone/>
            </a:pPr>
            <a:r>
              <a:rPr lang="sv-SE" dirty="0"/>
              <a:t>Syftet är att vi ska få kunskap om hur det går att kommunicera om våld tillsammans med barn unga med funktionsnedsättning.</a:t>
            </a:r>
          </a:p>
        </p:txBody>
      </p:sp>
    </p:spTree>
    <p:extLst>
      <p:ext uri="{BB962C8B-B14F-4D97-AF65-F5344CB8AC3E}">
        <p14:creationId xmlns:p14="http://schemas.microsoft.com/office/powerpoint/2010/main" val="2886299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54613-8AAB-B50E-5E65-4769FB794B26}"/>
              </a:ext>
            </a:extLst>
          </p:cNvPr>
          <p:cNvSpPr>
            <a:spLocks noGrp="1"/>
          </p:cNvSpPr>
          <p:nvPr>
            <p:ph type="title"/>
          </p:nvPr>
        </p:nvSpPr>
        <p:spPr>
          <a:xfrm>
            <a:off x="503999" y="212652"/>
            <a:ext cx="11191113" cy="1268818"/>
          </a:xfrm>
        </p:spPr>
        <p:txBody>
          <a:bodyPr anchor="ctr"/>
          <a:lstStyle/>
          <a:p>
            <a:pPr algn="ctr"/>
            <a:r>
              <a:rPr lang="sv-SE" sz="3600" dirty="0"/>
              <a:t>Röster om våld</a:t>
            </a:r>
            <a:endParaRPr lang="sv-SE" sz="3500" dirty="0"/>
          </a:p>
        </p:txBody>
      </p:sp>
      <p:sp>
        <p:nvSpPr>
          <p:cNvPr id="40" name="TextBox 39">
            <a:extLst>
              <a:ext uri="{FF2B5EF4-FFF2-40B4-BE49-F238E27FC236}">
                <a16:creationId xmlns:a16="http://schemas.microsoft.com/office/drawing/2014/main" id="{8AA5D983-E106-FCEE-709A-91F089B7EB1F}"/>
              </a:ext>
            </a:extLst>
          </p:cNvPr>
          <p:cNvSpPr txBox="1"/>
          <p:nvPr/>
        </p:nvSpPr>
        <p:spPr>
          <a:xfrm>
            <a:off x="1059172" y="1375583"/>
            <a:ext cx="3423841" cy="2775503"/>
          </a:xfrm>
          <a:prstGeom prst="rect">
            <a:avLst/>
          </a:prstGeom>
          <a:noFill/>
        </p:spPr>
        <p:txBody>
          <a:bodyPr wrap="square">
            <a:spAutoFit/>
          </a:bodyPr>
          <a:lstStyle/>
          <a:p>
            <a:pPr>
              <a:lnSpc>
                <a:spcPct val="110000"/>
              </a:lnSpc>
            </a:pPr>
            <a:r>
              <a:rPr lang="sv-SE" sz="2000" dirty="0"/>
              <a:t>Fysisk misshandel är lättare att tala om än känslomässig, verbal eller finansiell misshandel. Jag önskar andra former av misshandel diskuterades mer, kanske särskilt för oss på spektrat</a:t>
            </a:r>
          </a:p>
          <a:p>
            <a:pPr>
              <a:lnSpc>
                <a:spcPct val="110000"/>
              </a:lnSpc>
            </a:pPr>
            <a:endParaRPr lang="sv-SE" sz="2000" dirty="0"/>
          </a:p>
        </p:txBody>
      </p:sp>
      <p:sp>
        <p:nvSpPr>
          <p:cNvPr id="42" name="TextBox 41">
            <a:extLst>
              <a:ext uri="{FF2B5EF4-FFF2-40B4-BE49-F238E27FC236}">
                <a16:creationId xmlns:a16="http://schemas.microsoft.com/office/drawing/2014/main" id="{2DFCF367-AA05-D0F8-5470-5021C8C52911}"/>
              </a:ext>
            </a:extLst>
          </p:cNvPr>
          <p:cNvSpPr txBox="1"/>
          <p:nvPr/>
        </p:nvSpPr>
        <p:spPr>
          <a:xfrm>
            <a:off x="4057956" y="4574856"/>
            <a:ext cx="3035874" cy="1082732"/>
          </a:xfrm>
          <a:prstGeom prst="rect">
            <a:avLst/>
          </a:prstGeom>
          <a:noFill/>
        </p:spPr>
        <p:txBody>
          <a:bodyPr wrap="square">
            <a:spAutoFit/>
          </a:bodyPr>
          <a:lstStyle/>
          <a:p>
            <a:pPr>
              <a:lnSpc>
                <a:spcPct val="110000"/>
              </a:lnSpc>
            </a:pPr>
            <a:r>
              <a:rPr lang="sv-SE" sz="2000" dirty="0"/>
              <a:t>Jag har inga problem att prata om våld. </a:t>
            </a:r>
          </a:p>
          <a:p>
            <a:pPr>
              <a:lnSpc>
                <a:spcPct val="110000"/>
              </a:lnSpc>
            </a:pPr>
            <a:r>
              <a:rPr lang="sv-SE" sz="2000" dirty="0"/>
              <a:t>Jag ritpratar.</a:t>
            </a:r>
            <a:endParaRPr lang="sv-SE" sz="2000" dirty="0">
              <a:solidFill>
                <a:schemeClr val="tx1"/>
              </a:solidFill>
            </a:endParaRPr>
          </a:p>
        </p:txBody>
      </p:sp>
      <p:sp>
        <p:nvSpPr>
          <p:cNvPr id="41" name="TextBox 40">
            <a:extLst>
              <a:ext uri="{FF2B5EF4-FFF2-40B4-BE49-F238E27FC236}">
                <a16:creationId xmlns:a16="http://schemas.microsoft.com/office/drawing/2014/main" id="{2CA491C0-861A-E57F-1775-EA8C04F2AD3E}"/>
              </a:ext>
            </a:extLst>
          </p:cNvPr>
          <p:cNvSpPr txBox="1"/>
          <p:nvPr/>
        </p:nvSpPr>
        <p:spPr>
          <a:xfrm>
            <a:off x="7659445" y="1618356"/>
            <a:ext cx="4084895" cy="2775503"/>
          </a:xfrm>
          <a:prstGeom prst="rect">
            <a:avLst/>
          </a:prstGeom>
          <a:noFill/>
        </p:spPr>
        <p:txBody>
          <a:bodyPr wrap="square">
            <a:spAutoFit/>
          </a:bodyPr>
          <a:lstStyle/>
          <a:p>
            <a:pPr algn="ctr">
              <a:lnSpc>
                <a:spcPct val="110000"/>
              </a:lnSpc>
            </a:pPr>
            <a:r>
              <a:rPr lang="sv-SE" sz="2000" dirty="0"/>
              <a:t>Kommunikationsstöd hade varit väldigt hjälpsamt. Att det används samtidigt med tydliga frågor och exempel. Jag har uppfattat det som att omgivningen trott att jag inte behöver bildstöd och därför inte använt det eller frågat mig om jag behöver det.</a:t>
            </a:r>
          </a:p>
        </p:txBody>
      </p:sp>
      <p:grpSp>
        <p:nvGrpSpPr>
          <p:cNvPr id="36" name="Group 35">
            <a:extLst>
              <a:ext uri="{FF2B5EF4-FFF2-40B4-BE49-F238E27FC236}">
                <a16:creationId xmlns:a16="http://schemas.microsoft.com/office/drawing/2014/main" id="{1CBA689E-9F7A-8FED-497B-9F273053801C}"/>
              </a:ext>
              <a:ext uri="{C183D7F6-B498-43B3-948B-1728B52AA6E4}">
                <adec:decorative xmlns:adec="http://schemas.microsoft.com/office/drawing/2017/decorative" val="1"/>
              </a:ext>
            </a:extLst>
          </p:cNvPr>
          <p:cNvGrpSpPr/>
          <p:nvPr/>
        </p:nvGrpSpPr>
        <p:grpSpPr>
          <a:xfrm>
            <a:off x="3494754" y="4002256"/>
            <a:ext cx="3823980" cy="2062721"/>
            <a:chOff x="5884965" y="2962536"/>
            <a:chExt cx="3390900" cy="2209800"/>
          </a:xfrm>
        </p:grpSpPr>
        <p:sp>
          <p:nvSpPr>
            <p:cNvPr id="30" name="Freeform 29">
              <a:extLst>
                <a:ext uri="{FF2B5EF4-FFF2-40B4-BE49-F238E27FC236}">
                  <a16:creationId xmlns:a16="http://schemas.microsoft.com/office/drawing/2014/main" id="{EB281FED-7B8B-4764-A521-5E4B97D77C63}"/>
                </a:ext>
              </a:extLst>
            </p:cNvPr>
            <p:cNvSpPr/>
            <p:nvPr/>
          </p:nvSpPr>
          <p:spPr>
            <a:xfrm>
              <a:off x="5884965" y="3248025"/>
              <a:ext cx="476250" cy="361950"/>
            </a:xfrm>
            <a:custGeom>
              <a:avLst/>
              <a:gdLst/>
              <a:ahLst/>
              <a:cxnLst/>
              <a:rect l="l" t="t" r="r" b="b"/>
              <a:pathLst>
                <a:path w="476250" h="361950">
                  <a:moveTo>
                    <a:pt x="308967" y="0"/>
                  </a:moveTo>
                  <a:lnTo>
                    <a:pt x="476250" y="0"/>
                  </a:lnTo>
                  <a:lnTo>
                    <a:pt x="476250" y="119658"/>
                  </a:lnTo>
                  <a:cubicBezTo>
                    <a:pt x="476250" y="168077"/>
                    <a:pt x="472083" y="206276"/>
                    <a:pt x="463748" y="234256"/>
                  </a:cubicBezTo>
                  <a:cubicBezTo>
                    <a:pt x="455414" y="262235"/>
                    <a:pt x="439638" y="287338"/>
                    <a:pt x="416421" y="309563"/>
                  </a:cubicBezTo>
                  <a:cubicBezTo>
                    <a:pt x="393204" y="331788"/>
                    <a:pt x="363736" y="349250"/>
                    <a:pt x="328017" y="361950"/>
                  </a:cubicBezTo>
                  <a:lnTo>
                    <a:pt x="295275" y="292894"/>
                  </a:lnTo>
                  <a:cubicBezTo>
                    <a:pt x="329009" y="281782"/>
                    <a:pt x="353020" y="266502"/>
                    <a:pt x="367308" y="247055"/>
                  </a:cubicBezTo>
                  <a:cubicBezTo>
                    <a:pt x="381595" y="227608"/>
                    <a:pt x="389136" y="201018"/>
                    <a:pt x="389929" y="167283"/>
                  </a:cubicBezTo>
                  <a:lnTo>
                    <a:pt x="308967" y="167283"/>
                  </a:lnTo>
                  <a:close/>
                  <a:moveTo>
                    <a:pt x="13692" y="0"/>
                  </a:moveTo>
                  <a:lnTo>
                    <a:pt x="180975" y="0"/>
                  </a:lnTo>
                  <a:lnTo>
                    <a:pt x="180975" y="119658"/>
                  </a:lnTo>
                  <a:cubicBezTo>
                    <a:pt x="180975" y="168077"/>
                    <a:pt x="176808" y="206276"/>
                    <a:pt x="168473" y="234256"/>
                  </a:cubicBezTo>
                  <a:cubicBezTo>
                    <a:pt x="160139" y="262235"/>
                    <a:pt x="144363" y="287338"/>
                    <a:pt x="121146" y="309563"/>
                  </a:cubicBezTo>
                  <a:cubicBezTo>
                    <a:pt x="97929" y="331788"/>
                    <a:pt x="68461" y="349250"/>
                    <a:pt x="32742" y="361950"/>
                  </a:cubicBezTo>
                  <a:lnTo>
                    <a:pt x="0" y="292894"/>
                  </a:lnTo>
                  <a:cubicBezTo>
                    <a:pt x="33734" y="281782"/>
                    <a:pt x="57745" y="266502"/>
                    <a:pt x="72033" y="247055"/>
                  </a:cubicBezTo>
                  <a:cubicBezTo>
                    <a:pt x="86320" y="227608"/>
                    <a:pt x="93861" y="201018"/>
                    <a:pt x="94654" y="167283"/>
                  </a:cubicBezTo>
                  <a:lnTo>
                    <a:pt x="13692" y="167283"/>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dirty="0"/>
            </a:p>
          </p:txBody>
        </p:sp>
        <p:pic>
          <p:nvPicPr>
            <p:cNvPr id="25" name="Graphic 24">
              <a:extLst>
                <a:ext uri="{FF2B5EF4-FFF2-40B4-BE49-F238E27FC236}">
                  <a16:creationId xmlns:a16="http://schemas.microsoft.com/office/drawing/2014/main" id="{9EA90C6A-8645-BACC-9D69-A35E7AEFDB4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84965" y="2962536"/>
              <a:ext cx="3390900" cy="2209800"/>
            </a:xfrm>
            <a:prstGeom prst="rect">
              <a:avLst/>
            </a:prstGeom>
          </p:spPr>
        </p:pic>
        <p:sp>
          <p:nvSpPr>
            <p:cNvPr id="31" name="Freeform 30">
              <a:extLst>
                <a:ext uri="{FF2B5EF4-FFF2-40B4-BE49-F238E27FC236}">
                  <a16:creationId xmlns:a16="http://schemas.microsoft.com/office/drawing/2014/main" id="{7C193549-FB3D-C65C-693C-C6408AF456EC}"/>
                </a:ext>
              </a:extLst>
            </p:cNvPr>
            <p:cNvSpPr/>
            <p:nvPr/>
          </p:nvSpPr>
          <p:spPr>
            <a:xfrm>
              <a:off x="8726136" y="4380139"/>
              <a:ext cx="476250" cy="361950"/>
            </a:xfrm>
            <a:custGeom>
              <a:avLst/>
              <a:gdLst/>
              <a:ahLst/>
              <a:cxnLst/>
              <a:rect l="l" t="t" r="r" b="b"/>
              <a:pathLst>
                <a:path w="476250" h="361950">
                  <a:moveTo>
                    <a:pt x="308967" y="0"/>
                  </a:moveTo>
                  <a:lnTo>
                    <a:pt x="476250" y="0"/>
                  </a:lnTo>
                  <a:lnTo>
                    <a:pt x="476250" y="119658"/>
                  </a:lnTo>
                  <a:cubicBezTo>
                    <a:pt x="476250" y="168077"/>
                    <a:pt x="472083" y="206276"/>
                    <a:pt x="463748" y="234256"/>
                  </a:cubicBezTo>
                  <a:cubicBezTo>
                    <a:pt x="455414" y="262235"/>
                    <a:pt x="439638" y="287338"/>
                    <a:pt x="416421" y="309563"/>
                  </a:cubicBezTo>
                  <a:cubicBezTo>
                    <a:pt x="393204" y="331788"/>
                    <a:pt x="363736" y="349250"/>
                    <a:pt x="328017" y="361950"/>
                  </a:cubicBezTo>
                  <a:lnTo>
                    <a:pt x="295275" y="292894"/>
                  </a:lnTo>
                  <a:cubicBezTo>
                    <a:pt x="329009" y="281782"/>
                    <a:pt x="353020" y="266502"/>
                    <a:pt x="367308" y="247055"/>
                  </a:cubicBezTo>
                  <a:cubicBezTo>
                    <a:pt x="381595" y="227608"/>
                    <a:pt x="389136" y="201018"/>
                    <a:pt x="389929" y="167283"/>
                  </a:cubicBezTo>
                  <a:lnTo>
                    <a:pt x="308967" y="167283"/>
                  </a:lnTo>
                  <a:close/>
                  <a:moveTo>
                    <a:pt x="13692" y="0"/>
                  </a:moveTo>
                  <a:lnTo>
                    <a:pt x="180975" y="0"/>
                  </a:lnTo>
                  <a:lnTo>
                    <a:pt x="180975" y="119658"/>
                  </a:lnTo>
                  <a:cubicBezTo>
                    <a:pt x="180975" y="168077"/>
                    <a:pt x="176808" y="206276"/>
                    <a:pt x="168473" y="234256"/>
                  </a:cubicBezTo>
                  <a:cubicBezTo>
                    <a:pt x="160139" y="262235"/>
                    <a:pt x="144363" y="287338"/>
                    <a:pt x="121146" y="309563"/>
                  </a:cubicBezTo>
                  <a:cubicBezTo>
                    <a:pt x="97929" y="331788"/>
                    <a:pt x="68461" y="349250"/>
                    <a:pt x="32742" y="361950"/>
                  </a:cubicBezTo>
                  <a:lnTo>
                    <a:pt x="0" y="292894"/>
                  </a:lnTo>
                  <a:cubicBezTo>
                    <a:pt x="33734" y="281782"/>
                    <a:pt x="57745" y="266502"/>
                    <a:pt x="72033" y="247055"/>
                  </a:cubicBezTo>
                  <a:cubicBezTo>
                    <a:pt x="86320" y="227608"/>
                    <a:pt x="93861" y="201018"/>
                    <a:pt x="94654" y="167283"/>
                  </a:cubicBezTo>
                  <a:lnTo>
                    <a:pt x="13692" y="167283"/>
                  </a:lnTo>
                  <a:close/>
                </a:path>
              </a:pathLst>
            </a:custGeom>
            <a:solidFill>
              <a:srgbClr val="0066C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dirty="0"/>
            </a:p>
          </p:txBody>
        </p:sp>
      </p:grpSp>
      <p:grpSp>
        <p:nvGrpSpPr>
          <p:cNvPr id="38" name="Group 37">
            <a:extLst>
              <a:ext uri="{FF2B5EF4-FFF2-40B4-BE49-F238E27FC236}">
                <a16:creationId xmlns:a16="http://schemas.microsoft.com/office/drawing/2014/main" id="{8857B082-9054-D2FF-7374-2C083F145C7D}"/>
              </a:ext>
              <a:ext uri="{C183D7F6-B498-43B3-948B-1728B52AA6E4}">
                <adec:decorative xmlns:adec="http://schemas.microsoft.com/office/drawing/2017/decorative" val="1"/>
              </a:ext>
            </a:extLst>
          </p:cNvPr>
          <p:cNvGrpSpPr/>
          <p:nvPr/>
        </p:nvGrpSpPr>
        <p:grpSpPr>
          <a:xfrm>
            <a:off x="122936" y="1251908"/>
            <a:ext cx="4837371" cy="2737316"/>
            <a:chOff x="924082" y="1955252"/>
            <a:chExt cx="3076913" cy="1897562"/>
          </a:xfrm>
        </p:grpSpPr>
        <p:pic>
          <p:nvPicPr>
            <p:cNvPr id="27" name="Graphic 26">
              <a:extLst>
                <a:ext uri="{FF2B5EF4-FFF2-40B4-BE49-F238E27FC236}">
                  <a16:creationId xmlns:a16="http://schemas.microsoft.com/office/drawing/2014/main" id="{5BA94DEF-48F0-1D86-07D5-A55926B0F35C}"/>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9195" y="1985914"/>
              <a:ext cx="2971800" cy="1866900"/>
            </a:xfrm>
            <a:prstGeom prst="rect">
              <a:avLst/>
            </a:prstGeom>
          </p:spPr>
        </p:pic>
        <p:sp>
          <p:nvSpPr>
            <p:cNvPr id="32" name="Freeform 31">
              <a:extLst>
                <a:ext uri="{FF2B5EF4-FFF2-40B4-BE49-F238E27FC236}">
                  <a16:creationId xmlns:a16="http://schemas.microsoft.com/office/drawing/2014/main" id="{52B68B31-5936-0121-0A3B-A3D25C258D22}"/>
                </a:ext>
              </a:extLst>
            </p:cNvPr>
            <p:cNvSpPr/>
            <p:nvPr/>
          </p:nvSpPr>
          <p:spPr>
            <a:xfrm>
              <a:off x="924082" y="1955252"/>
              <a:ext cx="476250" cy="361950"/>
            </a:xfrm>
            <a:custGeom>
              <a:avLst/>
              <a:gdLst/>
              <a:ahLst/>
              <a:cxnLst/>
              <a:rect l="l" t="t" r="r" b="b"/>
              <a:pathLst>
                <a:path w="476250" h="361950">
                  <a:moveTo>
                    <a:pt x="308967" y="0"/>
                  </a:moveTo>
                  <a:lnTo>
                    <a:pt x="476250" y="0"/>
                  </a:lnTo>
                  <a:lnTo>
                    <a:pt x="476250" y="119658"/>
                  </a:lnTo>
                  <a:cubicBezTo>
                    <a:pt x="476250" y="168077"/>
                    <a:pt x="472083" y="206276"/>
                    <a:pt x="463748" y="234256"/>
                  </a:cubicBezTo>
                  <a:cubicBezTo>
                    <a:pt x="455414" y="262235"/>
                    <a:pt x="439638" y="287338"/>
                    <a:pt x="416421" y="309563"/>
                  </a:cubicBezTo>
                  <a:cubicBezTo>
                    <a:pt x="393204" y="331788"/>
                    <a:pt x="363736" y="349250"/>
                    <a:pt x="328017" y="361950"/>
                  </a:cubicBezTo>
                  <a:lnTo>
                    <a:pt x="295275" y="292894"/>
                  </a:lnTo>
                  <a:cubicBezTo>
                    <a:pt x="329009" y="281782"/>
                    <a:pt x="353020" y="266502"/>
                    <a:pt x="367308" y="247055"/>
                  </a:cubicBezTo>
                  <a:cubicBezTo>
                    <a:pt x="381595" y="227608"/>
                    <a:pt x="389136" y="201018"/>
                    <a:pt x="389929" y="167283"/>
                  </a:cubicBezTo>
                  <a:lnTo>
                    <a:pt x="308967" y="167283"/>
                  </a:lnTo>
                  <a:close/>
                  <a:moveTo>
                    <a:pt x="13692" y="0"/>
                  </a:moveTo>
                  <a:lnTo>
                    <a:pt x="180975" y="0"/>
                  </a:lnTo>
                  <a:lnTo>
                    <a:pt x="180975" y="119658"/>
                  </a:lnTo>
                  <a:cubicBezTo>
                    <a:pt x="180975" y="168077"/>
                    <a:pt x="176808" y="206276"/>
                    <a:pt x="168473" y="234256"/>
                  </a:cubicBezTo>
                  <a:cubicBezTo>
                    <a:pt x="160139" y="262235"/>
                    <a:pt x="144363" y="287338"/>
                    <a:pt x="121146" y="309563"/>
                  </a:cubicBezTo>
                  <a:cubicBezTo>
                    <a:pt x="97929" y="331788"/>
                    <a:pt x="68461" y="349250"/>
                    <a:pt x="32742" y="361950"/>
                  </a:cubicBezTo>
                  <a:lnTo>
                    <a:pt x="0" y="292894"/>
                  </a:lnTo>
                  <a:cubicBezTo>
                    <a:pt x="33734" y="281782"/>
                    <a:pt x="57745" y="266502"/>
                    <a:pt x="72033" y="247055"/>
                  </a:cubicBezTo>
                  <a:cubicBezTo>
                    <a:pt x="86320" y="227608"/>
                    <a:pt x="93861" y="201018"/>
                    <a:pt x="94654" y="167283"/>
                  </a:cubicBezTo>
                  <a:lnTo>
                    <a:pt x="13692" y="167283"/>
                  </a:lnTo>
                  <a:close/>
                </a:path>
              </a:pathLst>
            </a:custGeom>
            <a:solidFill>
              <a:srgbClr val="13876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dirty="0"/>
            </a:p>
          </p:txBody>
        </p:sp>
        <p:sp>
          <p:nvSpPr>
            <p:cNvPr id="33" name="Freeform 32">
              <a:extLst>
                <a:ext uri="{FF2B5EF4-FFF2-40B4-BE49-F238E27FC236}">
                  <a16:creationId xmlns:a16="http://schemas.microsoft.com/office/drawing/2014/main" id="{C6F0FFDC-AFDE-9BD8-F85C-13B970FB7793}"/>
                </a:ext>
              </a:extLst>
            </p:cNvPr>
            <p:cNvSpPr/>
            <p:nvPr/>
          </p:nvSpPr>
          <p:spPr>
            <a:xfrm>
              <a:off x="3520138" y="3416191"/>
              <a:ext cx="476250" cy="361950"/>
            </a:xfrm>
            <a:custGeom>
              <a:avLst/>
              <a:gdLst/>
              <a:ahLst/>
              <a:cxnLst/>
              <a:rect l="l" t="t" r="r" b="b"/>
              <a:pathLst>
                <a:path w="476250" h="361950">
                  <a:moveTo>
                    <a:pt x="308967" y="0"/>
                  </a:moveTo>
                  <a:lnTo>
                    <a:pt x="476250" y="0"/>
                  </a:lnTo>
                  <a:lnTo>
                    <a:pt x="476250" y="119658"/>
                  </a:lnTo>
                  <a:cubicBezTo>
                    <a:pt x="476250" y="168077"/>
                    <a:pt x="472083" y="206276"/>
                    <a:pt x="463748" y="234256"/>
                  </a:cubicBezTo>
                  <a:cubicBezTo>
                    <a:pt x="455414" y="262235"/>
                    <a:pt x="439638" y="287338"/>
                    <a:pt x="416421" y="309563"/>
                  </a:cubicBezTo>
                  <a:cubicBezTo>
                    <a:pt x="393204" y="331788"/>
                    <a:pt x="363736" y="349250"/>
                    <a:pt x="328017" y="361950"/>
                  </a:cubicBezTo>
                  <a:lnTo>
                    <a:pt x="295275" y="292894"/>
                  </a:lnTo>
                  <a:cubicBezTo>
                    <a:pt x="329009" y="281782"/>
                    <a:pt x="353020" y="266502"/>
                    <a:pt x="367308" y="247055"/>
                  </a:cubicBezTo>
                  <a:cubicBezTo>
                    <a:pt x="381595" y="227608"/>
                    <a:pt x="389136" y="201018"/>
                    <a:pt x="389929" y="167283"/>
                  </a:cubicBezTo>
                  <a:lnTo>
                    <a:pt x="308967" y="167283"/>
                  </a:lnTo>
                  <a:close/>
                  <a:moveTo>
                    <a:pt x="13692" y="0"/>
                  </a:moveTo>
                  <a:lnTo>
                    <a:pt x="180975" y="0"/>
                  </a:lnTo>
                  <a:lnTo>
                    <a:pt x="180975" y="119658"/>
                  </a:lnTo>
                  <a:cubicBezTo>
                    <a:pt x="180975" y="168077"/>
                    <a:pt x="176808" y="206276"/>
                    <a:pt x="168473" y="234256"/>
                  </a:cubicBezTo>
                  <a:cubicBezTo>
                    <a:pt x="160139" y="262235"/>
                    <a:pt x="144363" y="287338"/>
                    <a:pt x="121146" y="309563"/>
                  </a:cubicBezTo>
                  <a:cubicBezTo>
                    <a:pt x="97929" y="331788"/>
                    <a:pt x="68461" y="349250"/>
                    <a:pt x="32742" y="361950"/>
                  </a:cubicBezTo>
                  <a:lnTo>
                    <a:pt x="0" y="292894"/>
                  </a:lnTo>
                  <a:cubicBezTo>
                    <a:pt x="33734" y="281782"/>
                    <a:pt x="57745" y="266502"/>
                    <a:pt x="72033" y="247055"/>
                  </a:cubicBezTo>
                  <a:cubicBezTo>
                    <a:pt x="86320" y="227608"/>
                    <a:pt x="93861" y="201018"/>
                    <a:pt x="94654" y="167283"/>
                  </a:cubicBezTo>
                  <a:lnTo>
                    <a:pt x="13692" y="167283"/>
                  </a:lnTo>
                  <a:close/>
                </a:path>
              </a:pathLst>
            </a:custGeom>
            <a:solidFill>
              <a:srgbClr val="13876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dirty="0"/>
            </a:p>
          </p:txBody>
        </p:sp>
      </p:grpSp>
      <p:grpSp>
        <p:nvGrpSpPr>
          <p:cNvPr id="37" name="Group 36">
            <a:extLst>
              <a:ext uri="{FF2B5EF4-FFF2-40B4-BE49-F238E27FC236}">
                <a16:creationId xmlns:a16="http://schemas.microsoft.com/office/drawing/2014/main" id="{C3279735-4448-63EB-2261-4BA01D919C9A}"/>
              </a:ext>
              <a:ext uri="{C183D7F6-B498-43B3-948B-1728B52AA6E4}">
                <adec:decorative xmlns:adec="http://schemas.microsoft.com/office/drawing/2017/decorative" val="1"/>
              </a:ext>
            </a:extLst>
          </p:cNvPr>
          <p:cNvGrpSpPr/>
          <p:nvPr/>
        </p:nvGrpSpPr>
        <p:grpSpPr>
          <a:xfrm>
            <a:off x="7052268" y="1251908"/>
            <a:ext cx="5177536" cy="4645363"/>
            <a:chOff x="2542675" y="4624880"/>
            <a:chExt cx="3006955" cy="2394664"/>
          </a:xfrm>
        </p:grpSpPr>
        <p:pic>
          <p:nvPicPr>
            <p:cNvPr id="23" name="Graphic 22">
              <a:extLst>
                <a:ext uri="{FF2B5EF4-FFF2-40B4-BE49-F238E27FC236}">
                  <a16:creationId xmlns:a16="http://schemas.microsoft.com/office/drawing/2014/main" id="{16DF2380-A1AC-B3AD-D6A9-982CFAE32BCC}"/>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48445" y="4695444"/>
              <a:ext cx="2705100" cy="2324100"/>
            </a:xfrm>
            <a:prstGeom prst="rect">
              <a:avLst/>
            </a:prstGeom>
          </p:spPr>
        </p:pic>
        <p:sp>
          <p:nvSpPr>
            <p:cNvPr id="34" name="Freeform 33">
              <a:extLst>
                <a:ext uri="{FF2B5EF4-FFF2-40B4-BE49-F238E27FC236}">
                  <a16:creationId xmlns:a16="http://schemas.microsoft.com/office/drawing/2014/main" id="{4CD8CA9C-E3BE-6324-4B5D-7AA2987CFA0B}"/>
                </a:ext>
              </a:extLst>
            </p:cNvPr>
            <p:cNvSpPr/>
            <p:nvPr/>
          </p:nvSpPr>
          <p:spPr>
            <a:xfrm>
              <a:off x="2542675" y="4624880"/>
              <a:ext cx="476250" cy="361950"/>
            </a:xfrm>
            <a:custGeom>
              <a:avLst/>
              <a:gdLst/>
              <a:ahLst/>
              <a:cxnLst/>
              <a:rect l="l" t="t" r="r" b="b"/>
              <a:pathLst>
                <a:path w="476250" h="361950">
                  <a:moveTo>
                    <a:pt x="308967" y="0"/>
                  </a:moveTo>
                  <a:lnTo>
                    <a:pt x="476250" y="0"/>
                  </a:lnTo>
                  <a:lnTo>
                    <a:pt x="476250" y="119658"/>
                  </a:lnTo>
                  <a:cubicBezTo>
                    <a:pt x="476250" y="168077"/>
                    <a:pt x="472083" y="206276"/>
                    <a:pt x="463748" y="234256"/>
                  </a:cubicBezTo>
                  <a:cubicBezTo>
                    <a:pt x="455414" y="262235"/>
                    <a:pt x="439638" y="287338"/>
                    <a:pt x="416421" y="309563"/>
                  </a:cubicBezTo>
                  <a:cubicBezTo>
                    <a:pt x="393204" y="331788"/>
                    <a:pt x="363736" y="349250"/>
                    <a:pt x="328017" y="361950"/>
                  </a:cubicBezTo>
                  <a:lnTo>
                    <a:pt x="295275" y="292894"/>
                  </a:lnTo>
                  <a:cubicBezTo>
                    <a:pt x="329009" y="281782"/>
                    <a:pt x="353020" y="266502"/>
                    <a:pt x="367308" y="247055"/>
                  </a:cubicBezTo>
                  <a:cubicBezTo>
                    <a:pt x="381595" y="227608"/>
                    <a:pt x="389136" y="201018"/>
                    <a:pt x="389929" y="167283"/>
                  </a:cubicBezTo>
                  <a:lnTo>
                    <a:pt x="308967" y="167283"/>
                  </a:lnTo>
                  <a:close/>
                  <a:moveTo>
                    <a:pt x="13692" y="0"/>
                  </a:moveTo>
                  <a:lnTo>
                    <a:pt x="180975" y="0"/>
                  </a:lnTo>
                  <a:lnTo>
                    <a:pt x="180975" y="119658"/>
                  </a:lnTo>
                  <a:cubicBezTo>
                    <a:pt x="180975" y="168077"/>
                    <a:pt x="176808" y="206276"/>
                    <a:pt x="168473" y="234256"/>
                  </a:cubicBezTo>
                  <a:cubicBezTo>
                    <a:pt x="160139" y="262235"/>
                    <a:pt x="144363" y="287338"/>
                    <a:pt x="121146" y="309563"/>
                  </a:cubicBezTo>
                  <a:cubicBezTo>
                    <a:pt x="97929" y="331788"/>
                    <a:pt x="68461" y="349250"/>
                    <a:pt x="32742" y="361950"/>
                  </a:cubicBezTo>
                  <a:lnTo>
                    <a:pt x="0" y="292894"/>
                  </a:lnTo>
                  <a:cubicBezTo>
                    <a:pt x="33734" y="281782"/>
                    <a:pt x="57745" y="266502"/>
                    <a:pt x="72033" y="247055"/>
                  </a:cubicBezTo>
                  <a:cubicBezTo>
                    <a:pt x="86320" y="227608"/>
                    <a:pt x="93861" y="201018"/>
                    <a:pt x="94654" y="167283"/>
                  </a:cubicBezTo>
                  <a:lnTo>
                    <a:pt x="13692" y="167283"/>
                  </a:lnTo>
                  <a:close/>
                </a:path>
              </a:pathLst>
            </a:cu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dirty="0"/>
            </a:p>
          </p:txBody>
        </p:sp>
        <p:sp>
          <p:nvSpPr>
            <p:cNvPr id="35" name="Freeform 34">
              <a:extLst>
                <a:ext uri="{FF2B5EF4-FFF2-40B4-BE49-F238E27FC236}">
                  <a16:creationId xmlns:a16="http://schemas.microsoft.com/office/drawing/2014/main" id="{998922D6-1120-E461-20B4-E6907DADABB7}"/>
                </a:ext>
              </a:extLst>
            </p:cNvPr>
            <p:cNvSpPr/>
            <p:nvPr/>
          </p:nvSpPr>
          <p:spPr>
            <a:xfrm>
              <a:off x="5073380" y="6064799"/>
              <a:ext cx="476250" cy="361950"/>
            </a:xfrm>
            <a:custGeom>
              <a:avLst/>
              <a:gdLst/>
              <a:ahLst/>
              <a:cxnLst/>
              <a:rect l="l" t="t" r="r" b="b"/>
              <a:pathLst>
                <a:path w="476250" h="361950">
                  <a:moveTo>
                    <a:pt x="308967" y="0"/>
                  </a:moveTo>
                  <a:lnTo>
                    <a:pt x="476250" y="0"/>
                  </a:lnTo>
                  <a:lnTo>
                    <a:pt x="476250" y="119658"/>
                  </a:lnTo>
                  <a:cubicBezTo>
                    <a:pt x="476250" y="168077"/>
                    <a:pt x="472083" y="206276"/>
                    <a:pt x="463748" y="234256"/>
                  </a:cubicBezTo>
                  <a:cubicBezTo>
                    <a:pt x="455414" y="262235"/>
                    <a:pt x="439638" y="287338"/>
                    <a:pt x="416421" y="309563"/>
                  </a:cubicBezTo>
                  <a:cubicBezTo>
                    <a:pt x="393204" y="331788"/>
                    <a:pt x="363736" y="349250"/>
                    <a:pt x="328017" y="361950"/>
                  </a:cubicBezTo>
                  <a:lnTo>
                    <a:pt x="295275" y="292894"/>
                  </a:lnTo>
                  <a:cubicBezTo>
                    <a:pt x="329009" y="281782"/>
                    <a:pt x="353020" y="266502"/>
                    <a:pt x="367308" y="247055"/>
                  </a:cubicBezTo>
                  <a:cubicBezTo>
                    <a:pt x="381595" y="227608"/>
                    <a:pt x="389136" y="201018"/>
                    <a:pt x="389929" y="167283"/>
                  </a:cubicBezTo>
                  <a:lnTo>
                    <a:pt x="308967" y="167283"/>
                  </a:lnTo>
                  <a:close/>
                  <a:moveTo>
                    <a:pt x="13692" y="0"/>
                  </a:moveTo>
                  <a:lnTo>
                    <a:pt x="180975" y="0"/>
                  </a:lnTo>
                  <a:lnTo>
                    <a:pt x="180975" y="119658"/>
                  </a:lnTo>
                  <a:cubicBezTo>
                    <a:pt x="180975" y="168077"/>
                    <a:pt x="176808" y="206276"/>
                    <a:pt x="168473" y="234256"/>
                  </a:cubicBezTo>
                  <a:cubicBezTo>
                    <a:pt x="160139" y="262235"/>
                    <a:pt x="144363" y="287338"/>
                    <a:pt x="121146" y="309563"/>
                  </a:cubicBezTo>
                  <a:cubicBezTo>
                    <a:pt x="97929" y="331788"/>
                    <a:pt x="68461" y="349250"/>
                    <a:pt x="32742" y="361950"/>
                  </a:cubicBezTo>
                  <a:lnTo>
                    <a:pt x="0" y="292894"/>
                  </a:lnTo>
                  <a:cubicBezTo>
                    <a:pt x="33734" y="281782"/>
                    <a:pt x="57745" y="266502"/>
                    <a:pt x="72033" y="247055"/>
                  </a:cubicBezTo>
                  <a:cubicBezTo>
                    <a:pt x="86320" y="227608"/>
                    <a:pt x="93861" y="201018"/>
                    <a:pt x="94654" y="167283"/>
                  </a:cubicBezTo>
                  <a:lnTo>
                    <a:pt x="13692" y="167283"/>
                  </a:lnTo>
                  <a:close/>
                </a:path>
              </a:pathLst>
            </a:cu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dirty="0"/>
            </a:p>
          </p:txBody>
        </p:sp>
      </p:grpSp>
    </p:spTree>
    <p:extLst>
      <p:ext uri="{BB962C8B-B14F-4D97-AF65-F5344CB8AC3E}">
        <p14:creationId xmlns:p14="http://schemas.microsoft.com/office/powerpoint/2010/main" val="3824190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2D713A-21A1-45A3-8F24-6F5ADA274D9E}"/>
              </a:ext>
            </a:extLst>
          </p:cNvPr>
          <p:cNvSpPr>
            <a:spLocks noGrp="1"/>
          </p:cNvSpPr>
          <p:nvPr>
            <p:ph type="title"/>
          </p:nvPr>
        </p:nvSpPr>
        <p:spPr>
          <a:xfrm>
            <a:off x="838200" y="2103437"/>
            <a:ext cx="10515600" cy="1325563"/>
          </a:xfrm>
        </p:spPr>
        <p:txBody>
          <a:bodyPr>
            <a:normAutofit/>
          </a:bodyPr>
          <a:lstStyle/>
          <a:p>
            <a:r>
              <a:rPr lang="sv-SE" sz="3600" dirty="0"/>
              <a:t>Föreläsning</a:t>
            </a:r>
          </a:p>
        </p:txBody>
      </p:sp>
      <p:sp>
        <p:nvSpPr>
          <p:cNvPr id="3" name="Platshållare för innehåll 2">
            <a:extLst>
              <a:ext uri="{FF2B5EF4-FFF2-40B4-BE49-F238E27FC236}">
                <a16:creationId xmlns:a16="http://schemas.microsoft.com/office/drawing/2014/main" id="{1AB5830F-84A0-4B77-AD96-D5FFA40291B7}"/>
              </a:ext>
            </a:extLst>
          </p:cNvPr>
          <p:cNvSpPr>
            <a:spLocks noGrp="1"/>
          </p:cNvSpPr>
          <p:nvPr>
            <p:ph idx="1"/>
          </p:nvPr>
        </p:nvSpPr>
        <p:spPr>
          <a:xfrm>
            <a:off x="838200" y="3429000"/>
            <a:ext cx="10515600" cy="2650963"/>
          </a:xfrm>
        </p:spPr>
        <p:txBody>
          <a:bodyPr/>
          <a:lstStyle/>
          <a:p>
            <a:pPr marL="0" indent="0">
              <a:buNone/>
            </a:pPr>
            <a:r>
              <a:rPr lang="sv-SE" dirty="0"/>
              <a:t>Kommunicera om våld tillsammans med barn och unga med funktionsnedsättning. </a:t>
            </a:r>
          </a:p>
        </p:txBody>
      </p:sp>
    </p:spTree>
    <p:extLst>
      <p:ext uri="{BB962C8B-B14F-4D97-AF65-F5344CB8AC3E}">
        <p14:creationId xmlns:p14="http://schemas.microsoft.com/office/powerpoint/2010/main" val="2114262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E01894-AF47-4DE6-AAA4-066264E1B329}"/>
              </a:ext>
            </a:extLst>
          </p:cNvPr>
          <p:cNvSpPr>
            <a:spLocks noGrp="1"/>
          </p:cNvSpPr>
          <p:nvPr>
            <p:ph type="title"/>
          </p:nvPr>
        </p:nvSpPr>
        <p:spPr/>
        <p:txBody>
          <a:bodyPr/>
          <a:lstStyle/>
          <a:p>
            <a:r>
              <a:rPr lang="sv-SE" dirty="0"/>
              <a:t>Rätt till kommunikation och delaktighet</a:t>
            </a:r>
          </a:p>
        </p:txBody>
      </p:sp>
      <p:sp>
        <p:nvSpPr>
          <p:cNvPr id="3" name="Platshållare för innehåll 2">
            <a:extLst>
              <a:ext uri="{FF2B5EF4-FFF2-40B4-BE49-F238E27FC236}">
                <a16:creationId xmlns:a16="http://schemas.microsoft.com/office/drawing/2014/main" id="{FF5278F6-04FD-42C2-B635-4A8694DFE04C}"/>
              </a:ext>
            </a:extLst>
          </p:cNvPr>
          <p:cNvSpPr>
            <a:spLocks noGrp="1"/>
          </p:cNvSpPr>
          <p:nvPr>
            <p:ph idx="1"/>
          </p:nvPr>
        </p:nvSpPr>
        <p:spPr/>
        <p:txBody>
          <a:bodyPr/>
          <a:lstStyle/>
          <a:p>
            <a:pPr marL="0" indent="0">
              <a:buNone/>
            </a:pPr>
            <a:r>
              <a:rPr lang="sv-SE" dirty="0"/>
              <a:t>Barnkonventionen fastslår att barnets bästa ska beaktas i alla beslut och att barn har rätt att uttrycka sina åsikter kring frågor som berör dem.</a:t>
            </a:r>
          </a:p>
          <a:p>
            <a:pPr marL="0" indent="0">
              <a:spcAft>
                <a:spcPts val="1800"/>
              </a:spcAft>
              <a:buNone/>
            </a:pPr>
            <a:r>
              <a:rPr lang="sv-SE" dirty="0"/>
              <a:t>FN:s konvention om rättigheter för personer med funktionsnedsättning, stärker och förtydligar barns rätt till kommunikation.</a:t>
            </a:r>
          </a:p>
          <a:p>
            <a:pPr marL="0" indent="0">
              <a:buNone/>
            </a:pPr>
            <a:r>
              <a:rPr lang="sv-SE" dirty="0"/>
              <a:t>Det innebär bland annat rättigheten:</a:t>
            </a:r>
          </a:p>
          <a:p>
            <a:r>
              <a:rPr lang="sv-SE" dirty="0"/>
              <a:t>att få information som barnet förstår</a:t>
            </a:r>
          </a:p>
          <a:p>
            <a:r>
              <a:rPr lang="sv-SE" dirty="0"/>
              <a:t>att få använda valfritt sätt att uttrycka sig, som till exempel teckenspråk, punktskrift eller alternativ och kompletterande kommunikation.</a:t>
            </a:r>
          </a:p>
        </p:txBody>
      </p:sp>
    </p:spTree>
    <p:extLst>
      <p:ext uri="{BB962C8B-B14F-4D97-AF65-F5344CB8AC3E}">
        <p14:creationId xmlns:p14="http://schemas.microsoft.com/office/powerpoint/2010/main" val="1089727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DA77147-2E0E-4DF3-B143-E54F8EBD244E}"/>
              </a:ext>
            </a:extLst>
          </p:cNvPr>
          <p:cNvSpPr>
            <a:spLocks noGrp="1"/>
          </p:cNvSpPr>
          <p:nvPr>
            <p:ph type="title"/>
          </p:nvPr>
        </p:nvSpPr>
        <p:spPr/>
        <p:txBody>
          <a:bodyPr/>
          <a:lstStyle/>
          <a:p>
            <a:r>
              <a:rPr lang="sv-SE" dirty="0"/>
              <a:t>Barn och unga kan kommunicera om våld i:</a:t>
            </a:r>
          </a:p>
        </p:txBody>
      </p:sp>
      <p:sp>
        <p:nvSpPr>
          <p:cNvPr id="3" name="Platshållare för innehåll 2">
            <a:extLst>
              <a:ext uri="{FF2B5EF4-FFF2-40B4-BE49-F238E27FC236}">
                <a16:creationId xmlns:a16="http://schemas.microsoft.com/office/drawing/2014/main" id="{DFBCB852-39A7-476F-BE67-5FE71DD75D97}"/>
              </a:ext>
            </a:extLst>
          </p:cNvPr>
          <p:cNvSpPr>
            <a:spLocks noGrp="1"/>
          </p:cNvSpPr>
          <p:nvPr>
            <p:ph idx="1"/>
          </p:nvPr>
        </p:nvSpPr>
        <p:spPr>
          <a:xfrm>
            <a:off x="957470" y="1690692"/>
            <a:ext cx="10515600" cy="4254337"/>
          </a:xfrm>
        </p:spPr>
        <p:txBody>
          <a:bodyPr/>
          <a:lstStyle/>
          <a:p>
            <a:pPr lvl="0"/>
            <a:r>
              <a:rPr lang="sv-SE" sz="2200" dirty="0"/>
              <a:t>Vardagliga samtal om något som ett barn eller ung person upplevt eller kommit i kontakt med.</a:t>
            </a:r>
          </a:p>
          <a:p>
            <a:pPr lvl="0"/>
            <a:r>
              <a:rPr lang="sv-SE" sz="2200" dirty="0"/>
              <a:t>Undervisande eller informerande samtal om till exempel rättigheter, lagstiftning eller vad våld är.</a:t>
            </a:r>
          </a:p>
          <a:p>
            <a:pPr lvl="0"/>
            <a:r>
              <a:rPr lang="sv-SE" sz="2200" dirty="0"/>
              <a:t>Utredande samtal som syftar till att tydliggöra </a:t>
            </a:r>
            <a:r>
              <a:rPr lang="sv-SE" sz="2200" dirty="0">
                <a:latin typeface="Georgia" panose="02040502050405020303" pitchFamily="18" charset="0"/>
              </a:rPr>
              <a:t>händelseförlopp</a:t>
            </a:r>
            <a:r>
              <a:rPr lang="sv-SE" sz="2200" dirty="0"/>
              <a:t>, göra risk- och skyddsbedömningar, eller bevisa om något räknas som ett brott. Liksom samtal som förbereder barn och unga för utredande samtal.</a:t>
            </a:r>
          </a:p>
          <a:p>
            <a:pPr lvl="0"/>
            <a:r>
              <a:rPr lang="sv-SE" sz="2200" dirty="0">
                <a:latin typeface="Georgia" panose="02040502050405020303" pitchFamily="18" charset="0"/>
              </a:rPr>
              <a:t>Hälsosamtal som undersöker symptom och medicinska tillstånd.</a:t>
            </a:r>
            <a:endParaRPr lang="sv-SE" sz="2200" dirty="0"/>
          </a:p>
          <a:p>
            <a:pPr lvl="0"/>
            <a:r>
              <a:rPr lang="sv-SE" sz="2200" dirty="0"/>
              <a:t>Behandlande samtal som bearbetar något som ett barn eller ung person varit med om.</a:t>
            </a:r>
          </a:p>
        </p:txBody>
      </p:sp>
    </p:spTree>
    <p:extLst>
      <p:ext uri="{BB962C8B-B14F-4D97-AF65-F5344CB8AC3E}">
        <p14:creationId xmlns:p14="http://schemas.microsoft.com/office/powerpoint/2010/main" val="3220039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C67DDD-3406-44A2-BD91-6969C2989B13}"/>
              </a:ext>
            </a:extLst>
          </p:cNvPr>
          <p:cNvSpPr>
            <a:spLocks noGrp="1"/>
          </p:cNvSpPr>
          <p:nvPr>
            <p:ph type="title"/>
          </p:nvPr>
        </p:nvSpPr>
        <p:spPr/>
        <p:txBody>
          <a:bodyPr/>
          <a:lstStyle/>
          <a:p>
            <a:r>
              <a:rPr lang="sv-SE" dirty="0"/>
              <a:t>Språket har tre huvudsakliga funktioner:</a:t>
            </a:r>
          </a:p>
        </p:txBody>
      </p:sp>
      <p:sp>
        <p:nvSpPr>
          <p:cNvPr id="3" name="Platshållare för innehåll 2">
            <a:extLst>
              <a:ext uri="{FF2B5EF4-FFF2-40B4-BE49-F238E27FC236}">
                <a16:creationId xmlns:a16="http://schemas.microsoft.com/office/drawing/2014/main" id="{88AFA8C1-8719-41A3-B739-141D604C8FE3}"/>
              </a:ext>
            </a:extLst>
          </p:cNvPr>
          <p:cNvSpPr>
            <a:spLocks noGrp="1"/>
          </p:cNvSpPr>
          <p:nvPr>
            <p:ph sz="half" idx="1"/>
          </p:nvPr>
        </p:nvSpPr>
        <p:spPr/>
        <p:txBody>
          <a:bodyPr/>
          <a:lstStyle/>
          <a:p>
            <a:r>
              <a:rPr lang="sv-SE" dirty="0"/>
              <a:t>få och förstå information</a:t>
            </a:r>
          </a:p>
          <a:p>
            <a:r>
              <a:rPr lang="sv-SE" dirty="0"/>
              <a:t>uttrycka sig</a:t>
            </a:r>
          </a:p>
          <a:p>
            <a:r>
              <a:rPr lang="sv-SE" dirty="0"/>
              <a:t>inre dialog.</a:t>
            </a:r>
          </a:p>
          <a:p>
            <a:endParaRPr lang="sv-SE" dirty="0"/>
          </a:p>
          <a:p>
            <a:endParaRPr lang="sv-SE" dirty="0"/>
          </a:p>
          <a:p>
            <a:pPr marL="0" indent="0">
              <a:buNone/>
            </a:pPr>
            <a:endParaRPr lang="sv-SE" dirty="0"/>
          </a:p>
          <a:p>
            <a:pPr marL="0" indent="0">
              <a:buNone/>
            </a:pPr>
            <a:endParaRPr lang="sv-SE" dirty="0"/>
          </a:p>
          <a:p>
            <a:pPr marL="0" indent="0">
              <a:buNone/>
            </a:pPr>
            <a:endParaRPr lang="sv-SE" dirty="0"/>
          </a:p>
        </p:txBody>
      </p:sp>
      <p:pic>
        <p:nvPicPr>
          <p:cNvPr id="8" name="Platshållare för innehåll 7" descr="Sahlgrenska universitetets logga, som används av Dart en specialistenhet för kommunikationsstöd och digital delaktighet i Västra Götalandsregionen.">
            <a:extLst>
              <a:ext uri="{FF2B5EF4-FFF2-40B4-BE49-F238E27FC236}">
                <a16:creationId xmlns:a16="http://schemas.microsoft.com/office/drawing/2014/main" id="{550C1B1D-A248-4240-A48B-8F14D7EF5EC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2" y="4800800"/>
            <a:ext cx="5181600" cy="1072700"/>
          </a:xfrm>
        </p:spPr>
      </p:pic>
    </p:spTree>
    <p:extLst>
      <p:ext uri="{BB962C8B-B14F-4D97-AF65-F5344CB8AC3E}">
        <p14:creationId xmlns:p14="http://schemas.microsoft.com/office/powerpoint/2010/main" val="62868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C67DDD-3406-44A2-BD91-6969C2989B13}"/>
              </a:ext>
            </a:extLst>
          </p:cNvPr>
          <p:cNvSpPr>
            <a:spLocks noGrp="1"/>
          </p:cNvSpPr>
          <p:nvPr>
            <p:ph type="title"/>
          </p:nvPr>
        </p:nvSpPr>
        <p:spPr/>
        <p:txBody>
          <a:bodyPr/>
          <a:lstStyle/>
          <a:p>
            <a:r>
              <a:rPr lang="sv-SE" dirty="0"/>
              <a:t>Samtalspartnern kan påverkas om en person har kommunikationssvårigheter</a:t>
            </a:r>
          </a:p>
        </p:txBody>
      </p:sp>
      <p:sp>
        <p:nvSpPr>
          <p:cNvPr id="3" name="Platshållare för innehåll 2">
            <a:extLst>
              <a:ext uri="{FF2B5EF4-FFF2-40B4-BE49-F238E27FC236}">
                <a16:creationId xmlns:a16="http://schemas.microsoft.com/office/drawing/2014/main" id="{88AFA8C1-8719-41A3-B739-141D604C8FE3}"/>
              </a:ext>
            </a:extLst>
          </p:cNvPr>
          <p:cNvSpPr>
            <a:spLocks noGrp="1"/>
          </p:cNvSpPr>
          <p:nvPr>
            <p:ph sz="half" idx="1"/>
          </p:nvPr>
        </p:nvSpPr>
        <p:spPr/>
        <p:txBody>
          <a:bodyPr/>
          <a:lstStyle/>
          <a:p>
            <a:r>
              <a:rPr lang="sv-SE" dirty="0"/>
              <a:t>kommunicerar mindre</a:t>
            </a:r>
          </a:p>
          <a:p>
            <a:r>
              <a:rPr lang="sv-SE" dirty="0"/>
              <a:t>blir dominant och styrande när hen kommunicerar</a:t>
            </a:r>
          </a:p>
          <a:p>
            <a:r>
              <a:rPr lang="sv-SE" dirty="0"/>
              <a:t>ställer många frågor</a:t>
            </a:r>
          </a:p>
          <a:p>
            <a:r>
              <a:rPr lang="sv-SE" dirty="0"/>
              <a:t>svarar ofta själv på frågorna</a:t>
            </a:r>
          </a:p>
          <a:p>
            <a:r>
              <a:rPr lang="sv-SE" dirty="0"/>
              <a:t>inväntar inte svar.</a:t>
            </a:r>
          </a:p>
          <a:p>
            <a:endParaRPr lang="sv-SE" dirty="0"/>
          </a:p>
          <a:p>
            <a:endParaRPr lang="sv-SE" dirty="0"/>
          </a:p>
          <a:p>
            <a:pPr marL="0" indent="0">
              <a:buNone/>
            </a:pPr>
            <a:endParaRPr lang="sv-SE" dirty="0"/>
          </a:p>
          <a:p>
            <a:pPr marL="0" indent="0">
              <a:buNone/>
            </a:pPr>
            <a:endParaRPr lang="sv-SE" dirty="0"/>
          </a:p>
          <a:p>
            <a:pPr marL="0" indent="0">
              <a:buNone/>
            </a:pPr>
            <a:endParaRPr lang="sv-SE" dirty="0"/>
          </a:p>
        </p:txBody>
      </p:sp>
      <p:pic>
        <p:nvPicPr>
          <p:cNvPr id="8" name="Platshållare för innehåll 7" descr="Sahlgrenska universitetets logga, som används av Dart en specialistenhet för kommunikationsstöd och digital delaktighet i Västra Götalandsregionen.">
            <a:extLst>
              <a:ext uri="{FF2B5EF4-FFF2-40B4-BE49-F238E27FC236}">
                <a16:creationId xmlns:a16="http://schemas.microsoft.com/office/drawing/2014/main" id="{550C1B1D-A248-4240-A48B-8F14D7EF5EC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4826200"/>
            <a:ext cx="5181600" cy="1072700"/>
          </a:xfrm>
        </p:spPr>
      </p:pic>
    </p:spTree>
    <p:extLst>
      <p:ext uri="{BB962C8B-B14F-4D97-AF65-F5344CB8AC3E}">
        <p14:creationId xmlns:p14="http://schemas.microsoft.com/office/powerpoint/2010/main" val="1631738762"/>
      </p:ext>
    </p:extLst>
  </p:cSld>
  <p:clrMapOvr>
    <a:masterClrMapping/>
  </p:clrMapOvr>
</p:sld>
</file>

<file path=ppt/theme/theme1.xml><?xml version="1.0" encoding="utf-8"?>
<a:theme xmlns:a="http://schemas.openxmlformats.org/drawingml/2006/main" name="LiU - VIT">
  <a:themeElements>
    <a:clrScheme name="LiU-BLÅ">
      <a:dk1>
        <a:srgbClr val="000000"/>
      </a:dk1>
      <a:lt1>
        <a:srgbClr val="FFFFFF"/>
      </a:lt1>
      <a:dk2>
        <a:srgbClr val="00B9E7"/>
      </a:dk2>
      <a:lt2>
        <a:srgbClr val="FFFFFF"/>
      </a:lt2>
      <a:accent1>
        <a:srgbClr val="17C7D2"/>
      </a:accent1>
      <a:accent2>
        <a:srgbClr val="00CFB5"/>
      </a:accent2>
      <a:accent3>
        <a:srgbClr val="FF6442"/>
      </a:accent3>
      <a:accent4>
        <a:srgbClr val="8981D3"/>
      </a:accent4>
      <a:accent5>
        <a:srgbClr val="FDEF5D"/>
      </a:accent5>
      <a:accent6>
        <a:srgbClr val="6A7E91"/>
      </a:accent6>
      <a:hlink>
        <a:srgbClr val="0000FF"/>
      </a:hlink>
      <a:folHlink>
        <a:srgbClr val="800080"/>
      </a:folHlink>
    </a:clrScheme>
    <a:fontScheme name="LiU">
      <a:majorFont>
        <a:latin typeface="KorolevLiU Medium"/>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U-BLÅ">
      <a:srgbClr val="00B9E7"/>
    </a:custClr>
    <a:custClr name="LiU-TURKOS">
      <a:srgbClr val="17C7D2"/>
    </a:custClr>
    <a:custClr name="LiU-GRÖN">
      <a:srgbClr val="00CFB5"/>
    </a:custClr>
    <a:custClr name="LiU-">
      <a:srgbClr val="FFFFFF"/>
    </a:custClr>
    <a:custClr name="LiU-ORANGE">
      <a:srgbClr val="FF6442"/>
    </a:custClr>
    <a:custClr name="LiU-LILA">
      <a:srgbClr val="8981D3"/>
    </a:custClr>
    <a:custClr name="LiU-GUL">
      <a:srgbClr val="FDEF5D"/>
    </a:custClr>
    <a:custClr name="LiU-GRÅ">
      <a:srgbClr val="6A7E91"/>
    </a:custClr>
    <a:custClr name="LiU-">
      <a:srgbClr val="FFFFFF"/>
    </a:custClr>
    <a:custClr name="LiU-">
      <a:srgbClr val="FFFFFF"/>
    </a:custClr>
    <a:custClr name="LiU-BLÅ 50%">
      <a:srgbClr val="80DCF3"/>
    </a:custClr>
    <a:custClr name="LiU-TURKOS 50%">
      <a:srgbClr val="8BE3E9"/>
    </a:custClr>
    <a:custClr name="LiU-GRÖN 50%">
      <a:srgbClr val="80E7DA"/>
    </a:custClr>
    <a:custClr name="LiU-">
      <a:srgbClr val="FFFFFF"/>
    </a:custClr>
    <a:custClr name="LiU-ORANGE 50%">
      <a:srgbClr val="FFB2A1"/>
    </a:custClr>
    <a:custClr name="LiU-LILA 50%">
      <a:srgbClr val="C4C0E9"/>
    </a:custClr>
    <a:custClr name="LiU-GUL 50%">
      <a:srgbClr val="FEF7AE"/>
    </a:custClr>
    <a:custClr name="LiU-GRÅ 50%">
      <a:srgbClr val="B5BFC8"/>
    </a:custClr>
    <a:custClr name="LiU-">
      <a:srgbClr val="FFFFFF"/>
    </a:custClr>
    <a:custClr name="LiU-">
      <a:srgbClr val="FFFFFF"/>
    </a:custClr>
    <a:custClr name="LiU-BLÅ 30%">
      <a:srgbClr val="B3EAF8"/>
    </a:custClr>
    <a:custClr name="LiU-TURKOS 30%">
      <a:srgbClr val="B9EEF2"/>
    </a:custClr>
    <a:custClr name="LiU-GRÖN 30%">
      <a:srgbClr val="B3F1E9"/>
    </a:custClr>
    <a:custClr name="LiU-">
      <a:srgbClr val="FFFFFF"/>
    </a:custClr>
    <a:custClr name="LiU-ORANGE 30%">
      <a:srgbClr val="FFD1C6"/>
    </a:custClr>
    <a:custClr name="LiU-LILA 30%">
      <a:srgbClr val="DCD9F2"/>
    </a:custClr>
    <a:custClr name="LiU-">
      <a:srgbClr val="FFFFFF"/>
    </a:custClr>
    <a:custClr name="LiU-GRÅ 30%">
      <a:srgbClr val="D2D8DE"/>
    </a:custClr>
    <a:custClr name="LiU-">
      <a:srgbClr val="FFFFFF"/>
    </a:custClr>
    <a:custClr name="LiU-">
      <a:srgbClr val="FFFFFF"/>
    </a:custClr>
  </a:custClrLst>
  <a:extLst>
    <a:ext uri="{05A4C25C-085E-4340-85A3-A5531E510DB2}">
      <thm15:themeFamily xmlns:thm15="http://schemas.microsoft.com/office/thememl/2012/main" name="Presentationsmaterial" id="{592FDF17-8FF0-9441-95EF-75A7AE8F2107}" vid="{B9E8D609-257B-A04A-8B2D-7778A7774881}"/>
    </a:ext>
  </a:extLst>
</a:theme>
</file>

<file path=ppt/theme/theme2.xml><?xml version="1.0" encoding="utf-8"?>
<a:theme xmlns:a="http://schemas.openxmlformats.org/drawingml/2006/main" name="LiU - ljusturkos">
  <a:themeElements>
    <a:clrScheme name="LiU-BLÅ">
      <a:dk1>
        <a:srgbClr val="000000"/>
      </a:dk1>
      <a:lt1>
        <a:srgbClr val="FFFFFF"/>
      </a:lt1>
      <a:dk2>
        <a:srgbClr val="00B9E7"/>
      </a:dk2>
      <a:lt2>
        <a:srgbClr val="FFFFFF"/>
      </a:lt2>
      <a:accent1>
        <a:srgbClr val="17C7D2"/>
      </a:accent1>
      <a:accent2>
        <a:srgbClr val="00CFB5"/>
      </a:accent2>
      <a:accent3>
        <a:srgbClr val="FF6442"/>
      </a:accent3>
      <a:accent4>
        <a:srgbClr val="8981D3"/>
      </a:accent4>
      <a:accent5>
        <a:srgbClr val="FDEF5D"/>
      </a:accent5>
      <a:accent6>
        <a:srgbClr val="6A7E91"/>
      </a:accent6>
      <a:hlink>
        <a:srgbClr val="0000FF"/>
      </a:hlink>
      <a:folHlink>
        <a:srgbClr val="800080"/>
      </a:folHlink>
    </a:clrScheme>
    <a:fontScheme name="LiU">
      <a:majorFont>
        <a:latin typeface="KorolevLiU Medium"/>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U-BLÅ">
      <a:srgbClr val="00B9E7"/>
    </a:custClr>
    <a:custClr name="LiU-TURKOS">
      <a:srgbClr val="17C7D2"/>
    </a:custClr>
    <a:custClr name="LiU-GRÖN">
      <a:srgbClr val="00CFB5"/>
    </a:custClr>
    <a:custClr name="LiU-">
      <a:srgbClr val="FFFFFF"/>
    </a:custClr>
    <a:custClr name="LiU-ORANGE">
      <a:srgbClr val="FF6442"/>
    </a:custClr>
    <a:custClr name="LiU-LILA">
      <a:srgbClr val="8981D3"/>
    </a:custClr>
    <a:custClr name="LiU-GUL">
      <a:srgbClr val="FDEF5D"/>
    </a:custClr>
    <a:custClr name="LiU-GRÅ">
      <a:srgbClr val="6A7E91"/>
    </a:custClr>
    <a:custClr name="LiU-">
      <a:srgbClr val="FFFFFF"/>
    </a:custClr>
    <a:custClr name="LiU-">
      <a:srgbClr val="FFFFFF"/>
    </a:custClr>
    <a:custClr name="LiU-BLÅ 50%">
      <a:srgbClr val="80DCF3"/>
    </a:custClr>
    <a:custClr name="LiU-TURKOS 50%">
      <a:srgbClr val="8BE3E9"/>
    </a:custClr>
    <a:custClr name="LiU-GRÖN 50%">
      <a:srgbClr val="80E7DA"/>
    </a:custClr>
    <a:custClr name="LiU-">
      <a:srgbClr val="FFFFFF"/>
    </a:custClr>
    <a:custClr name="LiU-ORANGE 50%">
      <a:srgbClr val="FFB2A1"/>
    </a:custClr>
    <a:custClr name="LiU-LILA 50%">
      <a:srgbClr val="C4C0E9"/>
    </a:custClr>
    <a:custClr name="LiU-GUL 50%">
      <a:srgbClr val="FEF7AE"/>
    </a:custClr>
    <a:custClr name="LiU-GRÅ 50%">
      <a:srgbClr val="B5BFC8"/>
    </a:custClr>
    <a:custClr name="LiU-">
      <a:srgbClr val="FFFFFF"/>
    </a:custClr>
    <a:custClr name="LiU-">
      <a:srgbClr val="FFFFFF"/>
    </a:custClr>
    <a:custClr name="LiU-BLÅ 30%">
      <a:srgbClr val="B3EAF8"/>
    </a:custClr>
    <a:custClr name="LiU-TURKOS 30%">
      <a:srgbClr val="B9EEF2"/>
    </a:custClr>
    <a:custClr name="LiU-GRÖN 30%">
      <a:srgbClr val="B3F1E9"/>
    </a:custClr>
    <a:custClr name="LiU-">
      <a:srgbClr val="FFFFFF"/>
    </a:custClr>
    <a:custClr name="LiU-ORANGE 30%">
      <a:srgbClr val="FFD1C6"/>
    </a:custClr>
    <a:custClr name="LiU-LILA 30%">
      <a:srgbClr val="DCD9F2"/>
    </a:custClr>
    <a:custClr name="LiU-">
      <a:srgbClr val="FFFFFF"/>
    </a:custClr>
    <a:custClr name="LiU-GRÅ 30%">
      <a:srgbClr val="D2D8DE"/>
    </a:custClr>
    <a:custClr name="LiU-">
      <a:srgbClr val="FFFFFF"/>
    </a:custClr>
    <a:custClr name="LiU-">
      <a:srgbClr val="FFFFFF"/>
    </a:custClr>
  </a:custClrLst>
  <a:extLst>
    <a:ext uri="{05A4C25C-085E-4340-85A3-A5531E510DB2}">
      <thm15:themeFamily xmlns:thm15="http://schemas.microsoft.com/office/thememl/2012/main" name="Presentationsmaterial" id="{592FDF17-8FF0-9441-95EF-75A7AE8F2107}" vid="{99FFB4F6-DBD0-674D-A242-99A12D2EB75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F031C3207A044E9EC9C4231C161E8E" ma:contentTypeVersion="18" ma:contentTypeDescription="Create a new document." ma:contentTypeScope="" ma:versionID="9a90d576f0e679fceeecb069ea43a08f">
  <xsd:schema xmlns:xsd="http://www.w3.org/2001/XMLSchema" xmlns:xs="http://www.w3.org/2001/XMLSchema" xmlns:p="http://schemas.microsoft.com/office/2006/metadata/properties" xmlns:ns2="484986f3-affb-4909-aac7-6cbe78376350" xmlns:ns3="f6351e9a-ea34-4ad9-b922-25ec9d06a7c5" targetNamespace="http://schemas.microsoft.com/office/2006/metadata/properties" ma:root="true" ma:fieldsID="2bf4f614b976132a49861302fd08d2f0" ns2:_="" ns3:_="">
    <xsd:import namespace="484986f3-affb-4909-aac7-6cbe78376350"/>
    <xsd:import namespace="f6351e9a-ea34-4ad9-b922-25ec9d06a7c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Pers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4986f3-affb-4909-aac7-6cbe7837635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4" nillable="true" ma:displayName="Taxonomy Catch All Column" ma:hidden="true" ma:list="{bee142a8-9c9c-4cbd-a4e9-418403d2d563}" ma:internalName="TaxCatchAll" ma:showField="CatchAllData" ma:web="484986f3-affb-4909-aac7-6cbe7837635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6351e9a-ea34-4ad9-b922-25ec9d06a7c5"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Person" ma:index="20" nillable="true" ma:displayName="Person" ma:list="UserInfo" ma:SharePointGroup="5" ma:internalName="Person"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fd87c23-3b26-4c21-8b68-2b726711386c"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erson xmlns="f6351e9a-ea34-4ad9-b922-25ec9d06a7c5">
      <UserInfo>
        <DisplayName/>
        <AccountId xsi:nil="true"/>
        <AccountType/>
      </UserInfo>
    </Person>
    <TaxCatchAll xmlns="484986f3-affb-4909-aac7-6cbe78376350" xsi:nil="true"/>
    <lcf76f155ced4ddcb4097134ff3c332f xmlns="f6351e9a-ea34-4ad9-b922-25ec9d06a7c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6CCE95E-C9EA-4EAC-AA81-C9D39F1C0D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4986f3-affb-4909-aac7-6cbe78376350"/>
    <ds:schemaRef ds:uri="f6351e9a-ea34-4ad9-b922-25ec9d06a7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9494F70-4955-4DB6-BD54-74471D0903E5}">
  <ds:schemaRefs>
    <ds:schemaRef ds:uri="http://schemas.microsoft.com/sharepoint/v3/contenttype/forms"/>
  </ds:schemaRefs>
</ds:datastoreItem>
</file>

<file path=customXml/itemProps3.xml><?xml version="1.0" encoding="utf-8"?>
<ds:datastoreItem xmlns:ds="http://schemas.openxmlformats.org/officeDocument/2006/customXml" ds:itemID="{FA58BF02-2FD4-48FE-839B-4585173BA8BF}">
  <ds:schemaRefs>
    <ds:schemaRef ds:uri="http://purl.org/dc/terms/"/>
    <ds:schemaRef ds:uri="http://schemas.microsoft.com/office/2006/documentManagement/types"/>
    <ds:schemaRef ds:uri="http://schemas.microsoft.com/office/2006/metadata/properties"/>
    <ds:schemaRef ds:uri="http://purl.org/dc/dcmitype/"/>
    <ds:schemaRef ds:uri="http://www.w3.org/XML/1998/namespace"/>
    <ds:schemaRef ds:uri="http://schemas.openxmlformats.org/package/2006/metadata/core-properties"/>
    <ds:schemaRef ds:uri="http://purl.org/dc/elements/1.1/"/>
    <ds:schemaRef ds:uri="http://schemas.microsoft.com/office/infopath/2007/PartnerControls"/>
    <ds:schemaRef ds:uri="f6351e9a-ea34-4ad9-b922-25ec9d06a7c5"/>
    <ds:schemaRef ds:uri="484986f3-affb-4909-aac7-6cbe78376350"/>
  </ds:schemaRefs>
</ds:datastoreItem>
</file>

<file path=docProps/app.xml><?xml version="1.0" encoding="utf-8"?>
<Properties xmlns="http://schemas.openxmlformats.org/officeDocument/2006/extended-properties" xmlns:vt="http://schemas.openxmlformats.org/officeDocument/2006/docPropsVTypes">
  <Template>Presentationsmaterial</Template>
  <TotalTime>6957</TotalTime>
  <Words>4246</Words>
  <Application>Microsoft Office PowerPoint</Application>
  <PresentationFormat>Bredbild</PresentationFormat>
  <Paragraphs>361</Paragraphs>
  <Slides>29</Slides>
  <Notes>28</Notes>
  <HiddenSlides>6</HiddenSlides>
  <MMClips>0</MMClips>
  <ScaleCrop>false</ScaleCrop>
  <HeadingPairs>
    <vt:vector size="6" baseType="variant">
      <vt:variant>
        <vt:lpstr>Använt teckensnitt</vt:lpstr>
      </vt:variant>
      <vt:variant>
        <vt:i4>5</vt:i4>
      </vt:variant>
      <vt:variant>
        <vt:lpstr>Tema</vt:lpstr>
      </vt:variant>
      <vt:variant>
        <vt:i4>2</vt:i4>
      </vt:variant>
      <vt:variant>
        <vt:lpstr>Bildrubriker</vt:lpstr>
      </vt:variant>
      <vt:variant>
        <vt:i4>29</vt:i4>
      </vt:variant>
    </vt:vector>
  </HeadingPairs>
  <TitlesOfParts>
    <vt:vector size="36" baseType="lpstr">
      <vt:lpstr>Arial</vt:lpstr>
      <vt:lpstr>Calibri Light</vt:lpstr>
      <vt:lpstr>Georgia</vt:lpstr>
      <vt:lpstr>KorolevLiU Medium</vt:lpstr>
      <vt:lpstr>Times New Roman</vt:lpstr>
      <vt:lpstr>LiU - VIT</vt:lpstr>
      <vt:lpstr>LiU - ljusturkos</vt:lpstr>
      <vt:lpstr>Kommunicera om våld</vt:lpstr>
      <vt:lpstr>Vad ska vi göra idag? </vt:lpstr>
      <vt:lpstr>I detta tema kommer vi lära oss om:</vt:lpstr>
      <vt:lpstr>Röster om våld</vt:lpstr>
      <vt:lpstr>Föreläsning</vt:lpstr>
      <vt:lpstr>Rätt till kommunikation och delaktighet</vt:lpstr>
      <vt:lpstr>Barn och unga kan kommunicera om våld i:</vt:lpstr>
      <vt:lpstr>Språket har tre huvudsakliga funktioner:</vt:lpstr>
      <vt:lpstr>Samtalspartnern kan påverkas om en person har kommunikationssvårigheter</vt:lpstr>
      <vt:lpstr>Att tänka på vid turtagning (Ugglastrategin)</vt:lpstr>
      <vt:lpstr>Kommunikationsstöd som kan användas i samtal om våld:</vt:lpstr>
      <vt:lpstr>Teckenspråk och teckenspråkstolk</vt:lpstr>
      <vt:lpstr>Planera samarbetet med tolk</vt:lpstr>
      <vt:lpstr>Fortsättning: Planera samarbetet med tolk</vt:lpstr>
      <vt:lpstr>Kontakt med tolkföretaget och tolk</vt:lpstr>
      <vt:lpstr>Under samtal med hjälp av tolk</vt:lpstr>
      <vt:lpstr>Kom ihåg</vt:lpstr>
      <vt:lpstr>Exempel på metodmaterial med bildstöd</vt:lpstr>
      <vt:lpstr>Förtroende och tillit</vt:lpstr>
      <vt:lpstr>Övning</vt:lpstr>
      <vt:lpstr>Instruktioner</vt:lpstr>
      <vt:lpstr>Ritprata om hur något kändes:</vt:lpstr>
      <vt:lpstr>Exempel på ritprat</vt:lpstr>
      <vt:lpstr>Använd samtalskartan och pekprat för att säga:</vt:lpstr>
      <vt:lpstr>Uppföljande frågor</vt:lpstr>
      <vt:lpstr>Reflektionsfrågor</vt:lpstr>
      <vt:lpstr>Hur ser det ut hos oss? </vt:lpstr>
      <vt:lpstr>Avslutning</vt:lpstr>
      <vt:lpstr>Tack för idag!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Kommunicera om våld</dc:title>
  <dc:creator>Barnafrid och Myndigheten för delaktighet</dc:creator>
  <cp:lastModifiedBy>Hanna Rosell</cp:lastModifiedBy>
  <cp:revision>1762</cp:revision>
  <dcterms:created xsi:type="dcterms:W3CDTF">2022-09-27T12:16:30Z</dcterms:created>
  <dcterms:modified xsi:type="dcterms:W3CDTF">2025-02-12T15:10:28Z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0x010100EFF031C3207A044E9EC9C4231C161E8E</vt:lpwstr>
  </property>
  <property fmtid="{D5CDD505-2E9C-101B-9397-08002B2CF9AE}" pid="3" name="MediaServiceImageTags">
    <vt:lpwstr/>
  </property>
</Properties>
</file>