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43" r:id="rId5"/>
  </p:sldMasterIdLst>
  <p:notesMasterIdLst>
    <p:notesMasterId r:id="rId30"/>
  </p:notesMasterIdLst>
  <p:handoutMasterIdLst>
    <p:handoutMasterId r:id="rId31"/>
  </p:handoutMasterIdLst>
  <p:sldIdLst>
    <p:sldId id="264" r:id="rId6"/>
    <p:sldId id="267" r:id="rId7"/>
    <p:sldId id="262" r:id="rId8"/>
    <p:sldId id="2567" r:id="rId9"/>
    <p:sldId id="991" r:id="rId10"/>
    <p:sldId id="2572" r:id="rId11"/>
    <p:sldId id="296" r:id="rId12"/>
    <p:sldId id="287" r:id="rId13"/>
    <p:sldId id="2571" r:id="rId14"/>
    <p:sldId id="289" r:id="rId15"/>
    <p:sldId id="286" r:id="rId16"/>
    <p:sldId id="299" r:id="rId17"/>
    <p:sldId id="300" r:id="rId18"/>
    <p:sldId id="2568" r:id="rId19"/>
    <p:sldId id="2569" r:id="rId20"/>
    <p:sldId id="291" r:id="rId21"/>
    <p:sldId id="2570" r:id="rId22"/>
    <p:sldId id="297" r:id="rId23"/>
    <p:sldId id="2573" r:id="rId24"/>
    <p:sldId id="295" r:id="rId25"/>
    <p:sldId id="2574" r:id="rId26"/>
    <p:sldId id="282" r:id="rId27"/>
    <p:sldId id="269" r:id="rId28"/>
    <p:sldId id="266" r:id="rId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64"/>
            <p14:sldId id="267"/>
            <p14:sldId id="262"/>
            <p14:sldId id="2567"/>
            <p14:sldId id="991"/>
            <p14:sldId id="2572"/>
            <p14:sldId id="296"/>
            <p14:sldId id="287"/>
            <p14:sldId id="2571"/>
            <p14:sldId id="289"/>
            <p14:sldId id="286"/>
            <p14:sldId id="299"/>
            <p14:sldId id="300"/>
            <p14:sldId id="2568"/>
            <p14:sldId id="2569"/>
            <p14:sldId id="291"/>
            <p14:sldId id="2570"/>
            <p14:sldId id="297"/>
            <p14:sldId id="2573"/>
            <p14:sldId id="295"/>
            <p14:sldId id="2574"/>
            <p14:sldId id="282"/>
            <p14:sldId id="269"/>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 Gulbrandsen" initials="IG" lastIdx="10" clrIdx="0">
    <p:extLst>
      <p:ext uri="{19B8F6BF-5375-455C-9EA6-DF929625EA0E}">
        <p15:presenceInfo xmlns:p15="http://schemas.microsoft.com/office/powerpoint/2012/main" userId="S-1-5-21-3771122053-1237970087-2125702505-2975" providerId="AD"/>
      </p:ext>
    </p:extLst>
  </p:cmAuthor>
  <p:cmAuthor id="2" name="Ulla Perman" initials="UP" lastIdx="3" clrIdx="1">
    <p:extLst>
      <p:ext uri="{19B8F6BF-5375-455C-9EA6-DF929625EA0E}">
        <p15:presenceInfo xmlns:p15="http://schemas.microsoft.com/office/powerpoint/2012/main" userId="S-1-5-21-3771122053-1237970087-2125702505-3147" providerId="AD"/>
      </p:ext>
    </p:extLst>
  </p:cmAuthor>
  <p:cmAuthor id="3" name="Ulla Perman" initials="UP [2]" lastIdx="5" clrIdx="2">
    <p:extLst>
      <p:ext uri="{19B8F6BF-5375-455C-9EA6-DF929625EA0E}">
        <p15:presenceInfo xmlns:p15="http://schemas.microsoft.com/office/powerpoint/2012/main" userId="Ulla Perman" providerId="None"/>
      </p:ext>
    </p:extLst>
  </p:cmAuthor>
  <p:cmAuthor id="4" name="Annika Streiler" initials="AS" lastIdx="3" clrIdx="3">
    <p:extLst>
      <p:ext uri="{19B8F6BF-5375-455C-9EA6-DF929625EA0E}">
        <p15:presenceInfo xmlns:p15="http://schemas.microsoft.com/office/powerpoint/2012/main" userId="S-1-5-21-3771122053-1237970087-2125702505-18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B9E7"/>
    <a:srgbClr val="00CFB5"/>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llanmörkt format 4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28" autoAdjust="0"/>
    <p:restoredTop sz="52527" autoAdjust="0"/>
  </p:normalViewPr>
  <p:slideViewPr>
    <p:cSldViewPr snapToGrid="0" showGuides="1">
      <p:cViewPr varScale="1">
        <p:scale>
          <a:sx n="60" d="100"/>
          <a:sy n="60" d="100"/>
        </p:scale>
        <p:origin x="1788"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9751FA-BCF6-4E41-B357-2FCC67A5CC69}" type="doc">
      <dgm:prSet loTypeId="urn:microsoft.com/office/officeart/2005/8/layout/pyramid2" loCatId="pyramid" qsTypeId="urn:microsoft.com/office/officeart/2005/8/quickstyle/simple1" qsCatId="simple" csTypeId="urn:microsoft.com/office/officeart/2005/8/colors/accent1_2" csCatId="accent1" phldr="1"/>
      <dgm:spPr/>
    </dgm:pt>
    <dgm:pt modelId="{81D748D6-FEC9-4233-8072-0A4ED725DC16}">
      <dgm:prSet phldrT="[Text]" custT="1"/>
      <dgm:spPr/>
      <dgm:t>
        <a:bodyPr/>
        <a:lstStyle/>
        <a:p>
          <a:r>
            <a:rPr lang="sv-SE" sz="2400" dirty="0"/>
            <a:t>De som har erfarenhet av att utsättas för, eller utöva, våld.</a:t>
          </a:r>
        </a:p>
      </dgm:t>
      <dgm:extLst>
        <a:ext uri="{E40237B7-FDA0-4F09-8148-C483321AD2D9}">
          <dgm14:cNvPr xmlns:dgm14="http://schemas.microsoft.com/office/drawing/2010/diagram" id="0" name="" descr="De som har erfarenhet av att utsättas för, eller utöva, våld."/>
        </a:ext>
      </dgm:extLst>
    </dgm:pt>
    <dgm:pt modelId="{BC790131-1069-47EA-B5E4-D8A0371535BC}" type="parTrans" cxnId="{B9552DC7-9A68-4DE6-998C-5BD3E6576E98}">
      <dgm:prSet/>
      <dgm:spPr/>
      <dgm:t>
        <a:bodyPr/>
        <a:lstStyle/>
        <a:p>
          <a:endParaRPr lang="sv-SE"/>
        </a:p>
      </dgm:t>
    </dgm:pt>
    <dgm:pt modelId="{FF9B0AED-A364-4A15-AC29-3682C694C490}" type="sibTrans" cxnId="{B9552DC7-9A68-4DE6-998C-5BD3E6576E98}">
      <dgm:prSet/>
      <dgm:spPr/>
      <dgm:t>
        <a:bodyPr/>
        <a:lstStyle/>
        <a:p>
          <a:endParaRPr lang="sv-SE"/>
        </a:p>
      </dgm:t>
    </dgm:pt>
    <dgm:pt modelId="{C30A232F-E247-4A30-BE13-8B76BC307656}">
      <dgm:prSet phldrT="[Text]" custT="1"/>
      <dgm:spPr/>
      <dgm:t>
        <a:bodyPr/>
        <a:lstStyle/>
        <a:p>
          <a:r>
            <a:rPr lang="sv-SE" sz="2400" dirty="0"/>
            <a:t>De som riskerar att utsättas för, eller utöva, våld.</a:t>
          </a:r>
        </a:p>
      </dgm:t>
      <dgm:extLst>
        <a:ext uri="{E40237B7-FDA0-4F09-8148-C483321AD2D9}">
          <dgm14:cNvPr xmlns:dgm14="http://schemas.microsoft.com/office/drawing/2010/diagram" id="0" name="" descr="De som riskerar att utsättas för, eller utöva, våld.&#10;"/>
        </a:ext>
      </dgm:extLst>
    </dgm:pt>
    <dgm:pt modelId="{3DF07F4A-E8AC-4DFD-84A3-6D861489DDEB}" type="parTrans" cxnId="{8643C469-7EA0-4CCB-91E1-485293F786B3}">
      <dgm:prSet/>
      <dgm:spPr/>
      <dgm:t>
        <a:bodyPr/>
        <a:lstStyle/>
        <a:p>
          <a:endParaRPr lang="sv-SE"/>
        </a:p>
      </dgm:t>
    </dgm:pt>
    <dgm:pt modelId="{9C34AA31-CC58-44EC-B7FB-E02F116CBA51}" type="sibTrans" cxnId="{8643C469-7EA0-4CCB-91E1-485293F786B3}">
      <dgm:prSet/>
      <dgm:spPr/>
      <dgm:t>
        <a:bodyPr/>
        <a:lstStyle/>
        <a:p>
          <a:endParaRPr lang="sv-SE"/>
        </a:p>
      </dgm:t>
    </dgm:pt>
    <dgm:pt modelId="{7EE201A6-A01A-46E4-B804-C02F699E8F60}">
      <dgm:prSet phldrT="[Text]" custT="1"/>
      <dgm:spPr/>
      <dgm:t>
        <a:bodyPr/>
        <a:lstStyle/>
        <a:p>
          <a:r>
            <a:rPr lang="sv-SE" sz="2400" dirty="0"/>
            <a:t>Breda grupper av befolkningen, oavsett erfarenhet av våld.</a:t>
          </a:r>
        </a:p>
      </dgm:t>
      <dgm:extLst>
        <a:ext uri="{E40237B7-FDA0-4F09-8148-C483321AD2D9}">
          <dgm14:cNvPr xmlns:dgm14="http://schemas.microsoft.com/office/drawing/2010/diagram" id="0" name="" descr="Breda grupper av befolkningen, oavsett erfarenhet av våld."/>
        </a:ext>
      </dgm:extLst>
    </dgm:pt>
    <dgm:pt modelId="{DF552068-2EDF-45F0-A221-B6AC5506B35A}" type="parTrans" cxnId="{22981C65-162C-4E10-95A7-89C4DD27078A}">
      <dgm:prSet/>
      <dgm:spPr/>
      <dgm:t>
        <a:bodyPr/>
        <a:lstStyle/>
        <a:p>
          <a:endParaRPr lang="sv-SE"/>
        </a:p>
      </dgm:t>
    </dgm:pt>
    <dgm:pt modelId="{C79CB7FA-8A1E-4D4A-AE18-F0059C62A666}" type="sibTrans" cxnId="{22981C65-162C-4E10-95A7-89C4DD27078A}">
      <dgm:prSet/>
      <dgm:spPr/>
      <dgm:t>
        <a:bodyPr/>
        <a:lstStyle/>
        <a:p>
          <a:endParaRPr lang="sv-SE"/>
        </a:p>
      </dgm:t>
    </dgm:pt>
    <dgm:pt modelId="{D80367E5-8E5D-4202-9240-AA460BA8C943}" type="pres">
      <dgm:prSet presAssocID="{7B9751FA-BCF6-4E41-B357-2FCC67A5CC69}" presName="compositeShape" presStyleCnt="0">
        <dgm:presLayoutVars>
          <dgm:dir/>
          <dgm:resizeHandles/>
        </dgm:presLayoutVars>
      </dgm:prSet>
      <dgm:spPr/>
    </dgm:pt>
    <dgm:pt modelId="{5345A62D-B5DD-41E4-B017-AEDC5D36FD13}" type="pres">
      <dgm:prSet presAssocID="{7B9751FA-BCF6-4E41-B357-2FCC67A5CC69}" presName="pyramid" presStyleLbl="node1" presStyleIdx="0" presStyleCnt="1"/>
      <dgm:spPr/>
      <dgm:extLst>
        <a:ext uri="{E40237B7-FDA0-4F09-8148-C483321AD2D9}">
          <dgm14:cNvPr xmlns:dgm14="http://schemas.microsoft.com/office/drawing/2010/diagram" id="0" name="" descr="En figur som visar en pyramidform med tre nivåer av text."/>
        </a:ext>
      </dgm:extLst>
    </dgm:pt>
    <dgm:pt modelId="{97253EEE-A47D-48BD-99DF-006E4C2343E9}" type="pres">
      <dgm:prSet presAssocID="{7B9751FA-BCF6-4E41-B357-2FCC67A5CC69}" presName="theList" presStyleCnt="0"/>
      <dgm:spPr/>
    </dgm:pt>
    <dgm:pt modelId="{C3DC524F-C75E-4E74-8F7A-0AC4D8A35D69}" type="pres">
      <dgm:prSet presAssocID="{81D748D6-FEC9-4233-8072-0A4ED725DC16}" presName="aNode" presStyleLbl="fgAcc1" presStyleIdx="0" presStyleCnt="3" custScaleX="332283">
        <dgm:presLayoutVars>
          <dgm:bulletEnabled val="1"/>
        </dgm:presLayoutVars>
      </dgm:prSet>
      <dgm:spPr/>
    </dgm:pt>
    <dgm:pt modelId="{662C054C-952F-4E9F-9275-32DD6DE6BC62}" type="pres">
      <dgm:prSet presAssocID="{81D748D6-FEC9-4233-8072-0A4ED725DC16}" presName="aSpace" presStyleCnt="0"/>
      <dgm:spPr/>
    </dgm:pt>
    <dgm:pt modelId="{279A479E-56AE-4109-971A-E4EF76623E95}" type="pres">
      <dgm:prSet presAssocID="{C30A232F-E247-4A30-BE13-8B76BC307656}" presName="aNode" presStyleLbl="fgAcc1" presStyleIdx="1" presStyleCnt="3" custScaleX="334963">
        <dgm:presLayoutVars>
          <dgm:bulletEnabled val="1"/>
        </dgm:presLayoutVars>
      </dgm:prSet>
      <dgm:spPr/>
    </dgm:pt>
    <dgm:pt modelId="{AC7AB0C6-4CBC-4E98-8786-C06AD72DAA5F}" type="pres">
      <dgm:prSet presAssocID="{C30A232F-E247-4A30-BE13-8B76BC307656}" presName="aSpace" presStyleCnt="0"/>
      <dgm:spPr/>
    </dgm:pt>
    <dgm:pt modelId="{D9DB67CC-FE5C-4543-92D8-01085A8E2E1A}" type="pres">
      <dgm:prSet presAssocID="{7EE201A6-A01A-46E4-B804-C02F699E8F60}" presName="aNode" presStyleLbl="fgAcc1" presStyleIdx="2" presStyleCnt="3" custScaleX="333623">
        <dgm:presLayoutVars>
          <dgm:bulletEnabled val="1"/>
        </dgm:presLayoutVars>
      </dgm:prSet>
      <dgm:spPr/>
    </dgm:pt>
    <dgm:pt modelId="{8C31791E-B913-4367-B0D3-8F809749F99E}" type="pres">
      <dgm:prSet presAssocID="{7EE201A6-A01A-46E4-B804-C02F699E8F60}" presName="aSpace" presStyleCnt="0"/>
      <dgm:spPr/>
    </dgm:pt>
  </dgm:ptLst>
  <dgm:cxnLst>
    <dgm:cxn modelId="{22981C65-162C-4E10-95A7-89C4DD27078A}" srcId="{7B9751FA-BCF6-4E41-B357-2FCC67A5CC69}" destId="{7EE201A6-A01A-46E4-B804-C02F699E8F60}" srcOrd="2" destOrd="0" parTransId="{DF552068-2EDF-45F0-A221-B6AC5506B35A}" sibTransId="{C79CB7FA-8A1E-4D4A-AE18-F0059C62A666}"/>
    <dgm:cxn modelId="{8643C469-7EA0-4CCB-91E1-485293F786B3}" srcId="{7B9751FA-BCF6-4E41-B357-2FCC67A5CC69}" destId="{C30A232F-E247-4A30-BE13-8B76BC307656}" srcOrd="1" destOrd="0" parTransId="{3DF07F4A-E8AC-4DFD-84A3-6D861489DDEB}" sibTransId="{9C34AA31-CC58-44EC-B7FB-E02F116CBA51}"/>
    <dgm:cxn modelId="{16C78A4A-D24F-4A59-9796-66755F67648D}" type="presOf" srcId="{81D748D6-FEC9-4233-8072-0A4ED725DC16}" destId="{C3DC524F-C75E-4E74-8F7A-0AC4D8A35D69}" srcOrd="0" destOrd="0" presId="urn:microsoft.com/office/officeart/2005/8/layout/pyramid2"/>
    <dgm:cxn modelId="{033BE581-5315-4C17-9382-C6E6AC1977FF}" type="presOf" srcId="{C30A232F-E247-4A30-BE13-8B76BC307656}" destId="{279A479E-56AE-4109-971A-E4EF76623E95}" srcOrd="0" destOrd="0" presId="urn:microsoft.com/office/officeart/2005/8/layout/pyramid2"/>
    <dgm:cxn modelId="{801E4883-C172-4DCA-84E6-1736D97CE968}" type="presOf" srcId="{7EE201A6-A01A-46E4-B804-C02F699E8F60}" destId="{D9DB67CC-FE5C-4543-92D8-01085A8E2E1A}" srcOrd="0" destOrd="0" presId="urn:microsoft.com/office/officeart/2005/8/layout/pyramid2"/>
    <dgm:cxn modelId="{B9552DC7-9A68-4DE6-998C-5BD3E6576E98}" srcId="{7B9751FA-BCF6-4E41-B357-2FCC67A5CC69}" destId="{81D748D6-FEC9-4233-8072-0A4ED725DC16}" srcOrd="0" destOrd="0" parTransId="{BC790131-1069-47EA-B5E4-D8A0371535BC}" sibTransId="{FF9B0AED-A364-4A15-AC29-3682C694C490}"/>
    <dgm:cxn modelId="{9F02F7F7-262B-4663-9217-BF64AFA7ABA4}" type="presOf" srcId="{7B9751FA-BCF6-4E41-B357-2FCC67A5CC69}" destId="{D80367E5-8E5D-4202-9240-AA460BA8C943}" srcOrd="0" destOrd="0" presId="urn:microsoft.com/office/officeart/2005/8/layout/pyramid2"/>
    <dgm:cxn modelId="{43D02234-ABB8-4748-BE2D-D6AD0E7F2520}" type="presParOf" srcId="{D80367E5-8E5D-4202-9240-AA460BA8C943}" destId="{5345A62D-B5DD-41E4-B017-AEDC5D36FD13}" srcOrd="0" destOrd="0" presId="urn:microsoft.com/office/officeart/2005/8/layout/pyramid2"/>
    <dgm:cxn modelId="{7888E3BD-9437-4024-87A1-49A4F15CB4CD}" type="presParOf" srcId="{D80367E5-8E5D-4202-9240-AA460BA8C943}" destId="{97253EEE-A47D-48BD-99DF-006E4C2343E9}" srcOrd="1" destOrd="0" presId="urn:microsoft.com/office/officeart/2005/8/layout/pyramid2"/>
    <dgm:cxn modelId="{FC2D7D38-4D05-4505-BCDF-D221CF0C3504}" type="presParOf" srcId="{97253EEE-A47D-48BD-99DF-006E4C2343E9}" destId="{C3DC524F-C75E-4E74-8F7A-0AC4D8A35D69}" srcOrd="0" destOrd="0" presId="urn:microsoft.com/office/officeart/2005/8/layout/pyramid2"/>
    <dgm:cxn modelId="{4A29FCC8-861E-4C28-A81F-A078B8AE25F6}" type="presParOf" srcId="{97253EEE-A47D-48BD-99DF-006E4C2343E9}" destId="{662C054C-952F-4E9F-9275-32DD6DE6BC62}" srcOrd="1" destOrd="0" presId="urn:microsoft.com/office/officeart/2005/8/layout/pyramid2"/>
    <dgm:cxn modelId="{233727DB-C911-48AC-8230-E5C132B2BF1D}" type="presParOf" srcId="{97253EEE-A47D-48BD-99DF-006E4C2343E9}" destId="{279A479E-56AE-4109-971A-E4EF76623E95}" srcOrd="2" destOrd="0" presId="urn:microsoft.com/office/officeart/2005/8/layout/pyramid2"/>
    <dgm:cxn modelId="{A42A00C5-DB2E-4E17-ABF9-5EABC8F4935F}" type="presParOf" srcId="{97253EEE-A47D-48BD-99DF-006E4C2343E9}" destId="{AC7AB0C6-4CBC-4E98-8786-C06AD72DAA5F}" srcOrd="3" destOrd="0" presId="urn:microsoft.com/office/officeart/2005/8/layout/pyramid2"/>
    <dgm:cxn modelId="{05E1FC6B-3F8F-4DC2-8E58-64F0E185DB74}" type="presParOf" srcId="{97253EEE-A47D-48BD-99DF-006E4C2343E9}" destId="{D9DB67CC-FE5C-4543-92D8-01085A8E2E1A}" srcOrd="4" destOrd="0" presId="urn:microsoft.com/office/officeart/2005/8/layout/pyramid2"/>
    <dgm:cxn modelId="{B12DDCF7-6EDD-449F-807D-AD2BCB3D0687}" type="presParOf" srcId="{97253EEE-A47D-48BD-99DF-006E4C2343E9}" destId="{8C31791E-B913-4367-B0D3-8F809749F99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5A62D-B5DD-41E4-B017-AEDC5D36FD13}">
      <dsp:nvSpPr>
        <dsp:cNvPr id="0" name=""/>
        <dsp:cNvSpPr/>
      </dsp:nvSpPr>
      <dsp:spPr>
        <a:xfrm>
          <a:off x="1800234" y="0"/>
          <a:ext cx="4467096" cy="4467096"/>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C524F-C75E-4E74-8F7A-0AC4D8A35D69}">
      <dsp:nvSpPr>
        <dsp:cNvPr id="0" name=""/>
        <dsp:cNvSpPr/>
      </dsp:nvSpPr>
      <dsp:spPr>
        <a:xfrm>
          <a:off x="661483" y="449108"/>
          <a:ext cx="9648210" cy="105744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dirty="0"/>
            <a:t>De som har erfarenhet av att utsättas för, eller utöva, våld.</a:t>
          </a:r>
        </a:p>
      </dsp:txBody>
      <dsp:txXfrm>
        <a:off x="713103" y="500728"/>
        <a:ext cx="9544970" cy="954205"/>
      </dsp:txXfrm>
    </dsp:sp>
    <dsp:sp modelId="{279A479E-56AE-4109-971A-E4EF76623E95}">
      <dsp:nvSpPr>
        <dsp:cNvPr id="0" name=""/>
        <dsp:cNvSpPr/>
      </dsp:nvSpPr>
      <dsp:spPr>
        <a:xfrm>
          <a:off x="622575" y="1638734"/>
          <a:ext cx="9726027" cy="105744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dirty="0"/>
            <a:t>De som riskerar att utsättas för, eller utöva, våld.</a:t>
          </a:r>
        </a:p>
      </dsp:txBody>
      <dsp:txXfrm>
        <a:off x="674195" y="1690354"/>
        <a:ext cx="9622787" cy="954205"/>
      </dsp:txXfrm>
    </dsp:sp>
    <dsp:sp modelId="{D9DB67CC-FE5C-4543-92D8-01085A8E2E1A}">
      <dsp:nvSpPr>
        <dsp:cNvPr id="0" name=""/>
        <dsp:cNvSpPr/>
      </dsp:nvSpPr>
      <dsp:spPr>
        <a:xfrm>
          <a:off x="642029" y="2828361"/>
          <a:ext cx="9687118" cy="105744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dirty="0"/>
            <a:t>Breda grupper av befolkningen, oavsett erfarenhet av våld.</a:t>
          </a:r>
        </a:p>
      </dsp:txBody>
      <dsp:txXfrm>
        <a:off x="693649" y="2879981"/>
        <a:ext cx="9583878" cy="9542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2025-02-12</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ocialstyrelsen.se/kunskapsstod-och-regler/omraden/vald-och-brott/hedersrelaterat-vald-och-fortryc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elationersomfunkar.se/digivi/hitta-digivi-ombud/#Gavleborgsla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a:t>
            </a:fld>
            <a:endParaRPr lang="sv-SE" dirty="0"/>
          </a:p>
        </p:txBody>
      </p:sp>
    </p:spTree>
    <p:extLst>
      <p:ext uri="{BB962C8B-B14F-4D97-AF65-F5344CB8AC3E}">
        <p14:creationId xmlns:p14="http://schemas.microsoft.com/office/powerpoint/2010/main" val="349244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Georgia" panose="02040502050405020303" pitchFamily="18" charset="0"/>
                <a:ea typeface="+mn-ea"/>
                <a:cs typeface="+mn-cs"/>
              </a:rPr>
              <a:t>Läs mer i Basprogram </a:t>
            </a:r>
            <a:r>
              <a:rPr lang="sv-SE" sz="1200" kern="1200" dirty="0">
                <a:solidFill>
                  <a:schemeClr val="tx1"/>
                </a:solidFill>
                <a:effectLst/>
                <a:latin typeface="Georgia" panose="02040502050405020303" pitchFamily="18" charset="0"/>
                <a:ea typeface="+mn-ea"/>
                <a:cs typeface="+mn-cs"/>
              </a:rPr>
              <a:t>om våld mot barn och unga, kapitel 2.</a:t>
            </a:r>
          </a:p>
          <a:p>
            <a:pPr fontAlgn="base"/>
            <a:endParaRPr lang="sv-SE" sz="1200" b="1"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10</a:t>
            </a:fld>
            <a:endParaRPr lang="sv-SE" dirty="0"/>
          </a:p>
        </p:txBody>
      </p:sp>
    </p:spTree>
    <p:extLst>
      <p:ext uri="{BB962C8B-B14F-4D97-AF65-F5344CB8AC3E}">
        <p14:creationId xmlns:p14="http://schemas.microsoft.com/office/powerpoint/2010/main" val="61957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1" kern="1200" dirty="0">
                <a:solidFill>
                  <a:schemeClr val="tx1"/>
                </a:solidFill>
                <a:effectLst/>
                <a:latin typeface="Georgia" panose="02040502050405020303" pitchFamily="18" charset="0"/>
                <a:ea typeface="+mn-ea"/>
                <a:cs typeface="+mn-cs"/>
              </a:rPr>
              <a:t>Fördjupande föreläsningsanteckningar:</a:t>
            </a:r>
          </a:p>
          <a:p>
            <a:pPr marL="0" indent="0" fontAlgn="base">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Dessa skyddsfaktorer kan bidra till att barnet bättre klarar av olika omständigheter och utmaningar. </a:t>
            </a:r>
          </a:p>
          <a:p>
            <a:pPr marL="0" indent="0" fontAlgn="base">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Ibland kallas detta för att barnet har en </a:t>
            </a:r>
            <a:r>
              <a:rPr lang="sv-SE" sz="1200" i="0" kern="1200" dirty="0">
                <a:solidFill>
                  <a:schemeClr val="tx1"/>
                </a:solidFill>
                <a:effectLst/>
                <a:latin typeface="Georgia" panose="02040502050405020303" pitchFamily="18" charset="0"/>
                <a:ea typeface="+mn-ea"/>
                <a:cs typeface="+mn-cs"/>
              </a:rPr>
              <a:t>god </a:t>
            </a:r>
            <a:r>
              <a:rPr lang="sv-SE" sz="1200" i="0" kern="1200" dirty="0" err="1">
                <a:solidFill>
                  <a:schemeClr val="tx1"/>
                </a:solidFill>
                <a:effectLst/>
                <a:latin typeface="Georgia" panose="02040502050405020303" pitchFamily="18" charset="0"/>
                <a:ea typeface="+mn-ea"/>
                <a:cs typeface="+mn-cs"/>
              </a:rPr>
              <a:t>resiliens</a:t>
            </a:r>
            <a:r>
              <a:rPr lang="sv-SE" sz="1200" kern="1200" dirty="0">
                <a:solidFill>
                  <a:schemeClr val="tx1"/>
                </a:solidFill>
                <a:effectLst/>
                <a:latin typeface="Georgia" panose="02040502050405020303" pitchFamily="18" charset="0"/>
                <a:ea typeface="+mn-ea"/>
                <a:cs typeface="+mn-cs"/>
              </a:rPr>
              <a:t>, men det innebär inte att barnet är osårbart eller har mindre behov av skydd och skyddande åtgärder.</a:t>
            </a:r>
          </a:p>
          <a:p>
            <a:pPr marL="0" indent="0" fontAlgn="base">
              <a:buFont typeface="Arial" panose="020B0604020202020204" pitchFamily="34" charset="0"/>
              <a:buNone/>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sv-SE" sz="1200" b="1" kern="1200" dirty="0">
                <a:solidFill>
                  <a:schemeClr val="tx1"/>
                </a:solidFill>
                <a:effectLst/>
                <a:latin typeface="Georgia" panose="02040502050405020303" pitchFamily="18" charset="0"/>
                <a:ea typeface="+mn-ea"/>
                <a:cs typeface="+mn-cs"/>
              </a:rPr>
              <a:t>Läs mer: </a:t>
            </a:r>
            <a:r>
              <a:rPr lang="sv-SE" sz="1200" kern="1200" dirty="0">
                <a:solidFill>
                  <a:schemeClr val="tx1"/>
                </a:solidFill>
                <a:effectLst/>
                <a:latin typeface="Georgia" panose="02040502050405020303" pitchFamily="18" charset="0"/>
                <a:ea typeface="+mn-ea"/>
                <a:cs typeface="+mn-cs"/>
              </a:rPr>
              <a:t>Basprogram om våld mot barn och unga, kapitel 2.</a:t>
            </a:r>
          </a:p>
          <a:p>
            <a:pPr marL="0" indent="0" fontAlgn="base">
              <a:buFont typeface="Arial" panose="020B0604020202020204" pitchFamily="34" charset="0"/>
              <a:buNone/>
            </a:pPr>
            <a:endParaRPr lang="sv-SE" sz="120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11</a:t>
            </a:fld>
            <a:endParaRPr lang="sv-SE" dirty="0"/>
          </a:p>
        </p:txBody>
      </p:sp>
    </p:spTree>
    <p:extLst>
      <p:ext uri="{BB962C8B-B14F-4D97-AF65-F5344CB8AC3E}">
        <p14:creationId xmlns:p14="http://schemas.microsoft.com/office/powerpoint/2010/main" val="25332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fontAlgn="base">
              <a:buFont typeface="Arial" panose="020B0604020202020204" pitchFamily="34" charset="0"/>
              <a:buNone/>
            </a:pPr>
            <a:r>
              <a:rPr lang="sv-SE" sz="1200" b="1" kern="1200" dirty="0">
                <a:solidFill>
                  <a:schemeClr val="tx1"/>
                </a:solidFill>
                <a:effectLst/>
                <a:latin typeface="Georgia" panose="02040502050405020303" pitchFamily="18" charset="0"/>
                <a:ea typeface="+mn-ea"/>
                <a:cs typeface="+mn-cs"/>
              </a:rPr>
              <a:t>Fördjupande föreläsningsanteckningar:</a:t>
            </a:r>
          </a:p>
          <a:p>
            <a:pPr marL="0" indent="0" fontAlgn="base">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I familjer där det är känt eller där det misstänks förekomma något typ av våld, är det av yttersta vikt att det har gjorts en bedömning av risken för fortsatt våld innan det kan bli aktuellt att erbjuda familjearbete. Barns rätt till att skyddas från utsatthet går alltid först.</a:t>
            </a:r>
          </a:p>
          <a:p>
            <a:pPr marL="0" indent="0" fontAlgn="base">
              <a:buFont typeface="Arial" panose="020B0604020202020204" pitchFamily="34" charset="0"/>
              <a:buNone/>
            </a:pPr>
            <a:endParaRPr lang="sv-SE" sz="1200" kern="1200">
              <a:solidFill>
                <a:schemeClr val="tx1"/>
              </a:solidFill>
              <a:effectLst/>
              <a:latin typeface="Georgia" panose="02040502050405020303" pitchFamily="18" charset="0"/>
              <a:ea typeface="+mn-ea"/>
              <a:cs typeface="+mn-cs"/>
            </a:endParaRPr>
          </a:p>
          <a:p>
            <a:pPr marL="0" indent="0" fontAlgn="base">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Ta del av </a:t>
            </a:r>
            <a:r>
              <a:rPr lang="sv-SE" sz="1200" kern="1200" dirty="0" err="1">
                <a:solidFill>
                  <a:schemeClr val="tx1"/>
                </a:solidFill>
                <a:effectLst/>
                <a:latin typeface="Georgia" panose="02040502050405020303" pitchFamily="18" charset="0"/>
                <a:ea typeface="+mn-ea"/>
                <a:cs typeface="+mn-cs"/>
              </a:rPr>
              <a:t>Heva</a:t>
            </a:r>
            <a:r>
              <a:rPr lang="sv-SE" sz="1200" kern="1200" dirty="0">
                <a:solidFill>
                  <a:schemeClr val="tx1"/>
                </a:solidFill>
                <a:effectLst/>
                <a:latin typeface="Georgia" panose="02040502050405020303" pitchFamily="18" charset="0"/>
                <a:ea typeface="+mn-ea"/>
                <a:cs typeface="+mn-cs"/>
              </a:rPr>
              <a:t> – Bedömningsstöd för utredningar av barn som är utsatta för hedersrelaterat våld här: </a:t>
            </a:r>
            <a:r>
              <a:rPr lang="sv-SE" dirty="0">
                <a:hlinkClick r:id="rId3"/>
              </a:rPr>
              <a:t>Hedersrelaterat våld och förtryck - Socialstyrelsen</a:t>
            </a:r>
            <a:endParaRPr lang="sv-SE" sz="1200" kern="1200" dirty="0">
              <a:solidFill>
                <a:schemeClr val="tx1"/>
              </a:solidFill>
              <a:effectLst/>
              <a:latin typeface="Georgia" panose="02040502050405020303" pitchFamily="18" charset="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270368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 </a:t>
            </a:r>
            <a:r>
              <a:rPr lang="sv-SE" b="0" dirty="0"/>
              <a:t>DOLD BILD</a:t>
            </a:r>
          </a:p>
          <a:p>
            <a:r>
              <a:rPr lang="sv-SE" dirty="0"/>
              <a:t>Denna bild är för verksamheter som möter vårdnadshavare och föräldrar.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är exempel på föräldrastödjande insatser för föräldrar med barn med funktionsnedsättning, eller för föräldrar som själva har funktionsnedsättning. En del av dem, men inte alla, är utvärderade.</a:t>
            </a:r>
          </a:p>
          <a:p>
            <a:endParaRPr lang="sv-SE" dirty="0"/>
          </a:p>
          <a:p>
            <a:r>
              <a:rPr lang="sv-SE" dirty="0"/>
              <a:t>Mer information om arbetssätt och metoder finns i ”Motverka våld bland barn och unga med funktionsnedsättning, en kartläggning av stödmaterial” (MFD, 2024) som du hittar på Barnafrids kunskapsportal.</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13</a:t>
            </a:fld>
            <a:endParaRPr lang="sv-SE" dirty="0"/>
          </a:p>
        </p:txBody>
      </p:sp>
    </p:spTree>
    <p:extLst>
      <p:ext uri="{BB962C8B-B14F-4D97-AF65-F5344CB8AC3E}">
        <p14:creationId xmlns:p14="http://schemas.microsoft.com/office/powerpoint/2010/main" val="1669624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14</a:t>
            </a:fld>
            <a:endParaRPr lang="sv-SE" dirty="0"/>
          </a:p>
        </p:txBody>
      </p:sp>
    </p:spTree>
    <p:extLst>
      <p:ext uri="{BB962C8B-B14F-4D97-AF65-F5344CB8AC3E}">
        <p14:creationId xmlns:p14="http://schemas.microsoft.com/office/powerpoint/2010/main" val="2195551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Till utbildningsledaren: </a:t>
            </a:r>
            <a:r>
              <a:rPr lang="sv-SE" dirty="0"/>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Denna bild är för verksamheter som möter barn och unga och ger exempel på säkerhet och trygghetsskapande åtgärder för barn och unga.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Fördjupande föreläsningsanteckningar:</a:t>
            </a:r>
            <a:endParaRPr lang="sv-SE" dirty="0"/>
          </a:p>
          <a:p>
            <a:r>
              <a:rPr lang="sv-SE" sz="1200" b="0" kern="1200" dirty="0">
                <a:solidFill>
                  <a:schemeClr val="tx1"/>
                </a:solidFill>
                <a:effectLst/>
                <a:latin typeface="Georgia" panose="02040502050405020303" pitchFamily="18" charset="0"/>
                <a:ea typeface="+mn-ea"/>
                <a:cs typeface="+mn-cs"/>
              </a:rPr>
              <a:t>Barnsäkerhet kan innebära att v</a:t>
            </a:r>
            <a:r>
              <a:rPr lang="sv-SE" sz="1200" kern="1200" dirty="0">
                <a:solidFill>
                  <a:schemeClr val="tx1"/>
                </a:solidFill>
                <a:effectLst/>
                <a:latin typeface="Georgia" panose="02040502050405020303" pitchFamily="18" charset="0"/>
                <a:ea typeface="+mn-ea"/>
                <a:cs typeface="+mn-cs"/>
              </a:rPr>
              <a:t>erksamheter etablerar riktlinjer och rutiner utifrån så kallad ”Child </a:t>
            </a:r>
            <a:r>
              <a:rPr lang="sv-SE" sz="1200" kern="1200" dirty="0" err="1">
                <a:solidFill>
                  <a:schemeClr val="tx1"/>
                </a:solidFill>
                <a:effectLst/>
                <a:latin typeface="Georgia" panose="02040502050405020303" pitchFamily="18" charset="0"/>
                <a:ea typeface="+mn-ea"/>
                <a:cs typeface="+mn-cs"/>
              </a:rPr>
              <a:t>safeguarding</a:t>
            </a:r>
            <a:r>
              <a:rPr lang="sv-SE" sz="1200" kern="1200" dirty="0">
                <a:solidFill>
                  <a:schemeClr val="tx1"/>
                </a:solidFill>
                <a:effectLst/>
                <a:latin typeface="Georgia" panose="02040502050405020303" pitchFamily="18" charset="0"/>
                <a:ea typeface="+mn-ea"/>
                <a:cs typeface="+mn-cs"/>
              </a:rPr>
              <a:t>” arbetar med barnsäkerhet som ett sätt att förebygga att våld och sexuella övergrepp mot barn sker. </a:t>
            </a:r>
          </a:p>
          <a:p>
            <a:pPr algn="l" fontAlgn="base"/>
            <a:endParaRPr lang="sv-SE" b="0" i="0" dirty="0">
              <a:solidFill>
                <a:srgbClr val="262626"/>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Georgia" panose="02040502050405020303" pitchFamily="18" charset="0"/>
              </a:rPr>
              <a:t>Tryggare former för att umgås och lära känna nya personer på nätet, genom till exempel </a:t>
            </a:r>
            <a:r>
              <a:rPr lang="sv-SE" b="0" dirty="0" err="1">
                <a:latin typeface="Georgia" panose="02040502050405020303" pitchFamily="18" charset="0"/>
              </a:rPr>
              <a:t>appen</a:t>
            </a:r>
            <a:r>
              <a:rPr lang="sv-SE" b="0" dirty="0">
                <a:latin typeface="Georgia" panose="02040502050405020303" pitchFamily="18" charset="0"/>
              </a:rPr>
              <a:t> </a:t>
            </a:r>
            <a:r>
              <a:rPr lang="sv-SE" b="0" dirty="0" err="1">
                <a:latin typeface="Georgia" panose="02040502050405020303" pitchFamily="18" charset="0"/>
              </a:rPr>
              <a:t>Digivi</a:t>
            </a:r>
            <a:r>
              <a:rPr lang="sv-SE" sz="1200" b="0" kern="1200" dirty="0">
                <a:solidFill>
                  <a:schemeClr val="tx1"/>
                </a:solidFill>
                <a:effectLst/>
                <a:latin typeface="Georgia" panose="02040502050405020303" pitchFamily="18" charset="0"/>
                <a:ea typeface="+mn-ea"/>
                <a:cs typeface="+mn-cs"/>
              </a:rPr>
              <a:t>. Det</a:t>
            </a:r>
            <a:r>
              <a:rPr lang="sv-SE" sz="1200" kern="1200" dirty="0">
                <a:solidFill>
                  <a:schemeClr val="tx1"/>
                </a:solidFill>
                <a:effectLst/>
                <a:latin typeface="Georgia" panose="02040502050405020303" pitchFamily="18" charset="0"/>
                <a:ea typeface="+mn-ea"/>
                <a:cs typeface="+mn-cs"/>
              </a:rPr>
              <a:t> är en webb-</a:t>
            </a:r>
            <a:r>
              <a:rPr lang="sv-SE" sz="1200" kern="1200" dirty="0" err="1">
                <a:solidFill>
                  <a:schemeClr val="tx1"/>
                </a:solidFill>
                <a:effectLst/>
                <a:latin typeface="Georgia" panose="02040502050405020303" pitchFamily="18" charset="0"/>
                <a:ea typeface="+mn-ea"/>
                <a:cs typeface="+mn-cs"/>
              </a:rPr>
              <a:t>app</a:t>
            </a:r>
            <a:r>
              <a:rPr lang="sv-SE" sz="1200" kern="1200" dirty="0">
                <a:solidFill>
                  <a:schemeClr val="tx1"/>
                </a:solidFill>
                <a:effectLst/>
                <a:latin typeface="Georgia" panose="02040502050405020303" pitchFamily="18" charset="0"/>
                <a:ea typeface="+mn-ea"/>
                <a:cs typeface="+mn-cs"/>
              </a:rPr>
              <a:t> för att hitta vänner kärlek, dejta eller bara umgås genom nätet. </a:t>
            </a:r>
            <a:r>
              <a:rPr lang="sv-SE" sz="1200" kern="1200" dirty="0" err="1">
                <a:solidFill>
                  <a:schemeClr val="tx1"/>
                </a:solidFill>
                <a:effectLst/>
                <a:latin typeface="Georgia" panose="02040502050405020303" pitchFamily="18" charset="0"/>
                <a:ea typeface="+mn-ea"/>
                <a:cs typeface="+mn-cs"/>
              </a:rPr>
              <a:t>Appen</a:t>
            </a:r>
            <a:r>
              <a:rPr lang="sv-SE" sz="1200" kern="1200" dirty="0">
                <a:solidFill>
                  <a:schemeClr val="tx1"/>
                </a:solidFill>
                <a:effectLst/>
                <a:latin typeface="Georgia" panose="02040502050405020303" pitchFamily="18" charset="0"/>
                <a:ea typeface="+mn-ea"/>
                <a:cs typeface="+mn-cs"/>
              </a:rPr>
              <a:t> riktar sig till personer som har intellektuell funktionsnedsättning men är också öppen för alla som har en funktionsnedsättning. </a:t>
            </a:r>
            <a:r>
              <a:rPr lang="sv-SE" sz="1200" kern="1200" dirty="0" err="1">
                <a:solidFill>
                  <a:schemeClr val="tx1"/>
                </a:solidFill>
                <a:effectLst/>
                <a:latin typeface="Georgia" panose="02040502050405020303" pitchFamily="18" charset="0"/>
                <a:ea typeface="+mn-ea"/>
                <a:cs typeface="+mn-cs"/>
              </a:rPr>
              <a:t>DigiVi</a:t>
            </a:r>
            <a:r>
              <a:rPr lang="sv-SE" sz="1200" kern="1200" dirty="0">
                <a:solidFill>
                  <a:schemeClr val="tx1"/>
                </a:solidFill>
                <a:effectLst/>
                <a:latin typeface="Georgia" panose="02040502050405020303" pitchFamily="18" charset="0"/>
                <a:ea typeface="+mn-ea"/>
                <a:cs typeface="+mn-cs"/>
              </a:rPr>
              <a:t> är utvecklad av FUB i Uppsala län</a:t>
            </a:r>
            <a:r>
              <a:rPr lang="sv-SE" sz="1200" b="0" i="0" kern="1200" dirty="0">
                <a:solidFill>
                  <a:schemeClr val="tx1"/>
                </a:solidFill>
                <a:effectLst/>
                <a:latin typeface="Georgia" panose="02040502050405020303"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Georgia" panose="02040502050405020303" pitchFamily="18" charset="0"/>
                <a:ea typeface="+mn-ea"/>
                <a:cs typeface="+mn-cs"/>
              </a:rPr>
              <a:t>Här finns mer information om var det går att </a:t>
            </a:r>
            <a:r>
              <a:rPr lang="sv-SE" dirty="0">
                <a:hlinkClick r:id="rId3"/>
              </a:rPr>
              <a:t>Hitta </a:t>
            </a:r>
            <a:r>
              <a:rPr lang="sv-SE" dirty="0" err="1">
                <a:hlinkClick r:id="rId3"/>
              </a:rPr>
              <a:t>DigiVi</a:t>
            </a:r>
            <a:r>
              <a:rPr lang="sv-SE" dirty="0">
                <a:hlinkClick r:id="rId3"/>
              </a:rPr>
              <a:t>-ombud</a:t>
            </a:r>
            <a:endParaRPr lang="sv-SE" sz="1200" b="0" i="0" kern="1200" dirty="0">
              <a:solidFill>
                <a:schemeClr val="tx1"/>
              </a:solidFill>
              <a:effectLst/>
              <a:latin typeface="Georgia" panose="02040502050405020303" pitchFamily="18" charset="0"/>
              <a:ea typeface="+mn-ea"/>
              <a:cs typeface="+mn-cs"/>
            </a:endParaRPr>
          </a:p>
          <a:p>
            <a:pPr marL="171450" indent="-171450">
              <a:buFont typeface="Arial" panose="020B0604020202020204" pitchFamily="34" charset="0"/>
              <a:buChar cha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Läs mer: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Basprogram om våld mot barn och unga, kapitel 10.</a:t>
            </a:r>
            <a:endParaRPr lang="sv-SE" sz="1200" kern="1200" dirty="0">
              <a:solidFill>
                <a:schemeClr val="tx1"/>
              </a:solidFill>
              <a:effectLst/>
              <a:latin typeface="Georgia" panose="02040502050405020303" pitchFamily="18" charset="0"/>
              <a:ea typeface="+mn-ea"/>
              <a:cs typeface="+mn-cs"/>
            </a:endParaRPr>
          </a:p>
          <a:p>
            <a:endParaRPr lang="sv-SE" sz="1200" kern="1200" dirty="0">
              <a:solidFill>
                <a:schemeClr val="tx1"/>
              </a:solidFill>
              <a:effectLst/>
              <a:latin typeface="Georgia" panose="02040502050405020303" pitchFamily="18" charset="0"/>
              <a:ea typeface="+mn-ea"/>
              <a:cs typeface="+mn-cs"/>
            </a:endParaRPr>
          </a:p>
          <a:p>
            <a:endParaRPr lang="sv-SE" sz="120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 </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15</a:t>
            </a:fld>
            <a:endParaRPr lang="sv-SE" dirty="0"/>
          </a:p>
        </p:txBody>
      </p:sp>
    </p:spTree>
    <p:extLst>
      <p:ext uri="{BB962C8B-B14F-4D97-AF65-F5344CB8AC3E}">
        <p14:creationId xmlns:p14="http://schemas.microsoft.com/office/powerpoint/2010/main" val="2422803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Till utbildningsledaren: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Denna bild är för verksamheter som möter barn och unga.</a:t>
            </a:r>
            <a:endParaRPr lang="sv-SE"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ges exempel på stärkande gruppverksamheter för barn och unga med funktionsnedsättning. De flesta riktar sig till unga och/eller vuxna med </a:t>
            </a:r>
            <a:r>
              <a:rPr lang="sv-SE" sz="1200" dirty="0">
                <a:latin typeface="Georgia" panose="02040502050405020303" pitchFamily="18" charset="0"/>
              </a:rPr>
              <a:t>intellektuell,- psykisk, och/eller neuropsykiatrisk funktionsnedsättning.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om respektive arbetssätt och metoder finns i ”</a:t>
            </a:r>
            <a:r>
              <a:rPr lang="sv-SE" b="0" dirty="0"/>
              <a:t>Motverka våld bland barn och unga med funktionsnedsättning, En kartläggning av stödmaterial” (M</a:t>
            </a:r>
            <a:r>
              <a:rPr lang="sv-SE" dirty="0"/>
              <a:t>FD, 2024) som du hittar på Barnafrids kunskapsportal. Det går även att hitta mer information på nätet.</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16</a:t>
            </a:fld>
            <a:endParaRPr lang="sv-SE" dirty="0"/>
          </a:p>
        </p:txBody>
      </p:sp>
    </p:spTree>
    <p:extLst>
      <p:ext uri="{BB962C8B-B14F-4D97-AF65-F5344CB8AC3E}">
        <p14:creationId xmlns:p14="http://schemas.microsoft.com/office/powerpoint/2010/main" val="57180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Till utbildningsledaren: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Denna bild är för verksamheter som möter barn och unga.</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presenteras exempel kunskapshöjande insatser för barn och unga med funktionsnedsättning.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flesta riktar sig till </a:t>
            </a:r>
            <a:r>
              <a:rPr lang="sv-SE" i="0" dirty="0"/>
              <a:t>unga och/eller vuxna med </a:t>
            </a:r>
            <a:r>
              <a:rPr lang="sv-SE" sz="1200" i="0" dirty="0">
                <a:latin typeface="Georgia" panose="02040502050405020303" pitchFamily="18" charset="0"/>
              </a:rPr>
              <a:t>intellektuell,- psykisk, och/eller neuropsykiatrisk funktionsnedsättning.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om respektive arbetssätt och metoder </a:t>
            </a:r>
            <a:r>
              <a:rPr lang="sv-SE" b="0" dirty="0"/>
              <a:t>finns i ´”Motverka våld bland barn och unga med funktionsnedsättning, En kartläggning av stödmaterial” (MFD, 2024) som du hittar på Barnafrids kunskapsportal. Det går även att hitta mer information på nätet.</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17</a:t>
            </a:fld>
            <a:endParaRPr lang="sv-SE" dirty="0"/>
          </a:p>
        </p:txBody>
      </p:sp>
    </p:spTree>
    <p:extLst>
      <p:ext uri="{BB962C8B-B14F-4D97-AF65-F5344CB8AC3E}">
        <p14:creationId xmlns:p14="http://schemas.microsoft.com/office/powerpoint/2010/main" val="1513381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Fördjupande föreläsningsanteckningar:</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effectLst/>
                <a:latin typeface="Georgia" panose="02040502050405020303" pitchFamily="18" charset="0"/>
                <a:ea typeface="+mn-ea"/>
                <a:cs typeface="+mn-cs"/>
              </a:rPr>
              <a:t>Barn och vuxna med funktionsnedsättning inkluderas sällan i våldsförebyggande insatser.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effectLst/>
                <a:latin typeface="Georgia" panose="02040502050405020303" pitchFamily="18" charset="0"/>
                <a:ea typeface="+mn-ea"/>
                <a:cs typeface="+mn-cs"/>
              </a:rPr>
              <a:t>Det är inte heller självklart att materialet anpassas och kompletteras utifrån deras behov.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Här ges exempel på hur våldsförebyggande arbete kan anpassas för barn och unga med intellektuell funktionsnedsättning eller med </a:t>
            </a:r>
            <a:r>
              <a:rPr lang="sv-SE" sz="1200" kern="1200" dirty="0">
                <a:solidFill>
                  <a:schemeClr val="tx1"/>
                </a:solidFill>
                <a:effectLst/>
                <a:latin typeface="Georgia" panose="02040502050405020303" pitchFamily="18" charset="0"/>
                <a:ea typeface="+mn-ea"/>
                <a:cs typeface="+mn-cs"/>
              </a:rPr>
              <a:t>språk- och kommunikationssvårigheter.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r>
              <a:rPr lang="sv-SE" b="1" dirty="0"/>
              <a:t>Läs mer:</a:t>
            </a:r>
          </a:p>
          <a:p>
            <a:r>
              <a:rPr lang="sv-SE" sz="1200" kern="1200" dirty="0">
                <a:solidFill>
                  <a:schemeClr val="tx1"/>
                </a:solidFill>
                <a:effectLst/>
                <a:latin typeface="Georgia" panose="02040502050405020303" pitchFamily="18" charset="0"/>
                <a:ea typeface="+mn-ea"/>
                <a:cs typeface="+mn-cs"/>
              </a:rPr>
              <a:t>Mikaela Starke, Amanda Nyberg. Fråga, lyssna och förstå, MFD 2024.</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18</a:t>
            </a:fld>
            <a:endParaRPr lang="sv-SE" dirty="0"/>
          </a:p>
        </p:txBody>
      </p:sp>
    </p:spTree>
    <p:extLst>
      <p:ext uri="{BB962C8B-B14F-4D97-AF65-F5344CB8AC3E}">
        <p14:creationId xmlns:p14="http://schemas.microsoft.com/office/powerpoint/2010/main" val="186213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19</a:t>
            </a:fld>
            <a:endParaRPr lang="sv-SE" dirty="0"/>
          </a:p>
        </p:txBody>
      </p:sp>
    </p:spTree>
    <p:extLst>
      <p:ext uri="{BB962C8B-B14F-4D97-AF65-F5344CB8AC3E}">
        <p14:creationId xmlns:p14="http://schemas.microsoft.com/office/powerpoint/2010/main" val="7535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highlight>
                  <a:srgbClr val="FFFF00"/>
                </a:highlight>
                <a:latin typeface="Georgia" panose="02040502050405020303" pitchFamily="18" charset="0"/>
                <a:ea typeface="+mn-ea"/>
                <a:cs typeface="+mn-cs"/>
              </a:rPr>
              <a:t>Syntolkning: </a:t>
            </a:r>
            <a:r>
              <a:rPr lang="sv-SE" sz="1200" kern="1200" dirty="0">
                <a:solidFill>
                  <a:schemeClr val="tx1"/>
                </a:solidFill>
                <a:effectLst/>
                <a:highlight>
                  <a:srgbClr val="FFFF00"/>
                </a:highlight>
                <a:latin typeface="Georgia" panose="02040502050405020303" pitchFamily="18" charset="0"/>
                <a:ea typeface="+mn-ea"/>
                <a:cs typeface="+mn-cs"/>
              </a:rPr>
              <a:t>en bild av en vuxen som läser en bok för tre barn.</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43663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en ung vuxen med cochleaimplantat.</a:t>
            </a:r>
          </a:p>
          <a:p>
            <a:endParaRPr lang="sv-SE" b="1" dirty="0"/>
          </a:p>
          <a:p>
            <a:r>
              <a:rPr lang="sv-SE" b="1" dirty="0"/>
              <a:t>Till utbildningsledaren:</a:t>
            </a:r>
          </a:p>
          <a:p>
            <a:r>
              <a:rPr lang="sv-SE" dirty="0"/>
              <a:t>Lägg in tidsangivelser som passar er.</a:t>
            </a:r>
          </a:p>
          <a:p>
            <a:r>
              <a:rPr lang="sv-SE" dirty="0"/>
              <a:t>Använd dig av instruktionerna och fallbeskrivningarna som finns i dokumentet ”</a:t>
            </a:r>
            <a:r>
              <a:rPr lang="sv-SE" sz="1200" b="0" i="0" kern="1200" dirty="0">
                <a:solidFill>
                  <a:schemeClr val="tx1"/>
                </a:solidFill>
                <a:effectLst/>
                <a:latin typeface="Georgia" panose="02040502050405020303" pitchFamily="18" charset="0"/>
                <a:ea typeface="+mn-ea"/>
                <a:cs typeface="+mn-cs"/>
              </a:rPr>
              <a:t>Fallbeskrivningar, Gruppspår barn och unga med funktionsnedsättning” </a:t>
            </a:r>
            <a:r>
              <a:rPr lang="sv-SE" dirty="0"/>
              <a:t>i utbildningsledarmappen på Barnafrids kunskapsportal.</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20</a:t>
            </a:fld>
            <a:endParaRPr lang="sv-SE" dirty="0"/>
          </a:p>
        </p:txBody>
      </p:sp>
    </p:spTree>
    <p:extLst>
      <p:ext uri="{BB962C8B-B14F-4D97-AF65-F5344CB8AC3E}">
        <p14:creationId xmlns:p14="http://schemas.microsoft.com/office/powerpoint/2010/main" val="2334448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21</a:t>
            </a:fld>
            <a:endParaRPr lang="sv-SE" dirty="0"/>
          </a:p>
        </p:txBody>
      </p:sp>
    </p:spTree>
    <p:extLst>
      <p:ext uri="{BB962C8B-B14F-4D97-AF65-F5344CB8AC3E}">
        <p14:creationId xmlns:p14="http://schemas.microsoft.com/office/powerpoint/2010/main" val="1753368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a:t>
            </a:r>
          </a:p>
          <a:p>
            <a:r>
              <a:rPr lang="sv-SE" dirty="0"/>
              <a:t>Dela in gruppen i bikupor eller mindre grupper och låt varje grupp välja en eller flera frågor att diskutera.</a:t>
            </a:r>
          </a:p>
          <a:p>
            <a:r>
              <a:rPr lang="sv-SE" dirty="0"/>
              <a:t>Om det finns tid, kan ni återkoppla i helgrupp.</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22</a:t>
            </a:fld>
            <a:endParaRPr lang="sv-SE" dirty="0"/>
          </a:p>
        </p:txBody>
      </p:sp>
    </p:spTree>
    <p:extLst>
      <p:ext uri="{BB962C8B-B14F-4D97-AF65-F5344CB8AC3E}">
        <p14:creationId xmlns:p14="http://schemas.microsoft.com/office/powerpoint/2010/main" val="692971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två unga vuxna som spelar rullstolsbasket.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Till utbildningsledaren: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ni ändrar ordning på teman, ändra informationen om vad ni ska göra vid nästa tillfälle.</a:t>
            </a:r>
          </a:p>
          <a:p>
            <a:endParaRPr lang="sv-SE" dirty="0"/>
          </a:p>
          <a:p>
            <a:pPr lvl="0"/>
            <a:r>
              <a:rPr lang="sv-SE" sz="1200" b="1" kern="1200" dirty="0">
                <a:solidFill>
                  <a:schemeClr val="tx1"/>
                </a:solidFill>
                <a:effectLst/>
                <a:latin typeface="Georgia" panose="02040502050405020303" pitchFamily="18" charset="0"/>
                <a:ea typeface="+mn-ea"/>
                <a:cs typeface="+mn-cs"/>
              </a:rPr>
              <a:t>Sammanfattning: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Personal som möter barn och unga har viktiga roller i det våldsförebyggande arbetet.</a:t>
            </a:r>
            <a:endParaRPr lang="sv-SE" sz="1200" kern="1200" dirty="0">
              <a:solidFill>
                <a:schemeClr val="tx1"/>
              </a:solidFill>
              <a:effectLst/>
              <a:latin typeface="Georgia" panose="020405020504050203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Det finns flera metoder och arbetssätt för våldsförebyggande arbete.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En del av metoderna riktas mot föräldrar, yrkesverksamma eller miljön barn och unga vistas 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Andra riktas till barn och unga direkt.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Georgia" panose="02040502050405020303" pitchFamily="18" charset="0"/>
              </a:rPr>
              <a:t>Att fråga om våld kan vara ett sätt att upptäcka våldsutsatthet och våldsutövande, och det kommer vi prata mer om under nästa tema.</a:t>
            </a:r>
            <a:endParaRPr lang="sv-SE" sz="1200" kern="1200" dirty="0">
              <a:solidFill>
                <a:schemeClr val="tx1"/>
              </a:solidFill>
              <a:effectLst/>
              <a:latin typeface="Georgia" panose="02040502050405020303" pitchFamily="18" charset="0"/>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Det behöver utvecklas fler metoder med forskningsstöd som är utformade för barn och unga med funktionsnedsättning.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Metoder och arbetssätt kan också behöva anpassas till barn och ungas individuella behov.</a:t>
            </a:r>
          </a:p>
          <a:p>
            <a:pPr marL="0" indent="0">
              <a:buFont typeface="Arial" panose="020B0604020202020204" pitchFamily="34" charset="0"/>
              <a:buNone/>
            </a:pPr>
            <a:endParaRPr lang="sv-SE" sz="120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23</a:t>
            </a:fld>
            <a:endParaRPr lang="sv-SE" dirty="0"/>
          </a:p>
        </p:txBody>
      </p:sp>
    </p:spTree>
    <p:extLst>
      <p:ext uri="{BB962C8B-B14F-4D97-AF65-F5344CB8AC3E}">
        <p14:creationId xmlns:p14="http://schemas.microsoft.com/office/powerpoint/2010/main" val="3350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Vi kan också reflektera över hur vårt våldsförebyggande arbete kan anpassas till barn och unga med olika funktionsnedsättningar.</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a:t>
            </a:fld>
            <a:endParaRPr lang="sv-SE" dirty="0"/>
          </a:p>
        </p:txBody>
      </p:sp>
    </p:spTree>
    <p:extLst>
      <p:ext uri="{BB962C8B-B14F-4D97-AF65-F5344CB8AC3E}">
        <p14:creationId xmlns:p14="http://schemas.microsoft.com/office/powerpoint/2010/main" val="25268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Till utbildningsledaren:</a:t>
            </a:r>
          </a:p>
          <a:p>
            <a:r>
              <a:rPr lang="sv-SE" sz="1200" kern="1200" dirty="0">
                <a:solidFill>
                  <a:schemeClr val="tx1"/>
                </a:solidFill>
                <a:effectLst/>
                <a:latin typeface="Georgia" panose="02040502050405020303" pitchFamily="18" charset="0"/>
                <a:ea typeface="+mn-ea"/>
                <a:cs typeface="+mn-cs"/>
              </a:rPr>
              <a:t>Dessa citat visar att barn och unga med funktionsnedsättning som utsatts för våld kan sakna kunskap om vad våld är och om att det är fel av vuxna att utsätta barn för våld. </a:t>
            </a:r>
          </a:p>
          <a:p>
            <a:r>
              <a:rPr lang="sv-SE" sz="1200" kern="1200" dirty="0">
                <a:solidFill>
                  <a:schemeClr val="tx1"/>
                </a:solidFill>
                <a:effectLst/>
                <a:latin typeface="Georgia" panose="02040502050405020303" pitchFamily="18" charset="0"/>
                <a:ea typeface="+mn-ea"/>
                <a:cs typeface="+mn-cs"/>
              </a:rPr>
              <a:t>Citaten kommer från Rivkraft, som är Myndigheten för delaktighets undersökningspanel där över 2300 personer deltar.</a:t>
            </a:r>
          </a:p>
          <a:p>
            <a:r>
              <a:rPr lang="sv-SE" sz="1200" kern="1200" dirty="0">
                <a:solidFill>
                  <a:schemeClr val="tx1"/>
                </a:solidFill>
                <a:effectLst/>
                <a:latin typeface="Georgia" panose="02040502050405020303" pitchFamily="18" charset="0"/>
                <a:ea typeface="+mn-ea"/>
                <a:cs typeface="+mn-cs"/>
              </a:rPr>
              <a:t>Syftet med citaten är att inkludera röster och perspektiv från personer med funktionsnedsättning som utsatts för våld som barn och/eller unga</a:t>
            </a:r>
          </a:p>
          <a:p>
            <a:endParaRPr lang="sv-SE" dirty="0"/>
          </a:p>
          <a:p>
            <a:endParaRPr lang="sv-SE" dirty="0"/>
          </a:p>
        </p:txBody>
      </p:sp>
      <p:sp>
        <p:nvSpPr>
          <p:cNvPr id="4" name="Slide Number Placeholder 3"/>
          <p:cNvSpPr>
            <a:spLocks noGrp="1"/>
          </p:cNvSpPr>
          <p:nvPr>
            <p:ph type="sldNum" sz="quarter" idx="5"/>
          </p:nvPr>
        </p:nvSpPr>
        <p:spPr/>
        <p:txBody>
          <a:bodyPr/>
          <a:lstStyle/>
          <a:p>
            <a:fld id="{3886E555-3715-422B-AAC8-FFDFE02213E8}" type="slidenum">
              <a:rPr lang="en-GB" smtClean="0"/>
              <a:t>4</a:t>
            </a:fld>
            <a:endParaRPr lang="en-GB"/>
          </a:p>
        </p:txBody>
      </p:sp>
    </p:spTree>
    <p:extLst>
      <p:ext uri="{BB962C8B-B14F-4D97-AF65-F5344CB8AC3E}">
        <p14:creationId xmlns:p14="http://schemas.microsoft.com/office/powerpoint/2010/main" val="373540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ighlight>
                  <a:srgbClr val="FFFF00"/>
                </a:highlight>
              </a:rPr>
              <a:t>Visa filmen Att förebygga våld</a:t>
            </a:r>
            <a:r>
              <a:rPr lang="sv-SE" b="1" dirty="0">
                <a:highlight>
                  <a:srgbClr val="FFFF00"/>
                </a:highlight>
              </a:rPr>
              <a:t> </a:t>
            </a:r>
            <a:r>
              <a:rPr lang="sv-SE" dirty="0">
                <a:highlight>
                  <a:srgbClr val="FFFF00"/>
                </a:highlight>
              </a:rPr>
              <a:t>som finns i mappen för tema 4 på Barnafrids kunskapsportal.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Filmen är ca 10 min.</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5</a:t>
            </a:fld>
            <a:endParaRPr lang="sv-SE" dirty="0"/>
          </a:p>
        </p:txBody>
      </p:sp>
    </p:spTree>
    <p:extLst>
      <p:ext uri="{BB962C8B-B14F-4D97-AF65-F5344CB8AC3E}">
        <p14:creationId xmlns:p14="http://schemas.microsoft.com/office/powerpoint/2010/main" val="61841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6</a:t>
            </a:fld>
            <a:endParaRPr lang="sv-SE" dirty="0"/>
          </a:p>
        </p:txBody>
      </p:sp>
    </p:spTree>
    <p:extLst>
      <p:ext uri="{BB962C8B-B14F-4D97-AF65-F5344CB8AC3E}">
        <p14:creationId xmlns:p14="http://schemas.microsoft.com/office/powerpoint/2010/main" val="618418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7</a:t>
            </a:fld>
            <a:endParaRPr lang="sv-SE" dirty="0"/>
          </a:p>
        </p:txBody>
      </p:sp>
    </p:spTree>
    <p:extLst>
      <p:ext uri="{BB962C8B-B14F-4D97-AF65-F5344CB8AC3E}">
        <p14:creationId xmlns:p14="http://schemas.microsoft.com/office/powerpoint/2010/main" val="1314427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Syntolkning: </a:t>
            </a:r>
            <a:r>
              <a:rPr lang="sv-SE" b="0" dirty="0"/>
              <a:t>En figur som visar en pyramidform med tre nivåer av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Fördjupande föreläsningsanteckningar: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våldsförebyggande arbetet </a:t>
            </a:r>
            <a:r>
              <a:rPr lang="sv-SE" sz="1200" kern="1200" dirty="0">
                <a:solidFill>
                  <a:schemeClr val="tx1"/>
                </a:solidFill>
                <a:effectLst/>
                <a:latin typeface="Georgia" panose="02040502050405020303" pitchFamily="18" charset="0"/>
                <a:ea typeface="+mn-ea"/>
                <a:cs typeface="+mn-cs"/>
              </a:rPr>
              <a:t>kallas ofta för </a:t>
            </a:r>
            <a:r>
              <a:rPr lang="sv-SE" sz="1200" i="0" kern="1200" dirty="0">
                <a:solidFill>
                  <a:schemeClr val="tx1"/>
                </a:solidFill>
                <a:effectLst/>
                <a:latin typeface="Georgia" panose="02040502050405020303" pitchFamily="18" charset="0"/>
                <a:ea typeface="+mn-ea"/>
                <a:cs typeface="+mn-cs"/>
              </a:rPr>
              <a:t>våldsprevention och </a:t>
            </a:r>
            <a:r>
              <a:rPr lang="sv-SE" dirty="0"/>
              <a:t>kan riktas till både de som utsatts, eller de som riskerar att utsättas för våld, samt till de som utövar, eller riskerar att utöva våld.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Våldsförebyggande insatser kan delas upp i tre nivåer.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Indikerade insatser till de som har erfarenhet att utsättas för eller utöva våld. För att förhindra upprepad utsatthet.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Selektiva insatser för grupper som riskerar att utsättas för eller utöva våld.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Universella insatser till breda grupper av befolkningen </a:t>
            </a:r>
            <a:r>
              <a:rPr lang="sv-SE" dirty="0"/>
              <a:t>oavsett deras erfarenhet av våld eller ifall de riskerar att utsättas eller utöva våld.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8</a:t>
            </a:fld>
            <a:endParaRPr lang="sv-SE" dirty="0"/>
          </a:p>
        </p:txBody>
      </p:sp>
    </p:spTree>
    <p:extLst>
      <p:ext uri="{BB962C8B-B14F-4D97-AF65-F5344CB8AC3E}">
        <p14:creationId xmlns:p14="http://schemas.microsoft.com/office/powerpoint/2010/main" val="229702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ett barn som håller händerna framför ansiktet.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Till utbildningsledaren:</a:t>
            </a:r>
            <a:endParaRPr lang="sv-SE" dirty="0"/>
          </a:p>
          <a:p>
            <a:r>
              <a:rPr lang="sv-SE" dirty="0"/>
              <a:t>Riskfaktorer togs upp under tema två, men här kan du påminna deltagarna om det behövs.</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Fördjupande föreläsningsanteckningar:</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våldsförebuggande arbetet kan både innebära att motverka riskfaktorer och att stärka skyddande faktorer.</a:t>
            </a:r>
            <a:endParaRPr lang="sv-SE" b="1" dirty="0"/>
          </a:p>
          <a:p>
            <a:r>
              <a:rPr lang="sv-SE" dirty="0"/>
              <a:t>Riskfaktorer kan handla om </a:t>
            </a:r>
            <a:r>
              <a:rPr lang="sv-SE" sz="1200" kern="1200" dirty="0">
                <a:solidFill>
                  <a:schemeClr val="tx1"/>
                </a:solidFill>
                <a:effectLst/>
                <a:latin typeface="Georgia" panose="02040502050405020303" pitchFamily="18" charset="0"/>
                <a:ea typeface="+mn-ea"/>
                <a:cs typeface="+mn-cs"/>
              </a:rPr>
              <a:t>omständigheter som kan öka risken för att ett barn ska utsättas för våld, till exempel att hen är särskilt beroende av vuxna eller jämnåriga, alternativt har en oförmåga att försvara sig själv eller larma vuxna.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Riskfaktorer i familjen kan vara relaterade till att föräldrarna inte har en trygghet och känslighet för att se och möta barnets behov, alternativt att föräldrarna har egna svårigheter eller problem som även drabbar barnet.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Det är viktigt att understryka att våld förekommer i familjer även utan ovan nämnda riskfaktorer.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Läs mer: </a:t>
            </a:r>
            <a:r>
              <a:rPr lang="sv-SE" sz="1200" kern="1200" dirty="0">
                <a:solidFill>
                  <a:schemeClr val="tx1"/>
                </a:solidFill>
                <a:effectLst/>
                <a:latin typeface="Georgia" panose="02040502050405020303" pitchFamily="18" charset="0"/>
                <a:ea typeface="+mn-ea"/>
                <a:cs typeface="+mn-cs"/>
              </a:rPr>
              <a:t>Basprogram om våld mot barn och unga, kapitel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709159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dirty="0"/>
              <a:t>Klicka här för att ändra mall för underrubrikformat</a:t>
            </a:r>
          </a:p>
        </p:txBody>
      </p:sp>
      <p:pic>
        <p:nvPicPr>
          <p:cNvPr id="11" name="Picture 10">
            <a:extLst>
              <a:ext uri="{FF2B5EF4-FFF2-40B4-BE49-F238E27FC236}">
                <a16:creationId xmlns:a16="http://schemas.microsoft.com/office/drawing/2014/main" id="{2A675161-3D60-4934-8CDF-0E3D4A8D3D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A4597C27-A625-4792-89A3-0850631E1A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7225" y="5995410"/>
            <a:ext cx="4144832" cy="636395"/>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34C1FC9A-6C84-107E-0F26-9E68CB57F6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62800"/>
            <a:ext cx="3380235" cy="1195200"/>
          </a:xfrm>
          <a:prstGeom prst="rect">
            <a:avLst/>
          </a:prstGeom>
        </p:spPr>
      </p:pic>
      <p:pic>
        <p:nvPicPr>
          <p:cNvPr id="6" name="Bildobjekt 5">
            <a:extLst>
              <a:ext uri="{FF2B5EF4-FFF2-40B4-BE49-F238E27FC236}">
                <a16:creationId xmlns:a16="http://schemas.microsoft.com/office/drawing/2014/main" id="{5ED2B42E-7749-47E1-AA36-8E5E9038AE9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8674C3A8-D7CB-602F-3EB9-B06964A978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6" name="Bildobjekt 5">
            <a:extLst>
              <a:ext uri="{FF2B5EF4-FFF2-40B4-BE49-F238E27FC236}">
                <a16:creationId xmlns:a16="http://schemas.microsoft.com/office/drawing/2014/main" id="{6A6B8DFF-469D-49F1-8D3A-0C78E6B655B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2025-02-12</a:t>
            </a:fld>
            <a:endParaRPr lang="sv-SE"/>
          </a:p>
        </p:txBody>
      </p:sp>
      <p:sp>
        <p:nvSpPr>
          <p:cNvPr id="5" name="Footer Placeholder 4">
            <a:extLst>
              <a:ext uri="{FF2B5EF4-FFF2-40B4-BE49-F238E27FC236}">
                <a16:creationId xmlns:a16="http://schemas.microsoft.com/office/drawing/2014/main" id="{A0AFF1B3-BEF7-476C-9C24-6F6824C23A5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a:extLst>
              <a:ext uri="{FF2B5EF4-FFF2-40B4-BE49-F238E27FC236}">
                <a16:creationId xmlns:a16="http://schemas.microsoft.com/office/drawing/2014/main" id="{3AC6F900-E366-65E7-DE08-C99A4EC5F6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8" name="Bildobjekt 7">
            <a:extLst>
              <a:ext uri="{FF2B5EF4-FFF2-40B4-BE49-F238E27FC236}">
                <a16:creationId xmlns:a16="http://schemas.microsoft.com/office/drawing/2014/main" id="{EB871138-FE12-4708-A68F-B3C00315F22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3179" y="6278285"/>
            <a:ext cx="2767264" cy="424884"/>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2025-02-12</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2175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dirty="0"/>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a:extLst>
              <a:ext uri="{FF2B5EF4-FFF2-40B4-BE49-F238E27FC236}">
                <a16:creationId xmlns:a16="http://schemas.microsoft.com/office/drawing/2014/main" id="{C28FFEF4-4F3A-41C8-A52E-4FD1787D53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C1D48B19-AFD8-4A58-BAE7-625D8EC2A9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848" y="5956224"/>
            <a:ext cx="4462751" cy="685208"/>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dirty="0"/>
              <a:t>Klicka här för att ändra mall för rubrikformat</a:t>
            </a:r>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dirty="0"/>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2025-02-12</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a:extLst>
              <a:ext uri="{FF2B5EF4-FFF2-40B4-BE49-F238E27FC236}">
                <a16:creationId xmlns:a16="http://schemas.microsoft.com/office/drawing/2014/main" id="{7ABB9FFA-9B21-4C8C-AC48-62DD981503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0" name="Bildobjekt 9">
            <a:extLst>
              <a:ext uri="{FF2B5EF4-FFF2-40B4-BE49-F238E27FC236}">
                <a16:creationId xmlns:a16="http://schemas.microsoft.com/office/drawing/2014/main" id="{782D9726-BF6C-4202-B1F7-C58ECA8B918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4432" y="6291094"/>
            <a:ext cx="2850077" cy="437599"/>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2025-02-12</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dirty="0"/>
              <a:t>Klicka här för att ändra mall för rubrikformat</a:t>
            </a:r>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2025-02-12</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 uri="{C183D7F6-B498-43B3-948B-1728B52AA6E4}">
                <adec:decorative xmlns:adec="http://schemas.microsoft.com/office/drawing/2017/decorative" val="1"/>
              </a:ext>
            </a:extLst>
          </p:cNvPr>
          <p:cNvSpPr>
            <a:spLocks noGrp="1"/>
          </p:cNvSpPr>
          <p:nvPr>
            <p:ph type="dt" sz="half" idx="10"/>
          </p:nvPr>
        </p:nvSpPr>
        <p:spPr/>
        <p:txBody>
          <a:bodyPr/>
          <a:lstStyle/>
          <a:p>
            <a:fld id="{6910F6FE-1EF1-3543-A93C-A13D5DBCD153}" type="datetime1">
              <a:rPr lang="sv-SE" smtClean="0"/>
              <a:t>2025-02-12</a:t>
            </a:fld>
            <a:endParaRPr lang="sv-SE" dirty="0"/>
          </a:p>
        </p:txBody>
      </p:sp>
      <p:sp>
        <p:nvSpPr>
          <p:cNvPr id="8" name="Footer Placeholder 7">
            <a:extLst>
              <a:ext uri="{FF2B5EF4-FFF2-40B4-BE49-F238E27FC236}">
                <a16:creationId xmlns:a16="http://schemas.microsoft.com/office/drawing/2014/main" id="{91C08846-8A71-4321-93F6-BFCE99CB4A5E}"/>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 uri="{C183D7F6-B498-43B3-948B-1728B52AA6E4}">
                <adec:decorative xmlns:adec="http://schemas.microsoft.com/office/drawing/2017/decorative" val="1"/>
              </a:ext>
            </a:extLst>
          </p:cNvPr>
          <p:cNvSpPr>
            <a:spLocks noGrp="1"/>
          </p:cNvSpPr>
          <p:nvPr>
            <p:ph type="dt" sz="half" idx="10"/>
          </p:nvPr>
        </p:nvSpPr>
        <p:spPr/>
        <p:txBody>
          <a:bodyPr/>
          <a:lstStyle/>
          <a:p>
            <a:fld id="{DC60EFBD-E0CA-9D4E-9724-19DA9E74433A}" type="datetime1">
              <a:rPr lang="sv-SE" smtClean="0"/>
              <a:t>2025-02-12</a:t>
            </a:fld>
            <a:endParaRPr lang="sv-SE"/>
          </a:p>
        </p:txBody>
      </p:sp>
      <p:sp>
        <p:nvSpPr>
          <p:cNvPr id="4" name="Footer Placeholder 3">
            <a:extLst>
              <a:ext uri="{FF2B5EF4-FFF2-40B4-BE49-F238E27FC236}">
                <a16:creationId xmlns:a16="http://schemas.microsoft.com/office/drawing/2014/main" id="{771F3176-8332-460F-839F-8C36305CF839}"/>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47368"/>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3ADAEBBB-5F59-4CE5-8F95-88A1C1885396}"/>
              </a:ext>
              <a:ext uri="{C183D7F6-B498-43B3-948B-1728B52AA6E4}">
                <adec:decorative xmlns:adec="http://schemas.microsoft.com/office/drawing/2017/decorative" val="1"/>
              </a:ext>
            </a:extLst>
          </p:cNvPr>
          <p:cNvSpPr>
            <a:spLocks noGrp="1"/>
          </p:cNvSpPr>
          <p:nvPr>
            <p:ph type="dt" sz="half" idx="10"/>
          </p:nvPr>
        </p:nvSpPr>
        <p:spPr/>
        <p:txBody>
          <a:bodyPr/>
          <a:lstStyle/>
          <a:p>
            <a:fld id="{87AB5AB5-DF39-3E46-90CF-6EF276B06A93}" type="datetime1">
              <a:rPr lang="sv-SE" smtClean="0"/>
              <a:t>2025-02-12</a:t>
            </a:fld>
            <a:endParaRPr lang="sv-SE" dirty="0"/>
          </a:p>
        </p:txBody>
      </p:sp>
      <p:sp>
        <p:nvSpPr>
          <p:cNvPr id="6" name="Footer Placeholder 5">
            <a:extLst>
              <a:ext uri="{FF2B5EF4-FFF2-40B4-BE49-F238E27FC236}">
                <a16:creationId xmlns:a16="http://schemas.microsoft.com/office/drawing/2014/main" id="{052D4F3F-4FD6-423B-8630-8675366330DD}"/>
              </a:ext>
              <a:ext uri="{C183D7F6-B498-43B3-948B-1728B52AA6E4}">
                <adec:decorative xmlns:adec="http://schemas.microsoft.com/office/drawing/2017/decorative" val="1"/>
              </a:ext>
            </a:extLst>
          </p:cNvPr>
          <p:cNvSpPr>
            <a:spLocks noGrp="1"/>
          </p:cNvSpPr>
          <p:nvPr>
            <p:ph type="ftr" sz="quarter" idx="11"/>
          </p:nvPr>
        </p:nvSpPr>
        <p:spPr>
          <a:xfrm>
            <a:off x="944563" y="0"/>
            <a:ext cx="4320000" cy="360000"/>
          </a:xfrm>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BFE6012F-A692-4BBB-B0E2-A40D6C39170B}"/>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4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5" name="Date Placeholder 4">
            <a:extLst>
              <a:ext uri="{FF2B5EF4-FFF2-40B4-BE49-F238E27FC236}">
                <a16:creationId xmlns:a16="http://schemas.microsoft.com/office/drawing/2014/main" id="{D0D6119C-D6E1-438D-B01E-CF6E63D023A2}"/>
              </a:ext>
              <a:ext uri="{C183D7F6-B498-43B3-948B-1728B52AA6E4}">
                <adec:decorative xmlns:adec="http://schemas.microsoft.com/office/drawing/2017/decorative" val="1"/>
              </a:ext>
            </a:extLst>
          </p:cNvPr>
          <p:cNvSpPr>
            <a:spLocks noGrp="1"/>
          </p:cNvSpPr>
          <p:nvPr>
            <p:ph type="dt" sz="half" idx="10"/>
          </p:nvPr>
        </p:nvSpPr>
        <p:spPr/>
        <p:txBody>
          <a:bodyPr/>
          <a:lstStyle/>
          <a:p>
            <a:fld id="{F12634F6-C518-8447-9BCD-875F25BBAC2E}" type="datetime1">
              <a:rPr lang="sv-SE" smtClean="0"/>
              <a:t>2025-02-12</a:t>
            </a:fld>
            <a:endParaRPr lang="sv-SE" dirty="0"/>
          </a:p>
        </p:txBody>
      </p:sp>
      <p:sp>
        <p:nvSpPr>
          <p:cNvPr id="6" name="Footer Placeholder 5">
            <a:extLst>
              <a:ext uri="{FF2B5EF4-FFF2-40B4-BE49-F238E27FC236}">
                <a16:creationId xmlns:a16="http://schemas.microsoft.com/office/drawing/2014/main" id="{F0D2FECA-0FDF-4E93-B1B1-6CF623CF2A1B}"/>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86155D90-D9E3-425D-B3DC-406845F9C0F6}"/>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8" name="Rak 5">
            <a:extLst>
              <a:ext uri="{FF2B5EF4-FFF2-40B4-BE49-F238E27FC236}">
                <a16:creationId xmlns:a16="http://schemas.microsoft.com/office/drawing/2014/main" id="{65E233A8-C457-415A-B25B-AC4916975090}"/>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647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2025-02-12</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6" r:id="rId8"/>
    <p:sldLayoutId id="2147483827" r:id="rId9"/>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2025-02-12</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61" r:id="rId4"/>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559B3C-66A4-4AE1-91AA-B58A617285DF}"/>
              </a:ext>
            </a:extLst>
          </p:cNvPr>
          <p:cNvSpPr>
            <a:spLocks noGrp="1"/>
          </p:cNvSpPr>
          <p:nvPr>
            <p:ph type="ctrTitle"/>
          </p:nvPr>
        </p:nvSpPr>
        <p:spPr/>
        <p:txBody>
          <a:bodyPr>
            <a:normAutofit/>
          </a:bodyPr>
          <a:lstStyle/>
          <a:p>
            <a:r>
              <a:rPr lang="sv-SE" dirty="0"/>
              <a:t>Förebygg våld </a:t>
            </a:r>
          </a:p>
        </p:txBody>
      </p:sp>
      <p:sp>
        <p:nvSpPr>
          <p:cNvPr id="3" name="Underrubrik 2">
            <a:extLst>
              <a:ext uri="{FF2B5EF4-FFF2-40B4-BE49-F238E27FC236}">
                <a16:creationId xmlns:a16="http://schemas.microsoft.com/office/drawing/2014/main" id="{F92872D7-309B-4ACB-A8E7-97A91ACD2166}"/>
              </a:ext>
            </a:extLst>
          </p:cNvPr>
          <p:cNvSpPr>
            <a:spLocks noGrp="1"/>
          </p:cNvSpPr>
          <p:nvPr>
            <p:ph type="subTitle" idx="1"/>
          </p:nvPr>
        </p:nvSpPr>
        <p:spPr/>
        <p:txBody>
          <a:bodyPr/>
          <a:lstStyle/>
          <a:p>
            <a:r>
              <a:rPr lang="sv-SE" b="1" dirty="0">
                <a:cs typeface="Calibri Light" panose="020F0302020204030204" pitchFamily="34" charset="0"/>
              </a:rPr>
              <a:t>Gruppspår barn och unga med funktionsnedsättning.</a:t>
            </a:r>
          </a:p>
          <a:p>
            <a:r>
              <a:rPr lang="sv-SE" dirty="0">
                <a:cs typeface="Calibri Light" panose="020F0302020204030204" pitchFamily="34" charset="0"/>
              </a:rPr>
              <a:t>En arbetsplatsutbildning som tagits fram av Myndigheten för delaktighet och Barnafrid, Linköpings universitet.</a:t>
            </a:r>
            <a:endParaRPr lang="sv-SE" dirty="0"/>
          </a:p>
          <a:p>
            <a:endParaRPr lang="sv-SE" dirty="0"/>
          </a:p>
        </p:txBody>
      </p:sp>
    </p:spTree>
    <p:extLst>
      <p:ext uri="{BB962C8B-B14F-4D97-AF65-F5344CB8AC3E}">
        <p14:creationId xmlns:p14="http://schemas.microsoft.com/office/powerpoint/2010/main" val="213672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1A7A9-9FE5-4852-AFA7-508CE6D4D7E4}"/>
              </a:ext>
            </a:extLst>
          </p:cNvPr>
          <p:cNvSpPr>
            <a:spLocks noGrp="1"/>
          </p:cNvSpPr>
          <p:nvPr>
            <p:ph type="title"/>
          </p:nvPr>
        </p:nvSpPr>
        <p:spPr>
          <a:xfrm>
            <a:off x="838200" y="500063"/>
            <a:ext cx="10515600" cy="1325563"/>
          </a:xfrm>
        </p:spPr>
        <p:txBody>
          <a:bodyPr/>
          <a:lstStyle/>
          <a:p>
            <a:r>
              <a:rPr lang="sv-SE" dirty="0"/>
              <a:t>Sociala och familjerelaterade skyddsfaktorer kan vara:</a:t>
            </a:r>
          </a:p>
        </p:txBody>
      </p:sp>
      <p:sp>
        <p:nvSpPr>
          <p:cNvPr id="3" name="Platshållare för innehåll 2">
            <a:extLst>
              <a:ext uri="{FF2B5EF4-FFF2-40B4-BE49-F238E27FC236}">
                <a16:creationId xmlns:a16="http://schemas.microsoft.com/office/drawing/2014/main" id="{142AB6CC-FBE4-4A99-9564-B8D0384497E7}"/>
              </a:ext>
            </a:extLst>
          </p:cNvPr>
          <p:cNvSpPr>
            <a:spLocks noGrp="1"/>
          </p:cNvSpPr>
          <p:nvPr>
            <p:ph idx="1"/>
          </p:nvPr>
        </p:nvSpPr>
        <p:spPr>
          <a:xfrm>
            <a:off x="838200" y="1998621"/>
            <a:ext cx="10515600" cy="3710202"/>
          </a:xfrm>
        </p:spPr>
        <p:txBody>
          <a:bodyPr/>
          <a:lstStyle/>
          <a:p>
            <a:pPr lvl="0"/>
            <a:r>
              <a:rPr lang="sv-SE" dirty="0"/>
              <a:t>en välfungerande förskola och skola med trygg och engagerad personal</a:t>
            </a:r>
          </a:p>
          <a:p>
            <a:pPr lvl="0"/>
            <a:r>
              <a:rPr lang="sv-SE" dirty="0"/>
              <a:t>en välfungerande relation mellan föräldrarna, och mellan föräldrar och barn</a:t>
            </a:r>
          </a:p>
          <a:p>
            <a:pPr lvl="0"/>
            <a:r>
              <a:rPr lang="sv-SE" dirty="0"/>
              <a:t>gemensam tid i familjen</a:t>
            </a:r>
          </a:p>
          <a:p>
            <a:pPr lvl="0"/>
            <a:r>
              <a:rPr lang="sv-SE" dirty="0"/>
              <a:t>god omsorg som tar hänsyn till barn och ungas individuella behov</a:t>
            </a:r>
          </a:p>
          <a:p>
            <a:pPr lvl="0"/>
            <a:r>
              <a:rPr lang="sv-SE" dirty="0"/>
              <a:t>goda sociala relationer med jämnåriga och vuxna.</a:t>
            </a:r>
          </a:p>
          <a:p>
            <a:pPr marL="0" indent="0">
              <a:buNone/>
            </a:pPr>
            <a:endParaRPr lang="sv-SE" dirty="0"/>
          </a:p>
          <a:p>
            <a:endParaRPr lang="sv-SE" dirty="0"/>
          </a:p>
          <a:p>
            <a:endParaRPr lang="sv-SE" dirty="0"/>
          </a:p>
        </p:txBody>
      </p:sp>
    </p:spTree>
    <p:extLst>
      <p:ext uri="{BB962C8B-B14F-4D97-AF65-F5344CB8AC3E}">
        <p14:creationId xmlns:p14="http://schemas.microsoft.com/office/powerpoint/2010/main" val="2859807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F98C1B-9221-42E2-AF0B-8ECE732FEA66}"/>
              </a:ext>
            </a:extLst>
          </p:cNvPr>
          <p:cNvSpPr>
            <a:spLocks noGrp="1"/>
          </p:cNvSpPr>
          <p:nvPr>
            <p:ph type="title"/>
          </p:nvPr>
        </p:nvSpPr>
        <p:spPr/>
        <p:txBody>
          <a:bodyPr>
            <a:normAutofit/>
          </a:bodyPr>
          <a:lstStyle/>
          <a:p>
            <a:r>
              <a:rPr lang="sv-SE" dirty="0"/>
              <a:t>Individrelaterade skyddsfaktorer kan vara:</a:t>
            </a:r>
          </a:p>
        </p:txBody>
      </p:sp>
      <p:sp>
        <p:nvSpPr>
          <p:cNvPr id="4" name="Platshållare för innehåll 3">
            <a:extLst>
              <a:ext uri="{FF2B5EF4-FFF2-40B4-BE49-F238E27FC236}">
                <a16:creationId xmlns:a16="http://schemas.microsoft.com/office/drawing/2014/main" id="{243C02F0-CE52-4FD4-BFEF-7E95637248F7}"/>
              </a:ext>
            </a:extLst>
          </p:cNvPr>
          <p:cNvSpPr>
            <a:spLocks noGrp="1"/>
          </p:cNvSpPr>
          <p:nvPr>
            <p:ph idx="1"/>
          </p:nvPr>
        </p:nvSpPr>
        <p:spPr/>
        <p:txBody>
          <a:bodyPr/>
          <a:lstStyle/>
          <a:p>
            <a:r>
              <a:rPr lang="sv-SE" dirty="0"/>
              <a:t>goda färdigheter i sociala relationer</a:t>
            </a:r>
          </a:p>
          <a:p>
            <a:r>
              <a:rPr lang="sv-SE" dirty="0"/>
              <a:t>att kunna lösa problem eller hantera egna känslor</a:t>
            </a:r>
          </a:p>
          <a:p>
            <a:r>
              <a:rPr lang="sv-SE" dirty="0"/>
              <a:t>ha tillit till andra personer</a:t>
            </a:r>
          </a:p>
          <a:p>
            <a:r>
              <a:rPr lang="sv-SE" dirty="0"/>
              <a:t>en hög grad av självkontroll, tilltro till den egna förmågan att klara av en handling i en särskild situation </a:t>
            </a:r>
          </a:p>
          <a:p>
            <a:r>
              <a:rPr lang="sv-SE" dirty="0"/>
              <a:t>förmåga till självreflektion och att kunna ta olika perspektiv.</a:t>
            </a:r>
          </a:p>
          <a:p>
            <a:endParaRPr lang="sv-SE" dirty="0"/>
          </a:p>
        </p:txBody>
      </p:sp>
    </p:spTree>
    <p:extLst>
      <p:ext uri="{BB962C8B-B14F-4D97-AF65-F5344CB8AC3E}">
        <p14:creationId xmlns:p14="http://schemas.microsoft.com/office/powerpoint/2010/main" val="3368527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D21F42-A7D5-4BCE-BA81-D94AFF59C70D}"/>
              </a:ext>
            </a:extLst>
          </p:cNvPr>
          <p:cNvSpPr>
            <a:spLocks noGrp="1"/>
          </p:cNvSpPr>
          <p:nvPr>
            <p:ph type="title"/>
          </p:nvPr>
        </p:nvSpPr>
        <p:spPr/>
        <p:txBody>
          <a:bodyPr>
            <a:normAutofit/>
          </a:bodyPr>
          <a:lstStyle/>
          <a:p>
            <a:r>
              <a:rPr lang="sv-SE" dirty="0"/>
              <a:t>Våldsförebyggande insatser till föräldrar kan vara att:</a:t>
            </a:r>
          </a:p>
        </p:txBody>
      </p:sp>
      <p:sp>
        <p:nvSpPr>
          <p:cNvPr id="3" name="Platshållare för innehåll 2">
            <a:extLst>
              <a:ext uri="{FF2B5EF4-FFF2-40B4-BE49-F238E27FC236}">
                <a16:creationId xmlns:a16="http://schemas.microsoft.com/office/drawing/2014/main" id="{DF01E6CB-417B-4F3A-94A8-DEBA4A8250B2}"/>
              </a:ext>
            </a:extLst>
          </p:cNvPr>
          <p:cNvSpPr>
            <a:spLocks noGrp="1"/>
          </p:cNvSpPr>
          <p:nvPr>
            <p:ph idx="1"/>
          </p:nvPr>
        </p:nvSpPr>
        <p:spPr/>
        <p:txBody>
          <a:bodyPr/>
          <a:lstStyle/>
          <a:p>
            <a:r>
              <a:rPr lang="sv-SE" dirty="0"/>
              <a:t>Upptäcka risk för våld, till exempel fråga föräldrar om hur de hanterar konflikter, utövar våld mot sitt barn eller själva utsätts för våld.</a:t>
            </a:r>
            <a:endParaRPr lang="sv-SE" dirty="0">
              <a:latin typeface="Georgia" panose="02040502050405020303" pitchFamily="18" charset="0"/>
            </a:endParaRPr>
          </a:p>
          <a:p>
            <a:r>
              <a:rPr lang="sv-SE" dirty="0">
                <a:latin typeface="Georgia" panose="02040502050405020303" pitchFamily="18" charset="0"/>
              </a:rPr>
              <a:t>Möjliggöra stöd och avlastning i form av avlösarservice, korttidsboende eller genom engagemang i föreningsliv.</a:t>
            </a:r>
          </a:p>
          <a:p>
            <a:r>
              <a:rPr lang="sv-SE" dirty="0">
                <a:latin typeface="Georgia" panose="02040502050405020303" pitchFamily="18" charset="0"/>
              </a:rPr>
              <a:t>Erbjuda program, gruppbehandlingar och utbildningar för att stödja utveckling av föräldraskapsförmåga.</a:t>
            </a:r>
          </a:p>
          <a:p>
            <a:r>
              <a:rPr lang="sv-SE" dirty="0">
                <a:latin typeface="Georgia" panose="02040502050405020303" pitchFamily="18" charset="0"/>
              </a:rPr>
              <a:t>Erbjuda stöd i att bearbeta egna trauman och erfarenheter av våld, eller behandling av missbruk eller psykisk ohälsa. </a:t>
            </a:r>
          </a:p>
          <a:p>
            <a:r>
              <a:rPr lang="sv-SE" dirty="0">
                <a:latin typeface="Georgia" panose="02040502050405020303" pitchFamily="18" charset="0"/>
              </a:rPr>
              <a:t>Tänk på att barns rätt till att skyddas från utsatthet, alltid ska gå först.</a:t>
            </a:r>
          </a:p>
          <a:p>
            <a:endParaRPr lang="sv-SE" dirty="0"/>
          </a:p>
        </p:txBody>
      </p:sp>
    </p:spTree>
    <p:extLst>
      <p:ext uri="{BB962C8B-B14F-4D97-AF65-F5344CB8AC3E}">
        <p14:creationId xmlns:p14="http://schemas.microsoft.com/office/powerpoint/2010/main" val="3248039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D21F42-A7D5-4BCE-BA81-D94AFF59C70D}"/>
              </a:ext>
            </a:extLst>
          </p:cNvPr>
          <p:cNvSpPr>
            <a:spLocks noGrp="1"/>
          </p:cNvSpPr>
          <p:nvPr>
            <p:ph type="title"/>
          </p:nvPr>
        </p:nvSpPr>
        <p:spPr/>
        <p:txBody>
          <a:bodyPr>
            <a:normAutofit/>
          </a:bodyPr>
          <a:lstStyle/>
          <a:p>
            <a:r>
              <a:rPr lang="sv-SE" dirty="0"/>
              <a:t>Exempel på föräldrastödjande insatser:</a:t>
            </a:r>
          </a:p>
        </p:txBody>
      </p:sp>
      <p:sp>
        <p:nvSpPr>
          <p:cNvPr id="3" name="Platshållare för innehåll 2">
            <a:extLst>
              <a:ext uri="{FF2B5EF4-FFF2-40B4-BE49-F238E27FC236}">
                <a16:creationId xmlns:a16="http://schemas.microsoft.com/office/drawing/2014/main" id="{DF01E6CB-417B-4F3A-94A8-DEBA4A8250B2}"/>
              </a:ext>
            </a:extLst>
          </p:cNvPr>
          <p:cNvSpPr>
            <a:spLocks noGrp="1"/>
          </p:cNvSpPr>
          <p:nvPr>
            <p:ph idx="1"/>
          </p:nvPr>
        </p:nvSpPr>
        <p:spPr/>
        <p:txBody>
          <a:bodyPr/>
          <a:lstStyle/>
          <a:p>
            <a:r>
              <a:rPr lang="sv-SE" sz="2000" dirty="0"/>
              <a:t>Navigator </a:t>
            </a:r>
            <a:r>
              <a:rPr lang="sv-SE" sz="2000" dirty="0" err="1"/>
              <a:t>Act</a:t>
            </a:r>
            <a:r>
              <a:rPr lang="sv-SE" sz="2000" dirty="0"/>
              <a:t>. Gruppbehandling för vårdnadshavare till barn som har en kognitiv funktionsnedsättning.</a:t>
            </a:r>
          </a:p>
          <a:p>
            <a:r>
              <a:rPr lang="sv-SE" sz="2000" dirty="0"/>
              <a:t>De otroliga åren. Föräldrastödsprogram med en anpassad version för föräldrar med barn med ADHD och autism.</a:t>
            </a:r>
          </a:p>
          <a:p>
            <a:r>
              <a:rPr lang="sv-SE" sz="2000" dirty="0" err="1"/>
              <a:t>Parenting</a:t>
            </a:r>
            <a:r>
              <a:rPr lang="sv-SE" sz="2000" dirty="0"/>
              <a:t> Young Children</a:t>
            </a:r>
            <a:r>
              <a:rPr lang="sv-SE" sz="2000" b="1" dirty="0"/>
              <a:t> </a:t>
            </a:r>
            <a:r>
              <a:rPr lang="sv-SE" sz="2000" dirty="0"/>
              <a:t>(PYC). Föräldrastödsprogram för föräldrar med intellektuell funktionsnedsättning eller andra kognitiva svårigheter som har yngre barn. </a:t>
            </a:r>
          </a:p>
          <a:p>
            <a:r>
              <a:rPr lang="sv-SE" sz="2000" dirty="0"/>
              <a:t>Video Feedback Intervention to </a:t>
            </a:r>
            <a:r>
              <a:rPr lang="sv-SE" sz="2000" dirty="0" err="1"/>
              <a:t>promote</a:t>
            </a:r>
            <a:r>
              <a:rPr lang="sv-SE" sz="2000" dirty="0"/>
              <a:t> Positive </a:t>
            </a:r>
            <a:r>
              <a:rPr lang="sv-SE" sz="2000" dirty="0" err="1"/>
              <a:t>Parenting</a:t>
            </a:r>
            <a:r>
              <a:rPr lang="sv-SE" sz="2000" dirty="0"/>
              <a:t> (VIPP). Föräldrastödsmetod med en anpassad version för föräldrar med intellektuell funktionsnedsättning.</a:t>
            </a:r>
          </a:p>
          <a:p>
            <a:r>
              <a:rPr lang="sv-SE" sz="2000" dirty="0"/>
              <a:t>Trygghet Ur Stöd. Webbutbildning och studiecirkelmaterial riktat till föräldrar med psykisk ohälsa eller neuropsykiatrisk funktionsnedsättning.</a:t>
            </a:r>
          </a:p>
          <a:p>
            <a:endParaRPr lang="sv-SE" sz="2000" dirty="0"/>
          </a:p>
          <a:p>
            <a:pPr marL="0" indent="0">
              <a:buNone/>
            </a:pPr>
            <a:endParaRPr lang="sv-SE" sz="2000" dirty="0"/>
          </a:p>
          <a:p>
            <a:endParaRPr lang="sv-SE" sz="2000" dirty="0"/>
          </a:p>
          <a:p>
            <a:endParaRPr lang="sv-SE" sz="2000" dirty="0"/>
          </a:p>
          <a:p>
            <a:endParaRPr lang="sv-SE" sz="2000" dirty="0"/>
          </a:p>
          <a:p>
            <a:endParaRPr lang="sv-SE" sz="2000" dirty="0"/>
          </a:p>
        </p:txBody>
      </p:sp>
    </p:spTree>
    <p:extLst>
      <p:ext uri="{BB962C8B-B14F-4D97-AF65-F5344CB8AC3E}">
        <p14:creationId xmlns:p14="http://schemas.microsoft.com/office/powerpoint/2010/main" val="1009584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FFC9C0-63D1-4AF9-9336-6706C24EF7FB}"/>
              </a:ext>
            </a:extLst>
          </p:cNvPr>
          <p:cNvSpPr>
            <a:spLocks noGrp="1"/>
          </p:cNvSpPr>
          <p:nvPr>
            <p:ph type="title"/>
          </p:nvPr>
        </p:nvSpPr>
        <p:spPr/>
        <p:txBody>
          <a:bodyPr/>
          <a:lstStyle/>
          <a:p>
            <a:r>
              <a:rPr lang="sv-SE" dirty="0"/>
              <a:t>Våldsförebyggande insatser till barn och unga kan innebära:</a:t>
            </a:r>
          </a:p>
        </p:txBody>
      </p:sp>
      <p:sp>
        <p:nvSpPr>
          <p:cNvPr id="3" name="Platshållare för innehåll 2">
            <a:extLst>
              <a:ext uri="{FF2B5EF4-FFF2-40B4-BE49-F238E27FC236}">
                <a16:creationId xmlns:a16="http://schemas.microsoft.com/office/drawing/2014/main" id="{FC31ACE6-7C94-4A16-B8F1-10620F712789}"/>
              </a:ext>
            </a:extLst>
          </p:cNvPr>
          <p:cNvSpPr>
            <a:spLocks noGrp="1"/>
          </p:cNvSpPr>
          <p:nvPr>
            <p:ph idx="1"/>
          </p:nvPr>
        </p:nvSpPr>
        <p:spPr/>
        <p:txBody>
          <a:bodyPr/>
          <a:lstStyle/>
          <a:p>
            <a:r>
              <a:rPr lang="sv-SE" sz="2000" dirty="0">
                <a:latin typeface="Georgia" panose="02040502050405020303" pitchFamily="18" charset="0"/>
              </a:rPr>
              <a:t>att ge tillgång till ett språk, ordförråd och kommunikationsstöd kring olika former av våld</a:t>
            </a:r>
          </a:p>
          <a:p>
            <a:r>
              <a:rPr lang="sv-SE" sz="2000" dirty="0">
                <a:latin typeface="Georgia" panose="02040502050405020303" pitchFamily="18" charset="0"/>
              </a:rPr>
              <a:t>att informera om att våld mot barn är olagligt, vad det innebär och vart det går att vända sig om de utsätts eller riskerar att utsättas för våld</a:t>
            </a:r>
          </a:p>
          <a:p>
            <a:r>
              <a:rPr lang="sv-SE" sz="2000" dirty="0"/>
              <a:t>insatser för barnsäkerhet och trygghetsskapande åtgärder i miljön</a:t>
            </a:r>
          </a:p>
          <a:p>
            <a:r>
              <a:rPr lang="sv-SE" sz="2000" dirty="0"/>
              <a:t>kunskapshöjande insatser om relationer, sexualitet, våld, brott och rättigheter</a:t>
            </a:r>
          </a:p>
          <a:p>
            <a:r>
              <a:rPr lang="sv-SE" sz="2000" dirty="0"/>
              <a:t>att erbjuda stöd och träning i att identifiera riskfyllda situationer, hitta strategier för att försvara sig i, eller avlägsna sig från, riskfyllda situationer, samt vända sig till personer som kan ge stöd</a:t>
            </a:r>
          </a:p>
          <a:p>
            <a:r>
              <a:rPr lang="sv-SE" sz="2000" dirty="0"/>
              <a:t>att ställa frågor om våld till alla barn och unga i en verksamhet, eller i identifierade riskgrupper, för att upptäcka våldsutsatthet eller risk för våld.</a:t>
            </a:r>
          </a:p>
          <a:p>
            <a:endParaRPr lang="sv-SE" sz="2000" dirty="0"/>
          </a:p>
          <a:p>
            <a:endParaRPr lang="sv-SE" sz="2000" dirty="0"/>
          </a:p>
          <a:p>
            <a:endParaRPr lang="sv-SE" sz="2000" dirty="0"/>
          </a:p>
        </p:txBody>
      </p:sp>
    </p:spTree>
    <p:extLst>
      <p:ext uri="{BB962C8B-B14F-4D97-AF65-F5344CB8AC3E}">
        <p14:creationId xmlns:p14="http://schemas.microsoft.com/office/powerpoint/2010/main" val="3895407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D1FC32-1DE1-42EE-BD5F-FA33AFA0543A}"/>
              </a:ext>
            </a:extLst>
          </p:cNvPr>
          <p:cNvSpPr>
            <a:spLocks noGrp="1"/>
          </p:cNvSpPr>
          <p:nvPr>
            <p:ph type="title"/>
          </p:nvPr>
        </p:nvSpPr>
        <p:spPr/>
        <p:txBody>
          <a:bodyPr>
            <a:normAutofit/>
          </a:bodyPr>
          <a:lstStyle/>
          <a:p>
            <a:r>
              <a:rPr lang="sv-SE" dirty="0"/>
              <a:t>Exempel på säkerhet och trygghetsskapande insatser</a:t>
            </a:r>
          </a:p>
        </p:txBody>
      </p:sp>
      <p:sp>
        <p:nvSpPr>
          <p:cNvPr id="3" name="Platshållare för innehåll 2">
            <a:extLst>
              <a:ext uri="{FF2B5EF4-FFF2-40B4-BE49-F238E27FC236}">
                <a16:creationId xmlns:a16="http://schemas.microsoft.com/office/drawing/2014/main" id="{01FE6AE4-8050-47E9-B2E1-5F774E27075E}"/>
              </a:ext>
            </a:extLst>
          </p:cNvPr>
          <p:cNvSpPr>
            <a:spLocks noGrp="1"/>
          </p:cNvSpPr>
          <p:nvPr>
            <p:ph idx="1"/>
          </p:nvPr>
        </p:nvSpPr>
        <p:spPr/>
        <p:txBody>
          <a:bodyPr/>
          <a:lstStyle/>
          <a:p>
            <a:pPr marL="171450" indent="-171450"/>
            <a:r>
              <a:rPr lang="sv-SE" dirty="0">
                <a:latin typeface="Georgia" panose="02040502050405020303" pitchFamily="18" charset="0"/>
              </a:rPr>
              <a:t>Barnsäkerhet, till exempel genom rutin för att vid anställning begära in belastningsregisterutdrag.</a:t>
            </a:r>
          </a:p>
          <a:p>
            <a:r>
              <a:rPr lang="sv-SE" dirty="0">
                <a:latin typeface="Georgia" panose="02040502050405020303" pitchFamily="18" charset="0"/>
              </a:rPr>
              <a:t>Tryggare former för att umgås och lära känna nya personer på nätet, genom till exempel </a:t>
            </a:r>
            <a:r>
              <a:rPr lang="sv-SE" dirty="0" err="1">
                <a:latin typeface="Georgia" panose="02040502050405020303" pitchFamily="18" charset="0"/>
              </a:rPr>
              <a:t>appen</a:t>
            </a:r>
            <a:r>
              <a:rPr lang="sv-SE" dirty="0">
                <a:latin typeface="Georgia" panose="02040502050405020303" pitchFamily="18" charset="0"/>
              </a:rPr>
              <a:t> </a:t>
            </a:r>
            <a:r>
              <a:rPr lang="sv-SE" dirty="0" err="1">
                <a:latin typeface="Georgia" panose="02040502050405020303" pitchFamily="18" charset="0"/>
              </a:rPr>
              <a:t>Digivi</a:t>
            </a:r>
            <a:r>
              <a:rPr lang="sv-SE" dirty="0">
                <a:latin typeface="Georgia" panose="02040502050405020303" pitchFamily="18" charset="0"/>
              </a:rPr>
              <a:t>.</a:t>
            </a:r>
          </a:p>
          <a:p>
            <a:endParaRPr lang="sv-SE" dirty="0">
              <a:latin typeface="Georgia" panose="02040502050405020303" pitchFamily="18" charset="0"/>
            </a:endParaRPr>
          </a:p>
          <a:p>
            <a:endParaRPr lang="sv-SE" dirty="0">
              <a:latin typeface="Georgia" panose="02040502050405020303" pitchFamily="18" charset="0"/>
            </a:endParaRPr>
          </a:p>
          <a:p>
            <a:endParaRPr lang="sv-SE" dirty="0"/>
          </a:p>
        </p:txBody>
      </p:sp>
    </p:spTree>
    <p:extLst>
      <p:ext uri="{BB962C8B-B14F-4D97-AF65-F5344CB8AC3E}">
        <p14:creationId xmlns:p14="http://schemas.microsoft.com/office/powerpoint/2010/main" val="280556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D1FC32-1DE1-42EE-BD5F-FA33AFA0543A}"/>
              </a:ext>
            </a:extLst>
          </p:cNvPr>
          <p:cNvSpPr>
            <a:spLocks noGrp="1"/>
          </p:cNvSpPr>
          <p:nvPr>
            <p:ph type="title"/>
          </p:nvPr>
        </p:nvSpPr>
        <p:spPr/>
        <p:txBody>
          <a:bodyPr>
            <a:normAutofit/>
          </a:bodyPr>
          <a:lstStyle/>
          <a:p>
            <a:r>
              <a:rPr lang="sv-SE" dirty="0"/>
              <a:t>Exempel på stärkande gruppverksamhet</a:t>
            </a:r>
          </a:p>
        </p:txBody>
      </p:sp>
      <p:sp>
        <p:nvSpPr>
          <p:cNvPr id="3" name="Platshållare för innehåll 2">
            <a:extLst>
              <a:ext uri="{FF2B5EF4-FFF2-40B4-BE49-F238E27FC236}">
                <a16:creationId xmlns:a16="http://schemas.microsoft.com/office/drawing/2014/main" id="{01FE6AE4-8050-47E9-B2E1-5F774E27075E}"/>
              </a:ext>
            </a:extLst>
          </p:cNvPr>
          <p:cNvSpPr>
            <a:spLocks noGrp="1"/>
          </p:cNvSpPr>
          <p:nvPr>
            <p:ph idx="1"/>
          </p:nvPr>
        </p:nvSpPr>
        <p:spPr>
          <a:xfrm>
            <a:off x="838200" y="1690692"/>
            <a:ext cx="10515600" cy="4254337"/>
          </a:xfrm>
        </p:spPr>
        <p:txBody>
          <a:bodyPr/>
          <a:lstStyle/>
          <a:p>
            <a:r>
              <a:rPr lang="sv-SE" sz="2000" dirty="0">
                <a:latin typeface="Georgia" panose="02040502050405020303" pitchFamily="18" charset="0"/>
              </a:rPr>
              <a:t>Relationer som funkar. Projekt för att</a:t>
            </a:r>
            <a:r>
              <a:rPr lang="sv-SE" sz="2000" dirty="0"/>
              <a:t> skapa bättre förutsättningar för nära relationer för personer med intellektuell funktionsnedsättning eller autism. FUB Uppsala.</a:t>
            </a:r>
            <a:endParaRPr lang="sv-SE" sz="2000" dirty="0">
              <a:latin typeface="Georgia" panose="02040502050405020303" pitchFamily="18" charset="0"/>
            </a:endParaRPr>
          </a:p>
          <a:p>
            <a:r>
              <a:rPr lang="sv-SE" sz="2000" dirty="0">
                <a:latin typeface="Georgia" panose="02040502050405020303" pitchFamily="18" charset="0"/>
              </a:rPr>
              <a:t>VIP-programmet. Hälsofrämjande utbildning för personer med intellektuell eller psykisk funktionsnedsättning. Eskilstuna kommun.</a:t>
            </a:r>
          </a:p>
          <a:p>
            <a:r>
              <a:rPr lang="sv-SE" sz="2000" dirty="0">
                <a:latin typeface="Georgia" panose="02040502050405020303" pitchFamily="18" charset="0"/>
              </a:rPr>
              <a:t>Joni. Samtalsgrupper </a:t>
            </a:r>
            <a:r>
              <a:rPr lang="sv-SE" sz="2000" dirty="0"/>
              <a:t>för att förebygga och motverka hedersrelaterat förtryck och våld för personer med intellektuell funktionsnedsättning och/eller autism. RFSU Malmö. </a:t>
            </a:r>
            <a:endParaRPr lang="sv-SE" sz="2000" dirty="0">
              <a:latin typeface="Georgia" panose="02040502050405020303" pitchFamily="18" charset="0"/>
            </a:endParaRPr>
          </a:p>
          <a:p>
            <a:r>
              <a:rPr lang="sv-SE" sz="2000" dirty="0">
                <a:latin typeface="Georgia" panose="02040502050405020303" pitchFamily="18" charset="0"/>
              </a:rPr>
              <a:t>Nå vidare. Gruppmaterial för att förebygga hedersrelaterat våld och förtryck bland unga personer med intellektuell funktionsnedsättning. F</a:t>
            </a:r>
            <a:r>
              <a:rPr lang="sv-SE" sz="2000" dirty="0"/>
              <a:t>öreningen TRIS – Tjejers rätt i samhället.</a:t>
            </a:r>
            <a:endParaRPr lang="sv-SE" sz="2000" dirty="0">
              <a:latin typeface="Georgia" panose="02040502050405020303" pitchFamily="18" charset="0"/>
            </a:endParaRPr>
          </a:p>
          <a:p>
            <a:r>
              <a:rPr lang="sv-SE" sz="2000" dirty="0">
                <a:latin typeface="Georgia" panose="02040502050405020303" pitchFamily="18" charset="0"/>
              </a:rPr>
              <a:t>Engagemang i föreningar, exempelvis inom funktionshindersrörelsen.</a:t>
            </a:r>
          </a:p>
          <a:p>
            <a:pPr marL="0" indent="0">
              <a:buNone/>
            </a:pPr>
            <a:endParaRPr lang="sv-SE" sz="2000" dirty="0">
              <a:latin typeface="Georgia" panose="02040502050405020303" pitchFamily="18" charset="0"/>
            </a:endParaRPr>
          </a:p>
          <a:p>
            <a:endParaRPr lang="sv-SE" sz="2000" dirty="0"/>
          </a:p>
        </p:txBody>
      </p:sp>
    </p:spTree>
    <p:extLst>
      <p:ext uri="{BB962C8B-B14F-4D97-AF65-F5344CB8AC3E}">
        <p14:creationId xmlns:p14="http://schemas.microsoft.com/office/powerpoint/2010/main" val="3410906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D1FC32-1DE1-42EE-BD5F-FA33AFA0543A}"/>
              </a:ext>
            </a:extLst>
          </p:cNvPr>
          <p:cNvSpPr>
            <a:spLocks noGrp="1"/>
          </p:cNvSpPr>
          <p:nvPr>
            <p:ph type="title"/>
          </p:nvPr>
        </p:nvSpPr>
        <p:spPr/>
        <p:txBody>
          <a:bodyPr>
            <a:normAutofit/>
          </a:bodyPr>
          <a:lstStyle/>
          <a:p>
            <a:r>
              <a:rPr lang="sv-SE" dirty="0"/>
              <a:t>Exempel på kunskapshöjande insatser</a:t>
            </a:r>
          </a:p>
        </p:txBody>
      </p:sp>
      <p:sp>
        <p:nvSpPr>
          <p:cNvPr id="3" name="Platshållare för innehåll 2">
            <a:extLst>
              <a:ext uri="{FF2B5EF4-FFF2-40B4-BE49-F238E27FC236}">
                <a16:creationId xmlns:a16="http://schemas.microsoft.com/office/drawing/2014/main" id="{01FE6AE4-8050-47E9-B2E1-5F774E27075E}"/>
              </a:ext>
            </a:extLst>
          </p:cNvPr>
          <p:cNvSpPr>
            <a:spLocks noGrp="1"/>
          </p:cNvSpPr>
          <p:nvPr>
            <p:ph idx="1"/>
          </p:nvPr>
        </p:nvSpPr>
        <p:spPr>
          <a:xfrm>
            <a:off x="838200" y="1690692"/>
            <a:ext cx="10515600" cy="4254337"/>
          </a:xfrm>
        </p:spPr>
        <p:txBody>
          <a:bodyPr/>
          <a:lstStyle/>
          <a:p>
            <a:r>
              <a:rPr lang="sv-SE" sz="2000" dirty="0">
                <a:latin typeface="Georgia" panose="02040502050405020303" pitchFamily="18" charset="0"/>
              </a:rPr>
              <a:t>Lärarhandledning för bildstöd utbildning om våld. Undervisningsmaterial för elever med kognitiva eller kommunikativa svårigheter. Västra Götalandsregionen.</a:t>
            </a:r>
          </a:p>
          <a:p>
            <a:r>
              <a:rPr lang="sv-SE" sz="2000" dirty="0">
                <a:latin typeface="Georgia" panose="02040502050405020303" pitchFamily="18" charset="0"/>
              </a:rPr>
              <a:t>Undervisa om våld. Undervisningsmaterial och ledarhandledning för personer med kognitiva och kommunikativa svårigheter. Västra Götalandsregionen.</a:t>
            </a:r>
          </a:p>
          <a:p>
            <a:r>
              <a:rPr lang="sv-SE" sz="2000" dirty="0">
                <a:latin typeface="Georgia" panose="02040502050405020303" pitchFamily="18" charset="0"/>
              </a:rPr>
              <a:t>Lärarhandledning för </a:t>
            </a:r>
            <a:r>
              <a:rPr lang="sv-SE" sz="2000" dirty="0" err="1">
                <a:latin typeface="Georgia" panose="02040502050405020303" pitchFamily="18" charset="0"/>
              </a:rPr>
              <a:t>NCK:s</a:t>
            </a:r>
            <a:r>
              <a:rPr lang="sv-SE" sz="2000" dirty="0">
                <a:latin typeface="Georgia" panose="02040502050405020303" pitchFamily="18" charset="0"/>
              </a:rPr>
              <a:t> serienoveller för unga. En lärarhandledning för att diskutera serienoveller om våld, kan användas i gymnasiesärskola. Nationellt centrum för kvinnofrid.</a:t>
            </a:r>
          </a:p>
          <a:p>
            <a:r>
              <a:rPr lang="sv-SE" sz="2000" dirty="0">
                <a:latin typeface="Georgia" panose="02040502050405020303" pitchFamily="18" charset="0"/>
              </a:rPr>
              <a:t>Snacka tryggt om våld mot barn. Material och lektionspass om våld för elever från årskurs fyra och anpassad skola. Rädda barnen och Barnafrid.</a:t>
            </a:r>
          </a:p>
          <a:p>
            <a:r>
              <a:rPr lang="sv-SE" sz="2000" dirty="0">
                <a:latin typeface="Georgia" panose="02040502050405020303" pitchFamily="18" charset="0"/>
              </a:rPr>
              <a:t>Ungarelationer.se. Nationell stöd- och kunskapsplattform för att motverka våld i ungas partnerrelationer. Unga upp till 20 år kan vända sig dit om de blir utsatta för våld.</a:t>
            </a:r>
            <a:endParaRPr lang="sv-SE" sz="2000" dirty="0">
              <a:highlight>
                <a:srgbClr val="FFFF00"/>
              </a:highlight>
              <a:latin typeface="Georgia" panose="02040502050405020303" pitchFamily="18" charset="0"/>
            </a:endParaRPr>
          </a:p>
          <a:p>
            <a:endParaRPr lang="sv-SE" sz="2000" dirty="0">
              <a:latin typeface="Georgia" panose="02040502050405020303" pitchFamily="18" charset="0"/>
            </a:endParaRPr>
          </a:p>
          <a:p>
            <a:endParaRPr lang="sv-SE" sz="2000" dirty="0"/>
          </a:p>
        </p:txBody>
      </p:sp>
    </p:spTree>
    <p:extLst>
      <p:ext uri="{BB962C8B-B14F-4D97-AF65-F5344CB8AC3E}">
        <p14:creationId xmlns:p14="http://schemas.microsoft.com/office/powerpoint/2010/main" val="355572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D71C7B-07CF-4495-A9B0-14819AA460F6}"/>
              </a:ext>
            </a:extLst>
          </p:cNvPr>
          <p:cNvSpPr>
            <a:spLocks noGrp="1"/>
          </p:cNvSpPr>
          <p:nvPr>
            <p:ph type="title"/>
          </p:nvPr>
        </p:nvSpPr>
        <p:spPr/>
        <p:txBody>
          <a:bodyPr/>
          <a:lstStyle/>
          <a:p>
            <a:r>
              <a:rPr lang="sv-SE" dirty="0"/>
              <a:t>Våldsförebyggande insatser kan anpassas genom att:</a:t>
            </a:r>
          </a:p>
        </p:txBody>
      </p:sp>
      <p:sp>
        <p:nvSpPr>
          <p:cNvPr id="3" name="Platshållare för innehåll 2">
            <a:extLst>
              <a:ext uri="{FF2B5EF4-FFF2-40B4-BE49-F238E27FC236}">
                <a16:creationId xmlns:a16="http://schemas.microsoft.com/office/drawing/2014/main" id="{66D3D84B-E067-4046-9266-11671CEDC561}"/>
              </a:ext>
            </a:extLst>
          </p:cNvPr>
          <p:cNvSpPr>
            <a:spLocks noGrp="1"/>
          </p:cNvSpPr>
          <p:nvPr>
            <p:ph idx="1"/>
          </p:nvPr>
        </p:nvSpPr>
        <p:spPr/>
        <p:txBody>
          <a:bodyPr/>
          <a:lstStyle/>
          <a:p>
            <a:pPr lvl="0"/>
            <a:r>
              <a:rPr lang="sv-SE" dirty="0"/>
              <a:t>utgå från barn och ungas tillgänglighetsbehov och kommunikationssätt</a:t>
            </a:r>
          </a:p>
          <a:p>
            <a:pPr lvl="0"/>
            <a:r>
              <a:rPr lang="sv-SE" dirty="0"/>
              <a:t>använda kommunikationsstöd, visuellt material och förenklat språkbruk</a:t>
            </a:r>
          </a:p>
          <a:p>
            <a:pPr lvl="0"/>
            <a:r>
              <a:rPr lang="sv-SE" dirty="0"/>
              <a:t>använda konkret pedagogik med möjlighet att repetera och öva i olika miljöer som i hemmet, klassrum eller i andra situationer</a:t>
            </a:r>
          </a:p>
          <a:p>
            <a:pPr lvl="0"/>
            <a:r>
              <a:rPr lang="sv-SE" dirty="0"/>
              <a:t>fånga upp och ta hand om barnet eller den unga personens funderingar och erfarenheter.</a:t>
            </a:r>
          </a:p>
        </p:txBody>
      </p:sp>
    </p:spTree>
    <p:extLst>
      <p:ext uri="{BB962C8B-B14F-4D97-AF65-F5344CB8AC3E}">
        <p14:creationId xmlns:p14="http://schemas.microsoft.com/office/powerpoint/2010/main" val="406657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Fallbeskrivningar</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Om att förebygga våld.</a:t>
            </a:r>
          </a:p>
        </p:txBody>
      </p:sp>
    </p:spTree>
    <p:extLst>
      <p:ext uri="{BB962C8B-B14F-4D97-AF65-F5344CB8AC3E}">
        <p14:creationId xmlns:p14="http://schemas.microsoft.com/office/powerpoint/2010/main" val="158693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8CEDDF-E3A8-4D3A-85BF-AE1B62B88AE5}"/>
              </a:ext>
            </a:extLst>
          </p:cNvPr>
          <p:cNvSpPr>
            <a:spLocks noGrp="1"/>
          </p:cNvSpPr>
          <p:nvPr>
            <p:ph type="title"/>
          </p:nvPr>
        </p:nvSpPr>
        <p:spPr/>
        <p:txBody>
          <a:bodyPr/>
          <a:lstStyle/>
          <a:p>
            <a:r>
              <a:rPr lang="sv-SE" dirty="0"/>
              <a:t>Vad ska vi göra idag? </a:t>
            </a:r>
          </a:p>
        </p:txBody>
      </p:sp>
      <p:sp>
        <p:nvSpPr>
          <p:cNvPr id="3" name="Platshållare för innehåll 2">
            <a:extLst>
              <a:ext uri="{FF2B5EF4-FFF2-40B4-BE49-F238E27FC236}">
                <a16:creationId xmlns:a16="http://schemas.microsoft.com/office/drawing/2014/main" id="{3FA3A1A2-7A57-4677-A75B-D1CE21A86BCD}"/>
              </a:ext>
            </a:extLst>
          </p:cNvPr>
          <p:cNvSpPr>
            <a:spLocks noGrp="1"/>
          </p:cNvSpPr>
          <p:nvPr>
            <p:ph sz="half" idx="1"/>
          </p:nvPr>
        </p:nvSpPr>
        <p:spPr/>
        <p:txBody>
          <a:bodyPr/>
          <a:lstStyle/>
          <a:p>
            <a:r>
              <a:rPr lang="sv-SE" dirty="0"/>
              <a:t>introduktion </a:t>
            </a:r>
          </a:p>
          <a:p>
            <a:r>
              <a:rPr lang="sv-SE" dirty="0"/>
              <a:t>film om att förebygga våld</a:t>
            </a:r>
            <a:r>
              <a:rPr lang="sv-SE" b="1" dirty="0"/>
              <a:t> </a:t>
            </a:r>
          </a:p>
          <a:p>
            <a:r>
              <a:rPr lang="sv-SE" dirty="0"/>
              <a:t>föreläsning om att förebygga våld mot barn och unga med funktionsnedsättning </a:t>
            </a:r>
          </a:p>
          <a:p>
            <a:r>
              <a:rPr lang="sv-SE" dirty="0"/>
              <a:t>arbete med fallbeskrivning  </a:t>
            </a:r>
          </a:p>
          <a:p>
            <a:r>
              <a:rPr lang="sv-SE" dirty="0"/>
              <a:t>gemensam reflektion utifrån frågor</a:t>
            </a:r>
          </a:p>
          <a:p>
            <a:r>
              <a:rPr lang="sv-SE" dirty="0"/>
              <a:t>avslutning.</a:t>
            </a:r>
          </a:p>
          <a:p>
            <a:endParaRPr lang="sv-SE" dirty="0"/>
          </a:p>
        </p:txBody>
      </p:sp>
      <p:pic>
        <p:nvPicPr>
          <p:cNvPr id="6" name="Platshållare för innehåll 5" descr="En vuxen som läser en bok för tre barn.&#10;">
            <a:extLst>
              <a:ext uri="{FF2B5EF4-FFF2-40B4-BE49-F238E27FC236}">
                <a16:creationId xmlns:a16="http://schemas.microsoft.com/office/drawing/2014/main" id="{94B4E3C6-F967-4195-BE81-B0D39A51BE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8623" y="1349229"/>
            <a:ext cx="5181600" cy="4159541"/>
          </a:xfrm>
        </p:spPr>
      </p:pic>
    </p:spTree>
    <p:extLst>
      <p:ext uri="{BB962C8B-B14F-4D97-AF65-F5344CB8AC3E}">
        <p14:creationId xmlns:p14="http://schemas.microsoft.com/office/powerpoint/2010/main" val="1648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74C443-99EA-4F03-9DF4-6E28A40524E0}"/>
              </a:ext>
            </a:extLst>
          </p:cNvPr>
          <p:cNvSpPr>
            <a:spLocks noGrp="1"/>
          </p:cNvSpPr>
          <p:nvPr>
            <p:ph type="title"/>
          </p:nvPr>
        </p:nvSpPr>
        <p:spPr/>
        <p:txBody>
          <a:bodyPr/>
          <a:lstStyle/>
          <a:p>
            <a:r>
              <a:rPr lang="sv-SE" dirty="0"/>
              <a:t>Instruktioner</a:t>
            </a:r>
          </a:p>
        </p:txBody>
      </p:sp>
      <p:sp>
        <p:nvSpPr>
          <p:cNvPr id="3" name="Platshållare för innehåll 2">
            <a:extLst>
              <a:ext uri="{FF2B5EF4-FFF2-40B4-BE49-F238E27FC236}">
                <a16:creationId xmlns:a16="http://schemas.microsoft.com/office/drawing/2014/main" id="{3A2E95A2-9335-4977-AAA5-2223A4B0600D}"/>
              </a:ext>
            </a:extLst>
          </p:cNvPr>
          <p:cNvSpPr>
            <a:spLocks noGrp="1"/>
          </p:cNvSpPr>
          <p:nvPr>
            <p:ph sz="half" idx="1"/>
          </p:nvPr>
        </p:nvSpPr>
        <p:spPr/>
        <p:txBody>
          <a:bodyPr/>
          <a:lstStyle/>
          <a:p>
            <a:pPr>
              <a:spcAft>
                <a:spcPts val="1200"/>
              </a:spcAft>
            </a:pPr>
            <a:r>
              <a:rPr lang="sv-SE" dirty="0"/>
              <a:t>Dela upp deltagarna i mindre grupper.</a:t>
            </a:r>
          </a:p>
          <a:p>
            <a:pPr>
              <a:spcAft>
                <a:spcPts val="1200"/>
              </a:spcAft>
            </a:pPr>
            <a:r>
              <a:rPr lang="sv-SE" dirty="0"/>
              <a:t>En person i varje grupp läser fallbeskrivningen och frågor högt för de andra.</a:t>
            </a:r>
          </a:p>
          <a:p>
            <a:pPr>
              <a:spcAft>
                <a:spcPts val="1200"/>
              </a:spcAft>
            </a:pPr>
            <a:r>
              <a:rPr lang="sv-SE" dirty="0"/>
              <a:t>Diskutera den situation som beskrivs utifrån följdfrågorna.</a:t>
            </a:r>
          </a:p>
          <a:p>
            <a:pPr>
              <a:spcAft>
                <a:spcPts val="1200"/>
              </a:spcAft>
            </a:pPr>
            <a:endParaRPr lang="sv-SE" dirty="0"/>
          </a:p>
        </p:txBody>
      </p:sp>
      <p:pic>
        <p:nvPicPr>
          <p:cNvPr id="8" name="Platshållare för innehåll 7" descr="En ung vuxen med cochleaimplantat.&#10;">
            <a:extLst>
              <a:ext uri="{FF2B5EF4-FFF2-40B4-BE49-F238E27FC236}">
                <a16:creationId xmlns:a16="http://schemas.microsoft.com/office/drawing/2014/main" id="{E2B27059-F2E7-40EA-8356-2AB10C6CDA6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95310" y="1027910"/>
            <a:ext cx="2935379" cy="4254500"/>
          </a:xfrm>
        </p:spPr>
      </p:pic>
    </p:spTree>
    <p:extLst>
      <p:ext uri="{BB962C8B-B14F-4D97-AF65-F5344CB8AC3E}">
        <p14:creationId xmlns:p14="http://schemas.microsoft.com/office/powerpoint/2010/main" val="3180513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Reflektionsfrågor</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endParaRPr lang="sv-SE" dirty="0"/>
          </a:p>
        </p:txBody>
      </p:sp>
    </p:spTree>
    <p:extLst>
      <p:ext uri="{BB962C8B-B14F-4D97-AF65-F5344CB8AC3E}">
        <p14:creationId xmlns:p14="http://schemas.microsoft.com/office/powerpoint/2010/main" val="625613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A31E0C-FC93-4E60-AC56-D56EED0A42CE}"/>
              </a:ext>
            </a:extLst>
          </p:cNvPr>
          <p:cNvSpPr>
            <a:spLocks noGrp="1"/>
          </p:cNvSpPr>
          <p:nvPr>
            <p:ph type="title"/>
          </p:nvPr>
        </p:nvSpPr>
        <p:spPr/>
        <p:txBody>
          <a:bodyPr/>
          <a:lstStyle/>
          <a:p>
            <a:r>
              <a:rPr lang="sv-SE" dirty="0"/>
              <a:t>Hur ser det ut hos oss?</a:t>
            </a:r>
          </a:p>
        </p:txBody>
      </p:sp>
      <p:sp>
        <p:nvSpPr>
          <p:cNvPr id="3" name="Platshållare för innehåll 2">
            <a:extLst>
              <a:ext uri="{FF2B5EF4-FFF2-40B4-BE49-F238E27FC236}">
                <a16:creationId xmlns:a16="http://schemas.microsoft.com/office/drawing/2014/main" id="{25CE7ACC-3FE9-4DC7-BFF4-895B12C1A678}"/>
              </a:ext>
            </a:extLst>
          </p:cNvPr>
          <p:cNvSpPr>
            <a:spLocks noGrp="1"/>
          </p:cNvSpPr>
          <p:nvPr>
            <p:ph idx="1"/>
          </p:nvPr>
        </p:nvSpPr>
        <p:spPr/>
        <p:txBody>
          <a:bodyPr/>
          <a:lstStyle/>
          <a:p>
            <a:pPr lvl="0"/>
            <a:r>
              <a:rPr lang="sv-SE" dirty="0"/>
              <a:t>Vad gör vi inom det våldsförebyggande arbetet?</a:t>
            </a:r>
          </a:p>
          <a:p>
            <a:pPr lvl="0"/>
            <a:r>
              <a:rPr lang="sv-SE" dirty="0"/>
              <a:t>Hur fungerar vårt våldsförebyggande arbete för barn och unga med olika funktionsnedsättningar? </a:t>
            </a:r>
          </a:p>
          <a:p>
            <a:pPr lvl="0"/>
            <a:r>
              <a:rPr lang="sv-SE" dirty="0"/>
              <a:t>Vad kan vi göra för att alla barn och unga med funktionsnedsättning ska få tillgång till språk, kunskap och sätt att prata om våld, känna att de har rätt till kroppslig integritet och veta hur de kan få stöd om de behöver det?</a:t>
            </a:r>
          </a:p>
          <a:p>
            <a:pPr lvl="0"/>
            <a:r>
              <a:rPr lang="sv-SE" dirty="0"/>
              <a:t>Vad behöver vi utveckla när det gäller vårt våldsförebyggande arbete?</a:t>
            </a:r>
          </a:p>
          <a:p>
            <a:endParaRPr lang="sv-SE" dirty="0"/>
          </a:p>
        </p:txBody>
      </p:sp>
    </p:spTree>
    <p:extLst>
      <p:ext uri="{BB962C8B-B14F-4D97-AF65-F5344CB8AC3E}">
        <p14:creationId xmlns:p14="http://schemas.microsoft.com/office/powerpoint/2010/main" val="403663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83D193-B5B3-4CC9-B4F8-DE6BA4B4C8D9}"/>
              </a:ext>
            </a:extLst>
          </p:cNvPr>
          <p:cNvSpPr>
            <a:spLocks noGrp="1"/>
          </p:cNvSpPr>
          <p:nvPr>
            <p:ph type="title"/>
          </p:nvPr>
        </p:nvSpPr>
        <p:spPr/>
        <p:txBody>
          <a:bodyPr/>
          <a:lstStyle/>
          <a:p>
            <a:r>
              <a:rPr lang="sv-SE" dirty="0"/>
              <a:t>Avslutning</a:t>
            </a:r>
          </a:p>
        </p:txBody>
      </p:sp>
      <p:sp>
        <p:nvSpPr>
          <p:cNvPr id="3" name="Platshållare för innehåll 2">
            <a:extLst>
              <a:ext uri="{FF2B5EF4-FFF2-40B4-BE49-F238E27FC236}">
                <a16:creationId xmlns:a16="http://schemas.microsoft.com/office/drawing/2014/main" id="{9F53A4A5-0DF7-4767-AB48-4704EED584E8}"/>
              </a:ext>
            </a:extLst>
          </p:cNvPr>
          <p:cNvSpPr>
            <a:spLocks noGrp="1"/>
          </p:cNvSpPr>
          <p:nvPr>
            <p:ph sz="half" idx="1"/>
          </p:nvPr>
        </p:nvSpPr>
        <p:spPr/>
        <p:txBody>
          <a:bodyPr/>
          <a:lstStyle/>
          <a:p>
            <a:r>
              <a:rPr lang="sv-SE" dirty="0"/>
              <a:t>Under nästa tema kommer vi att prata om att upptäcka våld.</a:t>
            </a:r>
          </a:p>
          <a:p>
            <a:r>
              <a:rPr lang="sv-SE" dirty="0"/>
              <a:t>Vad tar du med dig från dagens utbildning?</a:t>
            </a:r>
          </a:p>
          <a:p>
            <a:r>
              <a:rPr lang="sv-SE" dirty="0"/>
              <a:t>Är det något du vill skicka med inför nästa tillfälle?</a:t>
            </a:r>
          </a:p>
          <a:p>
            <a:endParaRPr lang="sv-SE" dirty="0"/>
          </a:p>
          <a:p>
            <a:endParaRPr lang="sv-SE" dirty="0"/>
          </a:p>
        </p:txBody>
      </p:sp>
      <p:pic>
        <p:nvPicPr>
          <p:cNvPr id="8" name="Platshållare för innehåll 7" descr="En bild av två unga vuxna som spelar rullstolsbasket.&#10;">
            <a:extLst>
              <a:ext uri="{FF2B5EF4-FFF2-40B4-BE49-F238E27FC236}">
                <a16:creationId xmlns:a16="http://schemas.microsoft.com/office/drawing/2014/main" id="{42BD51A4-1E16-4DFB-9DC3-C409AE5AFD3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9304" y="1301750"/>
            <a:ext cx="4909038" cy="4254500"/>
          </a:xfrm>
        </p:spPr>
      </p:pic>
    </p:spTree>
    <p:extLst>
      <p:ext uri="{BB962C8B-B14F-4D97-AF65-F5344CB8AC3E}">
        <p14:creationId xmlns:p14="http://schemas.microsoft.com/office/powerpoint/2010/main" val="1551051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EE1D96-B0B9-448C-B6A9-1F0C22806575}"/>
              </a:ext>
            </a:extLst>
          </p:cNvPr>
          <p:cNvSpPr>
            <a:spLocks noGrp="1"/>
          </p:cNvSpPr>
          <p:nvPr>
            <p:ph type="ctrTitle"/>
          </p:nvPr>
        </p:nvSpPr>
        <p:spPr/>
        <p:txBody>
          <a:bodyPr/>
          <a:lstStyle/>
          <a:p>
            <a:r>
              <a:rPr lang="sv-SE" dirty="0"/>
              <a:t>Tack för idag!</a:t>
            </a:r>
          </a:p>
        </p:txBody>
      </p:sp>
      <p:sp>
        <p:nvSpPr>
          <p:cNvPr id="3" name="Underrubrik 2">
            <a:extLst>
              <a:ext uri="{FF2B5EF4-FFF2-40B4-BE49-F238E27FC236}">
                <a16:creationId xmlns:a16="http://schemas.microsoft.com/office/drawing/2014/main" id="{4B1323DA-3CBA-4921-99E1-1622D4692934}"/>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35074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7F657-3A7A-44A1-AB0E-CE43C859F200}"/>
              </a:ext>
            </a:extLst>
          </p:cNvPr>
          <p:cNvSpPr>
            <a:spLocks noGrp="1"/>
          </p:cNvSpPr>
          <p:nvPr>
            <p:ph type="title"/>
          </p:nvPr>
        </p:nvSpPr>
        <p:spPr/>
        <p:txBody>
          <a:bodyPr/>
          <a:lstStyle/>
          <a:p>
            <a:r>
              <a:rPr lang="sv-SE" dirty="0"/>
              <a:t>I detta tema kommer vi få lära oss om:</a:t>
            </a:r>
          </a:p>
        </p:txBody>
      </p:sp>
      <p:sp>
        <p:nvSpPr>
          <p:cNvPr id="3" name="Platshållare för innehåll 2">
            <a:extLst>
              <a:ext uri="{FF2B5EF4-FFF2-40B4-BE49-F238E27FC236}">
                <a16:creationId xmlns:a16="http://schemas.microsoft.com/office/drawing/2014/main" id="{D2DBD65B-3FCA-48BA-86C7-47F893D1BF1B}"/>
              </a:ext>
            </a:extLst>
          </p:cNvPr>
          <p:cNvSpPr>
            <a:spLocks noGrp="1"/>
          </p:cNvSpPr>
          <p:nvPr>
            <p:ph idx="1"/>
          </p:nvPr>
        </p:nvSpPr>
        <p:spPr/>
        <p:txBody>
          <a:bodyPr/>
          <a:lstStyle/>
          <a:p>
            <a:r>
              <a:rPr lang="sv-SE" dirty="0"/>
              <a:t>skyddsfaktorer som minskar risken för våld</a:t>
            </a:r>
          </a:p>
          <a:p>
            <a:pPr>
              <a:spcAft>
                <a:spcPts val="1800"/>
              </a:spcAft>
            </a:pPr>
            <a:r>
              <a:rPr lang="sv-SE" dirty="0"/>
              <a:t>hur våld mot barn och unga med funktionsnedsättning kan förebyggas.</a:t>
            </a:r>
          </a:p>
          <a:p>
            <a:pPr marL="0" indent="0">
              <a:buNone/>
            </a:pPr>
            <a:r>
              <a:rPr lang="sv-SE" dirty="0"/>
              <a:t>Syftet är att vi ska få kunskap om hur vi kan förebygga våld mot barn unga med funktionsnedsättning.</a:t>
            </a:r>
          </a:p>
        </p:txBody>
      </p:sp>
    </p:spTree>
    <p:extLst>
      <p:ext uri="{BB962C8B-B14F-4D97-AF65-F5344CB8AC3E}">
        <p14:creationId xmlns:p14="http://schemas.microsoft.com/office/powerpoint/2010/main" val="288629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4613-8AAB-B50E-5E65-4769FB794B26}"/>
              </a:ext>
            </a:extLst>
          </p:cNvPr>
          <p:cNvSpPr>
            <a:spLocks noGrp="1"/>
          </p:cNvSpPr>
          <p:nvPr>
            <p:ph type="title"/>
          </p:nvPr>
        </p:nvSpPr>
        <p:spPr>
          <a:xfrm>
            <a:off x="503999" y="212652"/>
            <a:ext cx="11191113" cy="1268818"/>
          </a:xfrm>
        </p:spPr>
        <p:txBody>
          <a:bodyPr anchor="ctr">
            <a:normAutofit/>
          </a:bodyPr>
          <a:lstStyle/>
          <a:p>
            <a:pPr algn="ctr"/>
            <a:r>
              <a:rPr lang="sv-SE" sz="4000" dirty="0"/>
              <a:t>Röster om våld</a:t>
            </a:r>
            <a:endParaRPr lang="sv-SE" sz="3200" dirty="0"/>
          </a:p>
        </p:txBody>
      </p:sp>
      <p:sp>
        <p:nvSpPr>
          <p:cNvPr id="40" name="TextBox 39">
            <a:extLst>
              <a:ext uri="{FF2B5EF4-FFF2-40B4-BE49-F238E27FC236}">
                <a16:creationId xmlns:a16="http://schemas.microsoft.com/office/drawing/2014/main" id="{8AA5D983-E106-FCEE-709A-91F089B7EB1F}"/>
              </a:ext>
            </a:extLst>
          </p:cNvPr>
          <p:cNvSpPr txBox="1"/>
          <p:nvPr/>
        </p:nvSpPr>
        <p:spPr>
          <a:xfrm>
            <a:off x="931998" y="1458171"/>
            <a:ext cx="3171173" cy="1897764"/>
          </a:xfrm>
          <a:prstGeom prst="rect">
            <a:avLst/>
          </a:prstGeom>
          <a:noFill/>
        </p:spPr>
        <p:txBody>
          <a:bodyPr wrap="square">
            <a:spAutoFit/>
          </a:bodyPr>
          <a:lstStyle/>
          <a:p>
            <a:pPr>
              <a:lnSpc>
                <a:spcPct val="110000"/>
              </a:lnSpc>
            </a:pPr>
            <a:r>
              <a:rPr lang="sv-SE" dirty="0"/>
              <a:t>Jag visste knappt själv då att det var sexuellt våld jag blev utsatt för. Efter många års samtalsterapi kom den insikten och jag kunde börja prata om mina upplevelser.</a:t>
            </a:r>
            <a:endParaRPr lang="sv-SE" sz="1800" u="none" dirty="0">
              <a:solidFill>
                <a:schemeClr val="tx1"/>
              </a:solidFill>
            </a:endParaRPr>
          </a:p>
        </p:txBody>
      </p:sp>
      <p:sp>
        <p:nvSpPr>
          <p:cNvPr id="41" name="TextBox 40">
            <a:extLst>
              <a:ext uri="{FF2B5EF4-FFF2-40B4-BE49-F238E27FC236}">
                <a16:creationId xmlns:a16="http://schemas.microsoft.com/office/drawing/2014/main" id="{2CA491C0-861A-E57F-1775-EA8C04F2AD3E}"/>
              </a:ext>
            </a:extLst>
          </p:cNvPr>
          <p:cNvSpPr txBox="1"/>
          <p:nvPr/>
        </p:nvSpPr>
        <p:spPr>
          <a:xfrm>
            <a:off x="7712619" y="1582271"/>
            <a:ext cx="3650161" cy="1897764"/>
          </a:xfrm>
          <a:prstGeom prst="rect">
            <a:avLst/>
          </a:prstGeom>
          <a:noFill/>
        </p:spPr>
        <p:txBody>
          <a:bodyPr wrap="square">
            <a:spAutoFit/>
          </a:bodyPr>
          <a:lstStyle/>
          <a:p>
            <a:pPr algn="ctr">
              <a:lnSpc>
                <a:spcPct val="110000"/>
              </a:lnSpc>
            </a:pPr>
            <a:r>
              <a:rPr lang="sv-SE" dirty="0"/>
              <a:t>Jag blev utsatt för psykiskt våld och man vet inte om att det är våld, eller ens att man kan kalla det för att bli utsatt, när man är ett barn och har en pappa som inte är som han ska.</a:t>
            </a:r>
            <a:endParaRPr lang="sv-SE" dirty="0">
              <a:solidFill>
                <a:schemeClr val="tx1"/>
              </a:solidFill>
            </a:endParaRPr>
          </a:p>
        </p:txBody>
      </p:sp>
      <p:sp>
        <p:nvSpPr>
          <p:cNvPr id="42" name="TextBox 41">
            <a:extLst>
              <a:ext uri="{FF2B5EF4-FFF2-40B4-BE49-F238E27FC236}">
                <a16:creationId xmlns:a16="http://schemas.microsoft.com/office/drawing/2014/main" id="{2DFCF367-AA05-D0F8-5470-5021C8C52911}"/>
              </a:ext>
            </a:extLst>
          </p:cNvPr>
          <p:cNvSpPr txBox="1"/>
          <p:nvPr/>
        </p:nvSpPr>
        <p:spPr>
          <a:xfrm>
            <a:off x="4959426" y="4099111"/>
            <a:ext cx="3035874" cy="1593065"/>
          </a:xfrm>
          <a:prstGeom prst="rect">
            <a:avLst/>
          </a:prstGeom>
          <a:noFill/>
        </p:spPr>
        <p:txBody>
          <a:bodyPr wrap="square">
            <a:spAutoFit/>
          </a:bodyPr>
          <a:lstStyle/>
          <a:p>
            <a:pPr>
              <a:lnSpc>
                <a:spcPct val="110000"/>
              </a:lnSpc>
            </a:pPr>
            <a:r>
              <a:rPr lang="sv-SE" dirty="0"/>
              <a:t>När det skedde visste jag inte hur jag skulle prata om det. Kunde inte. Fanns inte ord. Berättade först flera år senare.</a:t>
            </a:r>
            <a:endParaRPr lang="sv-SE" dirty="0">
              <a:solidFill>
                <a:schemeClr val="tx1"/>
              </a:solidFill>
            </a:endParaRPr>
          </a:p>
        </p:txBody>
      </p:sp>
      <p:grpSp>
        <p:nvGrpSpPr>
          <p:cNvPr id="36" name="Group 35">
            <a:extLst>
              <a:ext uri="{FF2B5EF4-FFF2-40B4-BE49-F238E27FC236}">
                <a16:creationId xmlns:a16="http://schemas.microsoft.com/office/drawing/2014/main" id="{1CBA689E-9F7A-8FED-497B-9F273053801C}"/>
              </a:ext>
              <a:ext uri="{C183D7F6-B498-43B3-948B-1728B52AA6E4}">
                <adec:decorative xmlns:adec="http://schemas.microsoft.com/office/drawing/2017/decorative" val="1"/>
              </a:ext>
            </a:extLst>
          </p:cNvPr>
          <p:cNvGrpSpPr/>
          <p:nvPr/>
        </p:nvGrpSpPr>
        <p:grpSpPr>
          <a:xfrm>
            <a:off x="7073900" y="946536"/>
            <a:ext cx="4967311" cy="3097685"/>
            <a:chOff x="5884965" y="2953777"/>
            <a:chExt cx="3390900" cy="2209800"/>
          </a:xfrm>
        </p:grpSpPr>
        <p:sp>
          <p:nvSpPr>
            <p:cNvPr id="30" name="Freeform 29">
              <a:extLst>
                <a:ext uri="{FF2B5EF4-FFF2-40B4-BE49-F238E27FC236}">
                  <a16:creationId xmlns:a16="http://schemas.microsoft.com/office/drawing/2014/main" id="{EB281FED-7B8B-4764-A521-5E4B97D77C63}"/>
                </a:ext>
              </a:extLst>
            </p:cNvPr>
            <p:cNvSpPr/>
            <p:nvPr/>
          </p:nvSpPr>
          <p:spPr>
            <a:xfrm>
              <a:off x="5884965" y="3248025"/>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pic>
          <p:nvPicPr>
            <p:cNvPr id="25" name="Graphic 24">
              <a:extLst>
                <a:ext uri="{FF2B5EF4-FFF2-40B4-BE49-F238E27FC236}">
                  <a16:creationId xmlns:a16="http://schemas.microsoft.com/office/drawing/2014/main" id="{9EA90C6A-8645-BACC-9D69-A35E7AEFDB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4965" y="2953777"/>
              <a:ext cx="3390900" cy="2209800"/>
            </a:xfrm>
            <a:prstGeom prst="rect">
              <a:avLst/>
            </a:prstGeom>
          </p:spPr>
        </p:pic>
        <p:sp>
          <p:nvSpPr>
            <p:cNvPr id="31" name="Freeform 30">
              <a:extLst>
                <a:ext uri="{FF2B5EF4-FFF2-40B4-BE49-F238E27FC236}">
                  <a16:creationId xmlns:a16="http://schemas.microsoft.com/office/drawing/2014/main" id="{7C193549-FB3D-C65C-693C-C6408AF456EC}"/>
                </a:ext>
              </a:extLst>
            </p:cNvPr>
            <p:cNvSpPr/>
            <p:nvPr/>
          </p:nvSpPr>
          <p:spPr>
            <a:xfrm>
              <a:off x="8726136" y="438013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0066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grpSp>
        <p:nvGrpSpPr>
          <p:cNvPr id="38" name="Group 37">
            <a:extLst>
              <a:ext uri="{FF2B5EF4-FFF2-40B4-BE49-F238E27FC236}">
                <a16:creationId xmlns:a16="http://schemas.microsoft.com/office/drawing/2014/main" id="{8857B082-9054-D2FF-7374-2C083F145C7D}"/>
              </a:ext>
              <a:ext uri="{C183D7F6-B498-43B3-948B-1728B52AA6E4}">
                <adec:decorative xmlns:adec="http://schemas.microsoft.com/office/drawing/2017/decorative" val="1"/>
              </a:ext>
            </a:extLst>
          </p:cNvPr>
          <p:cNvGrpSpPr/>
          <p:nvPr/>
        </p:nvGrpSpPr>
        <p:grpSpPr>
          <a:xfrm>
            <a:off x="4488331" y="3783997"/>
            <a:ext cx="3834033" cy="2127467"/>
            <a:chOff x="924082" y="1955252"/>
            <a:chExt cx="3076913" cy="1897562"/>
          </a:xfrm>
        </p:grpSpPr>
        <p:pic>
          <p:nvPicPr>
            <p:cNvPr id="27" name="Graphic 26">
              <a:extLst>
                <a:ext uri="{FF2B5EF4-FFF2-40B4-BE49-F238E27FC236}">
                  <a16:creationId xmlns:a16="http://schemas.microsoft.com/office/drawing/2014/main" id="{5BA94DEF-48F0-1D86-07D5-A55926B0F3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195" y="1985914"/>
              <a:ext cx="2971800" cy="1866900"/>
            </a:xfrm>
            <a:prstGeom prst="rect">
              <a:avLst/>
            </a:prstGeom>
          </p:spPr>
        </p:pic>
        <p:sp>
          <p:nvSpPr>
            <p:cNvPr id="32" name="Freeform 31">
              <a:extLst>
                <a:ext uri="{FF2B5EF4-FFF2-40B4-BE49-F238E27FC236}">
                  <a16:creationId xmlns:a16="http://schemas.microsoft.com/office/drawing/2014/main" id="{52B68B31-5936-0121-0A3B-A3D25C258D22}"/>
                </a:ext>
              </a:extLst>
            </p:cNvPr>
            <p:cNvSpPr/>
            <p:nvPr/>
          </p:nvSpPr>
          <p:spPr>
            <a:xfrm>
              <a:off x="924082" y="1955252"/>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00CFB5"/>
            </a:solidFill>
            <a:ln>
              <a:solidFill>
                <a:srgbClr val="00CFB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3" name="Freeform 32">
              <a:extLst>
                <a:ext uri="{FF2B5EF4-FFF2-40B4-BE49-F238E27FC236}">
                  <a16:creationId xmlns:a16="http://schemas.microsoft.com/office/drawing/2014/main" id="{C6F0FFDC-AFDE-9BD8-F85C-13B970FB7793}"/>
                </a:ext>
              </a:extLst>
            </p:cNvPr>
            <p:cNvSpPr/>
            <p:nvPr/>
          </p:nvSpPr>
          <p:spPr>
            <a:xfrm>
              <a:off x="3520138" y="3416191"/>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00CFB5"/>
            </a:solidFill>
            <a:ln>
              <a:solidFill>
                <a:srgbClr val="00CFB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grpSp>
        <p:nvGrpSpPr>
          <p:cNvPr id="37" name="Group 36">
            <a:extLst>
              <a:ext uri="{FF2B5EF4-FFF2-40B4-BE49-F238E27FC236}">
                <a16:creationId xmlns:a16="http://schemas.microsoft.com/office/drawing/2014/main" id="{C3279735-4448-63EB-2261-4BA01D919C9A}"/>
              </a:ext>
              <a:ext uri="{C183D7F6-B498-43B3-948B-1728B52AA6E4}">
                <adec:decorative xmlns:adec="http://schemas.microsoft.com/office/drawing/2017/decorative" val="1"/>
              </a:ext>
            </a:extLst>
          </p:cNvPr>
          <p:cNvGrpSpPr/>
          <p:nvPr/>
        </p:nvGrpSpPr>
        <p:grpSpPr>
          <a:xfrm>
            <a:off x="388556" y="1057791"/>
            <a:ext cx="4158746" cy="3527461"/>
            <a:chOff x="2542675" y="4624880"/>
            <a:chExt cx="3006955" cy="2394664"/>
          </a:xfrm>
        </p:grpSpPr>
        <p:pic>
          <p:nvPicPr>
            <p:cNvPr id="23" name="Graphic 22">
              <a:extLst>
                <a:ext uri="{FF2B5EF4-FFF2-40B4-BE49-F238E27FC236}">
                  <a16:creationId xmlns:a16="http://schemas.microsoft.com/office/drawing/2014/main" id="{16DF2380-A1AC-B3AD-D6A9-982CFAE32BC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445" y="4695444"/>
              <a:ext cx="2705100" cy="2324100"/>
            </a:xfrm>
            <a:prstGeom prst="rect">
              <a:avLst/>
            </a:prstGeom>
          </p:spPr>
        </p:pic>
        <p:sp>
          <p:nvSpPr>
            <p:cNvPr id="34" name="Freeform 33">
              <a:extLst>
                <a:ext uri="{FF2B5EF4-FFF2-40B4-BE49-F238E27FC236}">
                  <a16:creationId xmlns:a16="http://schemas.microsoft.com/office/drawing/2014/main" id="{4CD8CA9C-E3BE-6324-4B5D-7AA2987CFA0B}"/>
                </a:ext>
              </a:extLst>
            </p:cNvPr>
            <p:cNvSpPr/>
            <p:nvPr/>
          </p:nvSpPr>
          <p:spPr>
            <a:xfrm>
              <a:off x="2542675" y="4624880"/>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00B9E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5" name="Freeform 34">
              <a:extLst>
                <a:ext uri="{FF2B5EF4-FFF2-40B4-BE49-F238E27FC236}">
                  <a16:creationId xmlns:a16="http://schemas.microsoft.com/office/drawing/2014/main" id="{998922D6-1120-E461-20B4-E6907DADABB7}"/>
                </a:ext>
              </a:extLst>
            </p:cNvPr>
            <p:cNvSpPr/>
            <p:nvPr/>
          </p:nvSpPr>
          <p:spPr>
            <a:xfrm>
              <a:off x="5073380" y="606479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00B9E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spTree>
    <p:extLst>
      <p:ext uri="{BB962C8B-B14F-4D97-AF65-F5344CB8AC3E}">
        <p14:creationId xmlns:p14="http://schemas.microsoft.com/office/powerpoint/2010/main" val="327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Film</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Att förebygga våld.</a:t>
            </a:r>
            <a:r>
              <a:rPr lang="sv-SE" b="1" dirty="0"/>
              <a:t> </a:t>
            </a:r>
            <a:endParaRPr lang="sv-SE" dirty="0"/>
          </a:p>
        </p:txBody>
      </p:sp>
    </p:spTree>
    <p:extLst>
      <p:ext uri="{BB962C8B-B14F-4D97-AF65-F5344CB8AC3E}">
        <p14:creationId xmlns:p14="http://schemas.microsoft.com/office/powerpoint/2010/main" val="211426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Föreläsning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Om att förebygga våld mot barn och unga med funktionsnedsättning.</a:t>
            </a:r>
          </a:p>
        </p:txBody>
      </p:sp>
    </p:spTree>
    <p:extLst>
      <p:ext uri="{BB962C8B-B14F-4D97-AF65-F5344CB8AC3E}">
        <p14:creationId xmlns:p14="http://schemas.microsoft.com/office/powerpoint/2010/main" val="38124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84E90D-B0CE-492A-BF9C-AE189FAA4DF3}"/>
              </a:ext>
            </a:extLst>
          </p:cNvPr>
          <p:cNvSpPr>
            <a:spLocks noGrp="1"/>
          </p:cNvSpPr>
          <p:nvPr>
            <p:ph type="title"/>
          </p:nvPr>
        </p:nvSpPr>
        <p:spPr/>
        <p:txBody>
          <a:bodyPr/>
          <a:lstStyle/>
          <a:p>
            <a:r>
              <a:rPr lang="sv-SE" dirty="0"/>
              <a:t>Våldsförebyggande arbete</a:t>
            </a:r>
          </a:p>
        </p:txBody>
      </p:sp>
      <p:sp>
        <p:nvSpPr>
          <p:cNvPr id="3" name="Platshållare för innehåll 2">
            <a:extLst>
              <a:ext uri="{FF2B5EF4-FFF2-40B4-BE49-F238E27FC236}">
                <a16:creationId xmlns:a16="http://schemas.microsoft.com/office/drawing/2014/main" id="{5F3FA017-2F69-45F0-B221-B9EC860896B0}"/>
              </a:ext>
            </a:extLst>
          </p:cNvPr>
          <p:cNvSpPr>
            <a:spLocks noGrp="1"/>
          </p:cNvSpPr>
          <p:nvPr>
            <p:ph idx="1"/>
          </p:nvPr>
        </p:nvSpPr>
        <p:spPr/>
        <p:txBody>
          <a:bodyPr/>
          <a:lstStyle/>
          <a:p>
            <a:r>
              <a:rPr lang="sv-SE" dirty="0"/>
              <a:t>Ett av de viktigaste områdena i arbetet mot våld mot barn och unga är att förhindra att våld uppstår. </a:t>
            </a:r>
          </a:p>
          <a:p>
            <a:r>
              <a:rPr lang="sv-SE" dirty="0"/>
              <a:t>När våld redan har inträffat handlar det våldsförebyggande arbetet om att hindra att våldet upprepas. </a:t>
            </a:r>
          </a:p>
          <a:p>
            <a:r>
              <a:rPr lang="sv-SE" dirty="0"/>
              <a:t>All personal som möter barn och unga har viktiga roller i det våldsförebyggande arbetet.</a:t>
            </a:r>
          </a:p>
          <a:p>
            <a:endParaRPr lang="sv-SE" dirty="0">
              <a:highlight>
                <a:srgbClr val="FFFF00"/>
              </a:highlight>
            </a:endParaRPr>
          </a:p>
          <a:p>
            <a:endParaRPr lang="sv-SE" dirty="0"/>
          </a:p>
          <a:p>
            <a:endParaRPr lang="sv-SE" dirty="0"/>
          </a:p>
          <a:p>
            <a:endParaRPr lang="sv-SE" dirty="0"/>
          </a:p>
        </p:txBody>
      </p:sp>
    </p:spTree>
    <p:extLst>
      <p:ext uri="{BB962C8B-B14F-4D97-AF65-F5344CB8AC3E}">
        <p14:creationId xmlns:p14="http://schemas.microsoft.com/office/powerpoint/2010/main" val="2353840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7EEB5B-B24C-4873-9417-B077B24EB511}"/>
              </a:ext>
            </a:extLst>
          </p:cNvPr>
          <p:cNvSpPr>
            <a:spLocks noGrp="1"/>
          </p:cNvSpPr>
          <p:nvPr>
            <p:ph type="title"/>
          </p:nvPr>
        </p:nvSpPr>
        <p:spPr/>
        <p:txBody>
          <a:bodyPr>
            <a:normAutofit fontScale="90000"/>
          </a:bodyPr>
          <a:lstStyle/>
          <a:p>
            <a:pPr lvl="0"/>
            <a:br>
              <a:rPr lang="sv-SE" dirty="0"/>
            </a:br>
            <a:r>
              <a:rPr lang="sv-SE" sz="4900" dirty="0"/>
              <a:t>Våldsförebyggande arbete kan riktas till:</a:t>
            </a:r>
            <a:br>
              <a:rPr lang="sv-SE" dirty="0"/>
            </a:br>
            <a:endParaRPr lang="sv-SE" dirty="0"/>
          </a:p>
        </p:txBody>
      </p:sp>
      <p:graphicFrame>
        <p:nvGraphicFramePr>
          <p:cNvPr id="4" name="Diagram 3" descr="En figur som visar en pyramidform med tre nivåer av text.&#10;&#10;De som har erfarenhet av att utsättas för, eller utöva, våld.&#10;&#10;De som riskerar att utsättas för, eller utöva, våld.&#10;&#10;Breda grupper av befolkningen, oavsett erfarenhet av våld.">
            <a:extLst>
              <a:ext uri="{FF2B5EF4-FFF2-40B4-BE49-F238E27FC236}">
                <a16:creationId xmlns:a16="http://schemas.microsoft.com/office/drawing/2014/main" id="{B0DA13E2-8C11-4A5B-9616-11A74B3A0B87}"/>
              </a:ext>
            </a:extLst>
          </p:cNvPr>
          <p:cNvGraphicFramePr/>
          <p:nvPr>
            <p:extLst>
              <p:ext uri="{D42A27DB-BD31-4B8C-83A1-F6EECF244321}">
                <p14:modId xmlns:p14="http://schemas.microsoft.com/office/powerpoint/2010/main" val="834650127"/>
              </p:ext>
            </p:extLst>
          </p:nvPr>
        </p:nvGraphicFramePr>
        <p:xfrm>
          <a:off x="838201" y="1690692"/>
          <a:ext cx="10971178" cy="4467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767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D02E0C-43DF-4063-BF63-2D80AD62354E}"/>
              </a:ext>
            </a:extLst>
          </p:cNvPr>
          <p:cNvSpPr>
            <a:spLocks noGrp="1"/>
          </p:cNvSpPr>
          <p:nvPr>
            <p:ph type="title"/>
          </p:nvPr>
        </p:nvSpPr>
        <p:spPr/>
        <p:txBody>
          <a:bodyPr/>
          <a:lstStyle/>
          <a:p>
            <a:r>
              <a:rPr lang="sv-SE" dirty="0"/>
              <a:t>Att motverka risker och stärka skydd</a:t>
            </a:r>
          </a:p>
        </p:txBody>
      </p:sp>
      <p:sp>
        <p:nvSpPr>
          <p:cNvPr id="3" name="Platshållare för innehåll 2">
            <a:extLst>
              <a:ext uri="{FF2B5EF4-FFF2-40B4-BE49-F238E27FC236}">
                <a16:creationId xmlns:a16="http://schemas.microsoft.com/office/drawing/2014/main" id="{65A367B1-FD8D-469E-9946-186D4B7533FB}"/>
              </a:ext>
            </a:extLst>
          </p:cNvPr>
          <p:cNvSpPr>
            <a:spLocks noGrp="1"/>
          </p:cNvSpPr>
          <p:nvPr>
            <p:ph sz="half" idx="1"/>
          </p:nvPr>
        </p:nvSpPr>
        <p:spPr/>
        <p:txBody>
          <a:bodyPr/>
          <a:lstStyle/>
          <a:p>
            <a:pPr marL="0" indent="0">
              <a:buNone/>
            </a:pPr>
            <a:r>
              <a:rPr lang="sv-SE" sz="2800" dirty="0"/>
              <a:t>Det våldsförebyggande arbetet kan både innebära att motverka riskfaktorer och att stärka skyddande faktorer.</a:t>
            </a:r>
            <a:endParaRPr lang="sv-SE" sz="2800" b="1" dirty="0"/>
          </a:p>
          <a:p>
            <a:endParaRPr lang="sv-SE" dirty="0"/>
          </a:p>
        </p:txBody>
      </p:sp>
      <p:pic>
        <p:nvPicPr>
          <p:cNvPr id="6" name="Platshållare för innehåll 5" descr="Ett barn som håller händerna framför ansiktet.&#10;">
            <a:extLst>
              <a:ext uri="{FF2B5EF4-FFF2-40B4-BE49-F238E27FC236}">
                <a16:creationId xmlns:a16="http://schemas.microsoft.com/office/drawing/2014/main" id="{30C13046-38AA-4CCC-A92E-6E350A8460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63425" y="1301750"/>
            <a:ext cx="2439409" cy="4254500"/>
          </a:xfrm>
        </p:spPr>
      </p:pic>
    </p:spTree>
    <p:extLst>
      <p:ext uri="{BB962C8B-B14F-4D97-AF65-F5344CB8AC3E}">
        <p14:creationId xmlns:p14="http://schemas.microsoft.com/office/powerpoint/2010/main" val="2028431081"/>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son xmlns="f6351e9a-ea34-4ad9-b922-25ec9d06a7c5">
      <UserInfo>
        <DisplayName/>
        <AccountId xsi:nil="true"/>
        <AccountType/>
      </UserInfo>
    </Person>
    <TaxCatchAll xmlns="484986f3-affb-4909-aac7-6cbe78376350" xsi:nil="true"/>
    <lcf76f155ced4ddcb4097134ff3c332f xmlns="f6351e9a-ea34-4ad9-b922-25ec9d06a7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F031C3207A044E9EC9C4231C161E8E" ma:contentTypeVersion="18" ma:contentTypeDescription="Create a new document." ma:contentTypeScope="" ma:versionID="9a90d576f0e679fceeecb069ea43a08f">
  <xsd:schema xmlns:xsd="http://www.w3.org/2001/XMLSchema" xmlns:xs="http://www.w3.org/2001/XMLSchema" xmlns:p="http://schemas.microsoft.com/office/2006/metadata/properties" xmlns:ns2="484986f3-affb-4909-aac7-6cbe78376350" xmlns:ns3="f6351e9a-ea34-4ad9-b922-25ec9d06a7c5" targetNamespace="http://schemas.microsoft.com/office/2006/metadata/properties" ma:root="true" ma:fieldsID="2bf4f614b976132a49861302fd08d2f0" ns2:_="" ns3:_="">
    <xsd:import namespace="484986f3-affb-4909-aac7-6cbe78376350"/>
    <xsd:import namespace="f6351e9a-ea34-4ad9-b922-25ec9d06a7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Pers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986f3-affb-4909-aac7-6cbe78376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ee142a8-9c9c-4cbd-a4e9-418403d2d563}" ma:internalName="TaxCatchAll" ma:showField="CatchAllData" ma:web="484986f3-affb-4909-aac7-6cbe783763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351e9a-ea34-4ad9-b922-25ec9d06a7c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5"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8BF02-2FD4-48FE-839B-4585173BA8BF}">
  <ds:schemaRefs>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484986f3-affb-4909-aac7-6cbe78376350"/>
    <ds:schemaRef ds:uri="http://purl.org/dc/terms/"/>
    <ds:schemaRef ds:uri="f6351e9a-ea34-4ad9-b922-25ec9d06a7c5"/>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D6CCE95E-C9EA-4EAC-AA81-C9D39F1C0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986f3-affb-4909-aac7-6cbe78376350"/>
    <ds:schemaRef ds:uri="f6351e9a-ea34-4ad9-b922-25ec9d06a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494F70-4955-4DB6-BD54-74471D090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6513</TotalTime>
  <Words>2583</Words>
  <Application>Microsoft Office PowerPoint</Application>
  <PresentationFormat>Bredbild</PresentationFormat>
  <Paragraphs>235</Paragraphs>
  <Slides>24</Slides>
  <Notes>23</Notes>
  <HiddenSlides>4</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24</vt:i4>
      </vt:variant>
    </vt:vector>
  </HeadingPairs>
  <TitlesOfParts>
    <vt:vector size="31" baseType="lpstr">
      <vt:lpstr>Arial</vt:lpstr>
      <vt:lpstr>Calibri Light</vt:lpstr>
      <vt:lpstr>Georgia</vt:lpstr>
      <vt:lpstr>KorolevLiU Medium</vt:lpstr>
      <vt:lpstr>source sans pro</vt:lpstr>
      <vt:lpstr>LiU - VIT</vt:lpstr>
      <vt:lpstr>LiU - ljusturkos</vt:lpstr>
      <vt:lpstr>Förebygg våld </vt:lpstr>
      <vt:lpstr>Vad ska vi göra idag? </vt:lpstr>
      <vt:lpstr>I detta tema kommer vi få lära oss om:</vt:lpstr>
      <vt:lpstr>Röster om våld</vt:lpstr>
      <vt:lpstr>Film</vt:lpstr>
      <vt:lpstr>Föreläsning</vt:lpstr>
      <vt:lpstr>Våldsförebyggande arbete</vt:lpstr>
      <vt:lpstr> Våldsförebyggande arbete kan riktas till: </vt:lpstr>
      <vt:lpstr>Att motverka risker och stärka skydd</vt:lpstr>
      <vt:lpstr>Sociala och familjerelaterade skyddsfaktorer kan vara:</vt:lpstr>
      <vt:lpstr>Individrelaterade skyddsfaktorer kan vara:</vt:lpstr>
      <vt:lpstr>Våldsförebyggande insatser till föräldrar kan vara att:</vt:lpstr>
      <vt:lpstr>Exempel på föräldrastödjande insatser:</vt:lpstr>
      <vt:lpstr>Våldsförebyggande insatser till barn och unga kan innebära:</vt:lpstr>
      <vt:lpstr>Exempel på säkerhet och trygghetsskapande insatser</vt:lpstr>
      <vt:lpstr>Exempel på stärkande gruppverksamhet</vt:lpstr>
      <vt:lpstr>Exempel på kunskapshöjande insatser</vt:lpstr>
      <vt:lpstr>Våldsförebyggande insatser kan anpassas genom att:</vt:lpstr>
      <vt:lpstr>Fallbeskrivningar</vt:lpstr>
      <vt:lpstr>Instruktioner</vt:lpstr>
      <vt:lpstr>Reflektionsfrågor</vt:lpstr>
      <vt:lpstr>Hur ser det ut hos oss?</vt:lpstr>
      <vt:lpstr>Avslutning</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Förebygg våld</dc:title>
  <dc:creator>Barnafrid och Myndigheten för delaktighet</dc:creator>
  <cp:lastModifiedBy>Hanna Rosell</cp:lastModifiedBy>
  <cp:revision>1209</cp:revision>
  <dcterms:created xsi:type="dcterms:W3CDTF">2022-09-27T12:16:30Z</dcterms:created>
  <dcterms:modified xsi:type="dcterms:W3CDTF">2025-02-12T15:06:09Z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0x010100EFF031C3207A044E9EC9C4231C161E8E</vt:lpwstr>
  </property>
  <property fmtid="{D5CDD505-2E9C-101B-9397-08002B2CF9AE}" pid="3" name="MediaServiceImageTags">
    <vt:lpwstr/>
  </property>
</Properties>
</file>