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4"/>
    <p:sldMasterId id="2147483843" r:id="rId5"/>
  </p:sldMasterIdLst>
  <p:notesMasterIdLst>
    <p:notesMasterId r:id="rId29"/>
  </p:notesMasterIdLst>
  <p:handoutMasterIdLst>
    <p:handoutMasterId r:id="rId30"/>
  </p:handoutMasterIdLst>
  <p:sldIdLst>
    <p:sldId id="264" r:id="rId6"/>
    <p:sldId id="267" r:id="rId7"/>
    <p:sldId id="262" r:id="rId8"/>
    <p:sldId id="2567" r:id="rId9"/>
    <p:sldId id="991" r:id="rId10"/>
    <p:sldId id="288" r:id="rId11"/>
    <p:sldId id="286" r:id="rId12"/>
    <p:sldId id="274" r:id="rId13"/>
    <p:sldId id="275" r:id="rId14"/>
    <p:sldId id="279" r:id="rId15"/>
    <p:sldId id="277" r:id="rId16"/>
    <p:sldId id="2568" r:id="rId17"/>
    <p:sldId id="272" r:id="rId18"/>
    <p:sldId id="294" r:id="rId19"/>
    <p:sldId id="281" r:id="rId20"/>
    <p:sldId id="2569" r:id="rId21"/>
    <p:sldId id="289" r:id="rId22"/>
    <p:sldId id="285" r:id="rId23"/>
    <p:sldId id="290" r:id="rId24"/>
    <p:sldId id="2570" r:id="rId25"/>
    <p:sldId id="282" r:id="rId26"/>
    <p:sldId id="269" r:id="rId27"/>
    <p:sldId id="266"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 Välkommen" id="{922630E1-5094-4B7C-BF65-81BEFB62F53F}">
          <p14:sldIdLst>
            <p14:sldId id="264"/>
            <p14:sldId id="267"/>
            <p14:sldId id="262"/>
            <p14:sldId id="2567"/>
            <p14:sldId id="991"/>
            <p14:sldId id="288"/>
            <p14:sldId id="286"/>
            <p14:sldId id="274"/>
            <p14:sldId id="275"/>
            <p14:sldId id="279"/>
            <p14:sldId id="277"/>
            <p14:sldId id="2568"/>
            <p14:sldId id="272"/>
            <p14:sldId id="294"/>
            <p14:sldId id="281"/>
            <p14:sldId id="2569"/>
            <p14:sldId id="289"/>
            <p14:sldId id="285"/>
            <p14:sldId id="290"/>
            <p14:sldId id="2570"/>
            <p14:sldId id="282"/>
            <p14:sldId id="269"/>
            <p14:sldId id="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da Gulbrandsen" initials="IG" lastIdx="14" clrIdx="0">
    <p:extLst>
      <p:ext uri="{19B8F6BF-5375-455C-9EA6-DF929625EA0E}">
        <p15:presenceInfo xmlns:p15="http://schemas.microsoft.com/office/powerpoint/2012/main" userId="S-1-5-21-3771122053-1237970087-2125702505-2975" providerId="AD"/>
      </p:ext>
    </p:extLst>
  </p:cmAuthor>
  <p:cmAuthor id="2" name="Maria Montefusco" initials="MM" lastIdx="1" clrIdx="1">
    <p:extLst>
      <p:ext uri="{19B8F6BF-5375-455C-9EA6-DF929625EA0E}">
        <p15:presenceInfo xmlns:p15="http://schemas.microsoft.com/office/powerpoint/2012/main" userId="S-1-5-21-3771122053-1237970087-2125702505-1936" providerId="AD"/>
      </p:ext>
    </p:extLst>
  </p:cmAuthor>
  <p:cmAuthor id="3" name="Ulla Perman" initials="UP" lastIdx="5" clrIdx="2">
    <p:extLst>
      <p:ext uri="{19B8F6BF-5375-455C-9EA6-DF929625EA0E}">
        <p15:presenceInfo xmlns:p15="http://schemas.microsoft.com/office/powerpoint/2012/main" userId="S-1-5-21-3771122053-1237970087-2125702505-3147" providerId="AD"/>
      </p:ext>
    </p:extLst>
  </p:cmAuthor>
  <p:cmAuthor id="4" name="Ulla Perman" initials="UP [2]" lastIdx="3" clrIdx="3">
    <p:extLst>
      <p:ext uri="{19B8F6BF-5375-455C-9EA6-DF929625EA0E}">
        <p15:presenceInfo xmlns:p15="http://schemas.microsoft.com/office/powerpoint/2012/main" userId="Ulla Per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7CD3"/>
    <a:srgbClr val="138761"/>
    <a:srgbClr val="000000"/>
    <a:srgbClr val="48C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llanmörkt format 4 - Dekorfärg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200" autoAdjust="0"/>
  </p:normalViewPr>
  <p:slideViewPr>
    <p:cSldViewPr snapToGrid="0" showGuides="1">
      <p:cViewPr varScale="1">
        <p:scale>
          <a:sx n="70" d="100"/>
          <a:sy n="70" d="100"/>
        </p:scale>
        <p:origin x="2154" y="60"/>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snapToGrid="0" showGuides="1">
      <p:cViewPr varScale="1">
        <p:scale>
          <a:sx n="171" d="100"/>
          <a:sy n="171" d="100"/>
        </p:scale>
        <p:origin x="5344"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D951DE-4340-452E-ADF6-B97CCDD84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Georgia" panose="02040502050405020303" pitchFamily="18" charset="0"/>
            </a:endParaRPr>
          </a:p>
        </p:txBody>
      </p:sp>
      <p:sp>
        <p:nvSpPr>
          <p:cNvPr id="4" name="Footer Placeholder 3">
            <a:extLst>
              <a:ext uri="{FF2B5EF4-FFF2-40B4-BE49-F238E27FC236}">
                <a16:creationId xmlns:a16="http://schemas.microsoft.com/office/drawing/2014/main" id="{F333FEFF-60F7-4479-B020-9A4DC055C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Georgia" panose="02040502050405020303" pitchFamily="18" charset="0"/>
            </a:endParaRPr>
          </a:p>
        </p:txBody>
      </p:sp>
      <p:sp>
        <p:nvSpPr>
          <p:cNvPr id="5" name="Slide Number Placeholder 4">
            <a:extLst>
              <a:ext uri="{FF2B5EF4-FFF2-40B4-BE49-F238E27FC236}">
                <a16:creationId xmlns:a16="http://schemas.microsoft.com/office/drawing/2014/main" id="{90937437-CF6E-483B-BD85-D534E487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E7A50-C1A1-481A-BE2C-8F5D40F7AE39}" type="slidenum">
              <a:rPr lang="sv-SE" smtClean="0">
                <a:latin typeface="Georgia" panose="02040502050405020303" pitchFamily="18" charset="0"/>
              </a:rPr>
              <a:t>‹#›</a:t>
            </a:fld>
            <a:endParaRPr lang="sv-SE" dirty="0">
              <a:latin typeface="Georgia" panose="02040502050405020303" pitchFamily="18" charset="0"/>
            </a:endParaRPr>
          </a:p>
        </p:txBody>
      </p:sp>
    </p:spTree>
    <p:extLst>
      <p:ext uri="{BB962C8B-B14F-4D97-AF65-F5344CB8AC3E}">
        <p14:creationId xmlns:p14="http://schemas.microsoft.com/office/powerpoint/2010/main" val="276450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sv-S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orgia" panose="02040502050405020303" pitchFamily="18" charset="0"/>
              </a:defRPr>
            </a:lvl1pPr>
          </a:lstStyle>
          <a:p>
            <a:fld id="{4689C00A-E98B-4D3D-966F-67E40EEA2846}" type="datetimeFigureOut">
              <a:rPr lang="sv-SE" smtClean="0"/>
              <a:pPr/>
              <a:t>2025-02-12</a:t>
            </a:fld>
            <a:endParaRPr lang="sv-S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sv-S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CDA9542A-FB14-4843-A197-824CFEAE5CFD}" type="slidenum">
              <a:rPr lang="sv-SE" smtClean="0"/>
              <a:pPr/>
              <a:t>‹#›</a:t>
            </a:fld>
            <a:endParaRPr lang="sv-SE" dirty="0"/>
          </a:p>
        </p:txBody>
      </p:sp>
    </p:spTree>
    <p:extLst>
      <p:ext uri="{BB962C8B-B14F-4D97-AF65-F5344CB8AC3E}">
        <p14:creationId xmlns:p14="http://schemas.microsoft.com/office/powerpoint/2010/main" val="429352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orgia" panose="02040502050405020303" pitchFamily="18" charset="0"/>
        <a:ea typeface="+mn-ea"/>
        <a:cs typeface="+mn-cs"/>
      </a:defRPr>
    </a:lvl1pPr>
    <a:lvl2pPr marL="457200" algn="l" defTabSz="914400" rtl="0" eaLnBrk="1" latinLnBrk="0" hangingPunct="1">
      <a:defRPr sz="1200" kern="1200">
        <a:solidFill>
          <a:schemeClr val="tx1"/>
        </a:solidFill>
        <a:latin typeface="Georgia" panose="02040502050405020303" pitchFamily="18" charset="0"/>
        <a:ea typeface="+mn-ea"/>
        <a:cs typeface="+mn-cs"/>
      </a:defRPr>
    </a:lvl2pPr>
    <a:lvl3pPr marL="914400" algn="l" defTabSz="914400" rtl="0" eaLnBrk="1" latinLnBrk="0" hangingPunct="1">
      <a:defRPr sz="1200" kern="1200">
        <a:solidFill>
          <a:schemeClr val="tx1"/>
        </a:solidFill>
        <a:latin typeface="Georgia" panose="02040502050405020303" pitchFamily="18" charset="0"/>
        <a:ea typeface="+mn-ea"/>
        <a:cs typeface="+mn-cs"/>
      </a:defRPr>
    </a:lvl3pPr>
    <a:lvl4pPr marL="1371600" algn="l" defTabSz="914400" rtl="0" eaLnBrk="1" latinLnBrk="0" hangingPunct="1">
      <a:defRPr sz="1200" kern="1200">
        <a:solidFill>
          <a:schemeClr val="tx1"/>
        </a:solidFill>
        <a:latin typeface="Georgia" panose="02040502050405020303" pitchFamily="18" charset="0"/>
        <a:ea typeface="+mn-ea"/>
        <a:cs typeface="+mn-cs"/>
      </a:defRPr>
    </a:lvl4pPr>
    <a:lvl5pPr marL="1828800" algn="l" defTabSz="914400" rtl="0" eaLnBrk="1" latinLnBrk="0" hangingPunct="1">
      <a:defRPr sz="12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a:t>
            </a:fld>
            <a:endParaRPr lang="sv-SE" dirty="0"/>
          </a:p>
        </p:txBody>
      </p:sp>
    </p:spTree>
    <p:extLst>
      <p:ext uri="{BB962C8B-B14F-4D97-AF65-F5344CB8AC3E}">
        <p14:creationId xmlns:p14="http://schemas.microsoft.com/office/powerpoint/2010/main" val="349244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Fördjupande föreläsningsanteckningar:</a:t>
            </a:r>
          </a:p>
          <a:p>
            <a:pPr marL="0" indent="0">
              <a:buFont typeface="Arial" panose="020B0604020202020204" pitchFamily="34" charset="0"/>
              <a:buNone/>
            </a:pPr>
            <a:r>
              <a:rPr lang="sv-SE" b="0" dirty="0"/>
              <a:t>Berätta aldrig för </a:t>
            </a:r>
            <a:r>
              <a:rPr lang="sv-SE" b="0" dirty="0">
                <a:latin typeface="Georgia" panose="02040502050405020303" pitchFamily="18" charset="0"/>
              </a:rPr>
              <a:t>vårdnadshavare</a:t>
            </a:r>
            <a:r>
              <a:rPr lang="sv-SE" b="0" dirty="0"/>
              <a:t> om din anmälan, om </a:t>
            </a:r>
            <a:r>
              <a:rPr lang="sv-SE" dirty="0"/>
              <a:t>du misstänker att det är en närstående som utövar våld. Det kan innebära en risk att den unga utsätts för ytterligare våld, hot eller påverkansförsök.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Vårdnadshavarna får information av socialtjänsten eller polisen när en planering är gjord, samt bedömning av risker och barnets skyddsbehov.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latin typeface="Georgia" panose="02040502050405020303" pitchFamily="18" charset="0"/>
              </a:rPr>
              <a:t>Det är särskilt viktigt att inte informera vårdnadshavare i situationer där det finns en misstanke om hedersrelaterat våld, kontroll eller förtryck eller </a:t>
            </a:r>
            <a:r>
              <a:rPr lang="sv-SE" sz="1200" kern="1200" dirty="0">
                <a:solidFill>
                  <a:schemeClr val="tx1"/>
                </a:solidFill>
                <a:effectLst/>
                <a:latin typeface="Georgia" panose="02040502050405020303" pitchFamily="18" charset="0"/>
                <a:ea typeface="+mn-ea"/>
                <a:cs typeface="+mn-cs"/>
              </a:rPr>
              <a:t>risk för allvarligt våld</a:t>
            </a:r>
            <a:r>
              <a:rPr lang="sv-SE" dirty="0">
                <a:latin typeface="Georgia" panose="02040502050405020303" pitchFamily="18"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Det kan ibland kännas svårt att inte berätta för barnets vårdnadshavare, men barnets skydd måste prioriteras.</a:t>
            </a:r>
          </a:p>
          <a:p>
            <a:pPr marL="0" indent="0">
              <a:buFont typeface="Arial" panose="020B0604020202020204" pitchFamily="34" charset="0"/>
              <a:buNone/>
            </a:pPr>
            <a:endParaRPr lang="sv-SE" dirty="0"/>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10</a:t>
            </a:fld>
            <a:endParaRPr lang="sv-SE" dirty="0"/>
          </a:p>
        </p:txBody>
      </p:sp>
    </p:spTree>
    <p:extLst>
      <p:ext uri="{BB962C8B-B14F-4D97-AF65-F5344CB8AC3E}">
        <p14:creationId xmlns:p14="http://schemas.microsoft.com/office/powerpoint/2010/main" val="3539794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Fördjupande föreläsningsanteckningar:</a:t>
            </a:r>
          </a:p>
          <a:p>
            <a:pPr marL="0" indent="0">
              <a:buFont typeface="Arial" panose="020B0604020202020204" pitchFamily="34" charset="0"/>
              <a:buNone/>
            </a:pPr>
            <a:r>
              <a:rPr lang="sv-SE" sz="1200" b="0" i="0" kern="1200" dirty="0">
                <a:solidFill>
                  <a:schemeClr val="tx1"/>
                </a:solidFill>
                <a:effectLst/>
                <a:latin typeface="Georgia" panose="02040502050405020303" pitchFamily="18" charset="0"/>
                <a:ea typeface="+mn-ea"/>
                <a:cs typeface="+mn-cs"/>
              </a:rPr>
              <a:t>Missförhållanden kan till exempel vara:</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olika former av våld (fysiskt, psykiskt, sexuellt och ekonomiskt) från medarbetare eller en medboende.</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försummelse, som bristande tillsyn eller respektlöst bemötande.</a:t>
            </a:r>
          </a:p>
          <a:p>
            <a:pPr marL="0" indent="0">
              <a:buFont typeface="Arial" panose="020B0604020202020204" pitchFamily="34" charset="0"/>
              <a:buNone/>
            </a:pP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r>
              <a:rPr lang="sv-SE" sz="1200" b="0" i="0" u="sng" kern="1200" dirty="0">
                <a:solidFill>
                  <a:schemeClr val="tx1"/>
                </a:solidFill>
                <a:effectLst/>
                <a:latin typeface="Georgia" panose="02040502050405020303" pitchFamily="18" charset="0"/>
                <a:ea typeface="+mn-ea"/>
                <a:cs typeface="+mn-cs"/>
              </a:rPr>
              <a:t>Anmälan enligt Lex Sarah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Lex Sarah gäller oavsett om verksamheten bedrivs offentligt eller privat.</a:t>
            </a: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r>
              <a:rPr lang="sv-SE" sz="1200" b="0" i="0" kern="1200" dirty="0">
                <a:solidFill>
                  <a:schemeClr val="tx1"/>
                </a:solidFill>
                <a:effectLst/>
                <a:latin typeface="Georgia" panose="02040502050405020303" pitchFamily="18" charset="0"/>
                <a:ea typeface="+mn-ea"/>
                <a:cs typeface="+mn-cs"/>
              </a:rPr>
              <a:t>Personal inom följande verksamheter har ansvar att rapportera missförhållanden, eller misstankar om missförhållanden, enligt Lex Sarah: </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vård och omsorg samt handläggning inom socialtjänsten</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stöd och service till vissa enligt lagen om stöd och service till vissa funktionshindrade, (LSS)</a:t>
            </a:r>
          </a:p>
          <a:p>
            <a:pPr marL="171450" indent="-171450">
              <a:buFont typeface="Arial" panose="020B0604020202020204" pitchFamily="34" charset="0"/>
              <a:buChar char="•"/>
            </a:pPr>
            <a:r>
              <a:rPr lang="sv-SE" sz="1200" b="0" i="0" kern="1200" dirty="0">
                <a:solidFill>
                  <a:schemeClr val="tx1"/>
                </a:solidFill>
                <a:effectLst/>
                <a:latin typeface="Georgia" panose="02040502050405020303" pitchFamily="18" charset="0"/>
                <a:ea typeface="+mn-ea"/>
                <a:cs typeface="+mn-cs"/>
              </a:rPr>
              <a:t>vård av barn, ungdomar och vuxna i verksamheter som t.ex. Statens institutionsstyrelse, </a:t>
            </a:r>
            <a:r>
              <a:rPr lang="sv-SE" sz="1200" b="0" i="0" kern="1200" dirty="0" err="1">
                <a:solidFill>
                  <a:schemeClr val="tx1"/>
                </a:solidFill>
                <a:effectLst/>
                <a:latin typeface="Georgia" panose="02040502050405020303" pitchFamily="18" charset="0"/>
                <a:ea typeface="+mn-ea"/>
                <a:cs typeface="+mn-cs"/>
              </a:rPr>
              <a:t>SiS</a:t>
            </a:r>
            <a:r>
              <a:rPr lang="sv-SE" sz="1200" b="0" i="0" kern="1200" dirty="0">
                <a:solidFill>
                  <a:schemeClr val="tx1"/>
                </a:solidFill>
                <a:effectLst/>
                <a:latin typeface="Georgia" panose="02040502050405020303" pitchFamily="18" charset="0"/>
                <a:ea typeface="+mn-ea"/>
                <a:cs typeface="+mn-cs"/>
              </a:rPr>
              <a:t>.</a:t>
            </a:r>
          </a:p>
          <a:p>
            <a:endParaRPr lang="sv-SE" dirty="0"/>
          </a:p>
          <a:p>
            <a:r>
              <a:rPr lang="sv-SE" u="sng" dirty="0"/>
              <a:t>Att vända sig till IVO</a:t>
            </a:r>
          </a:p>
          <a:p>
            <a:pPr marL="0" indent="0">
              <a:buFont typeface="Arial" panose="020B0604020202020204" pitchFamily="34" charset="0"/>
              <a:buNone/>
            </a:pPr>
            <a:r>
              <a:rPr lang="sv-SE" dirty="0"/>
              <a:t>Det går att kontakta Inspektionen för Vård och Omsorg (IVO) om brister eller missförhållanden inom hälso- och sjukvården, socialtjänsten eller LSS.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Alla tips och klagomål som lämnas till IVO sammanställs och används som underlag för granskningar, riskanalyser och planering av myndighetens tillsyn.</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IVO utreder också klagomål som gäller tvångsvård och händelser som allvarligt och på ett negativt sätt påverkat integritet, självbestämmande eller rättslig ställning. </a:t>
            </a: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r>
              <a:rPr lang="sv-SE" sz="1200" b="0" i="0" kern="1200" dirty="0">
                <a:solidFill>
                  <a:schemeClr val="tx1"/>
                </a:solidFill>
                <a:effectLst/>
                <a:latin typeface="Georgia" panose="02040502050405020303" pitchFamily="18" charset="0"/>
                <a:ea typeface="+mn-ea"/>
                <a:cs typeface="+mn-cs"/>
              </a:rPr>
              <a:t>Anmälningar till IVO blir allmänna handlingar, men det är möjligt att vara anonym  - uppge i så fall inte personuppgifter. </a:t>
            </a:r>
          </a:p>
          <a:p>
            <a:pPr marL="171450" indent="-171450">
              <a:buFont typeface="Arial" panose="020B0604020202020204" pitchFamily="34" charset="0"/>
              <a:buChar char="•"/>
            </a:pP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endParaRPr lang="sv-SE" sz="1200" b="0" i="0" kern="1200" dirty="0">
              <a:solidFill>
                <a:schemeClr val="tx1"/>
              </a:solidFill>
              <a:effectLst/>
              <a:latin typeface="Georgia" panose="02040502050405020303" pitchFamily="18" charset="0"/>
              <a:ea typeface="+mn-ea"/>
              <a:cs typeface="+mn-cs"/>
            </a:endParaRPr>
          </a:p>
          <a:p>
            <a:pPr marL="0" indent="0">
              <a:buFont typeface="Arial" panose="020B0604020202020204" pitchFamily="34" charset="0"/>
              <a:buNone/>
            </a:pPr>
            <a:endParaRPr lang="sv-SE" sz="1200" b="0" i="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11</a:t>
            </a:fld>
            <a:endParaRPr lang="sv-SE" dirty="0"/>
          </a:p>
        </p:txBody>
      </p:sp>
    </p:spTree>
    <p:extLst>
      <p:ext uri="{BB962C8B-B14F-4D97-AF65-F5344CB8AC3E}">
        <p14:creationId xmlns:p14="http://schemas.microsoft.com/office/powerpoint/2010/main" val="815351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b="1" kern="1200" dirty="0">
                <a:solidFill>
                  <a:schemeClr val="tx1"/>
                </a:solidFill>
                <a:effectLst/>
                <a:latin typeface="Georgia" panose="02040502050405020303" pitchFamily="18" charset="0"/>
                <a:ea typeface="+mn-ea"/>
                <a:cs typeface="+mn-cs"/>
              </a:rPr>
              <a:t>Fördjupande föreläsningsanteckningar:</a:t>
            </a:r>
          </a:p>
          <a:p>
            <a:pPr fontAlgn="base"/>
            <a:r>
              <a:rPr lang="sv-SE" sz="1200" b="0" kern="1200" dirty="0">
                <a:solidFill>
                  <a:schemeClr val="tx1"/>
                </a:solidFill>
                <a:effectLst/>
                <a:latin typeface="Georgia" panose="02040502050405020303" pitchFamily="18" charset="0"/>
                <a:ea typeface="+mn-ea"/>
                <a:cs typeface="+mn-cs"/>
              </a:rPr>
              <a:t>Det kan både handla om själva anmälan, om att möta ett barn eller ungdom som far illa och att möta barnets eller ungdomens familjemedlemmar.</a:t>
            </a:r>
          </a:p>
          <a:p>
            <a:pPr fontAlgn="base"/>
            <a:r>
              <a:rPr lang="sv-SE" sz="1200" b="0" kern="1200" dirty="0">
                <a:solidFill>
                  <a:schemeClr val="tx1"/>
                </a:solidFill>
                <a:effectLst/>
                <a:latin typeface="Georgia" panose="02040502050405020303" pitchFamily="18" charset="0"/>
                <a:ea typeface="+mn-ea"/>
                <a:cs typeface="+mn-cs"/>
              </a:rPr>
              <a:t> </a:t>
            </a:r>
            <a:endParaRPr lang="sv-SE" sz="1200" b="0" kern="1200" dirty="0">
              <a:solidFill>
                <a:schemeClr val="tx1"/>
              </a:solidFill>
              <a:effectLst/>
              <a:highlight>
                <a:srgbClr val="FFFF00"/>
              </a:highlight>
              <a:latin typeface="Georgia" panose="02040502050405020303" pitchFamily="18" charset="0"/>
              <a:ea typeface="+mn-ea"/>
              <a:cs typeface="+mn-cs"/>
            </a:endParaRPr>
          </a:p>
          <a:p>
            <a:pPr fontAlgn="base"/>
            <a:r>
              <a:rPr lang="sv-SE" sz="1200" kern="1200" dirty="0">
                <a:solidFill>
                  <a:schemeClr val="tx1"/>
                </a:solidFill>
                <a:effectLst/>
                <a:latin typeface="Georgia" panose="02040502050405020303" pitchFamily="18" charset="0"/>
                <a:ea typeface="+mn-ea"/>
                <a:cs typeface="+mn-cs"/>
              </a:rPr>
              <a:t>Av den anledningen är det viktigt att vi får stöd från vår arbetsplats och inte står själva i situationer som kan upplevas som svåra.</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12</a:t>
            </a:fld>
            <a:endParaRPr lang="sv-SE" dirty="0"/>
          </a:p>
        </p:txBody>
      </p:sp>
    </p:spTree>
    <p:extLst>
      <p:ext uri="{BB962C8B-B14F-4D97-AF65-F5344CB8AC3E}">
        <p14:creationId xmlns:p14="http://schemas.microsoft.com/office/powerpoint/2010/main" val="2687882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sv-SE" b="0"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13</a:t>
            </a:fld>
            <a:endParaRPr lang="sv-SE" dirty="0"/>
          </a:p>
        </p:txBody>
      </p:sp>
    </p:spTree>
    <p:extLst>
      <p:ext uri="{BB962C8B-B14F-4D97-AF65-F5344CB8AC3E}">
        <p14:creationId xmlns:p14="http://schemas.microsoft.com/office/powerpoint/2010/main" val="388195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14</a:t>
            </a:fld>
            <a:endParaRPr lang="sv-SE" dirty="0"/>
          </a:p>
        </p:txBody>
      </p:sp>
    </p:spTree>
    <p:extLst>
      <p:ext uri="{BB962C8B-B14F-4D97-AF65-F5344CB8AC3E}">
        <p14:creationId xmlns:p14="http://schemas.microsoft.com/office/powerpoint/2010/main" val="1792624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 </a:t>
            </a:r>
            <a:r>
              <a:rPr lang="sv-SE" sz="1200" b="0" kern="1200" dirty="0">
                <a:solidFill>
                  <a:schemeClr val="tx1"/>
                </a:solidFill>
                <a:effectLst/>
                <a:latin typeface="Georgia" panose="02040502050405020303" pitchFamily="18" charset="0"/>
                <a:ea typeface="+mn-ea"/>
                <a:cs typeface="+mn-cs"/>
              </a:rPr>
              <a:t>DOLD BILD</a:t>
            </a: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Georgia" panose="02040502050405020303" pitchFamily="18" charset="0"/>
                <a:ea typeface="+mn-ea"/>
                <a:cs typeface="+mn-cs"/>
              </a:rPr>
              <a:t>Här kan du lägga in din verksamhets styrdokument, </a:t>
            </a:r>
            <a:r>
              <a:rPr lang="sv-SE" sz="1200" kern="1200" dirty="0">
                <a:solidFill>
                  <a:schemeClr val="tx1"/>
                </a:solidFill>
                <a:effectLst/>
                <a:latin typeface="Georgia" panose="02040502050405020303" pitchFamily="18" charset="0"/>
                <a:ea typeface="+mn-ea"/>
                <a:cs typeface="+mn-cs"/>
              </a:rPr>
              <a:t>rutiner för orosanmälan, sekretess och polisanmälan.</a:t>
            </a:r>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15</a:t>
            </a:fld>
            <a:endParaRPr lang="sv-SE" dirty="0"/>
          </a:p>
        </p:txBody>
      </p:sp>
    </p:spTree>
    <p:extLst>
      <p:ext uri="{BB962C8B-B14F-4D97-AF65-F5344CB8AC3E}">
        <p14:creationId xmlns:p14="http://schemas.microsoft.com/office/powerpoint/2010/main" val="1162472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p>
          <a:p>
            <a:r>
              <a:rPr lang="sv-SE" sz="1200" kern="1200" dirty="0">
                <a:solidFill>
                  <a:schemeClr val="tx1"/>
                </a:solidFill>
                <a:effectLst/>
                <a:latin typeface="Georgia" panose="02040502050405020303" pitchFamily="18" charset="0"/>
                <a:ea typeface="+mn-ea"/>
                <a:cs typeface="+mn-cs"/>
              </a:rPr>
              <a:t>Berätta att vi ska göra en övning där vi prövar att göra en fiktiv orosanmälan.</a:t>
            </a:r>
          </a:p>
          <a:p>
            <a:r>
              <a:rPr lang="sv-SE" sz="1200" kern="1200" dirty="0">
                <a:solidFill>
                  <a:schemeClr val="tx1"/>
                </a:solidFill>
                <a:effectLst/>
                <a:latin typeface="Georgia" panose="02040502050405020303" pitchFamily="18" charset="0"/>
                <a:ea typeface="+mn-ea"/>
                <a:cs typeface="+mn-cs"/>
              </a:rPr>
              <a:t>Syftet är att vi ska lära vad socialtjänsten behöver för att kunna göra en grundad bedömning.</a:t>
            </a:r>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16</a:t>
            </a:fld>
            <a:endParaRPr lang="sv-SE" dirty="0"/>
          </a:p>
        </p:txBody>
      </p:sp>
    </p:spTree>
    <p:extLst>
      <p:ext uri="{BB962C8B-B14F-4D97-AF65-F5344CB8AC3E}">
        <p14:creationId xmlns:p14="http://schemas.microsoft.com/office/powerpoint/2010/main" val="1362046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Georgia" panose="02040502050405020303" pitchFamily="18" charset="0"/>
                <a:ea typeface="+mn-ea"/>
                <a:cs typeface="+mn-cs"/>
              </a:rPr>
              <a:t> </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17</a:t>
            </a:fld>
            <a:endParaRPr lang="sv-SE" dirty="0"/>
          </a:p>
        </p:txBody>
      </p:sp>
    </p:spTree>
    <p:extLst>
      <p:ext uri="{BB962C8B-B14F-4D97-AF65-F5344CB8AC3E}">
        <p14:creationId xmlns:p14="http://schemas.microsoft.com/office/powerpoint/2010/main" val="216245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Georgia" panose="02040502050405020303" pitchFamily="18" charset="0"/>
                <a:ea typeface="+mn-ea"/>
                <a:cs typeface="+mn-cs"/>
              </a:rPr>
              <a:t>Syntolkning: </a:t>
            </a:r>
            <a:r>
              <a:rPr lang="sv-SE" sz="1200" kern="1200" dirty="0">
                <a:solidFill>
                  <a:schemeClr val="tx1"/>
                </a:solidFill>
                <a:effectLst/>
                <a:latin typeface="Georgia" panose="02040502050405020303" pitchFamily="18" charset="0"/>
                <a:ea typeface="+mn-ea"/>
                <a:cs typeface="+mn-cs"/>
              </a:rPr>
              <a:t>en bild av ett barn som lutar sig med ansiktet ner mot bordet med armarna bakom huvudet.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Till utbildningsledaren: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Utgå från instruktionerna i ”Övning: att göra en orosanmälan” som finns på Barnafrids kunskapsportal.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Tala om för deltagarna om ni gör återkoppling i helgrupp eller utelämnar det momentet.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Reflektionsfrågor finns på nästa sida i presentationen.</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18</a:t>
            </a:fld>
            <a:endParaRPr lang="sv-SE" dirty="0"/>
          </a:p>
        </p:txBody>
      </p:sp>
    </p:spTree>
    <p:extLst>
      <p:ext uri="{BB962C8B-B14F-4D97-AF65-F5344CB8AC3E}">
        <p14:creationId xmlns:p14="http://schemas.microsoft.com/office/powerpoint/2010/main" val="1907659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ett brädspel med pjäser och tärningar.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Till utbildningsledaren: </a:t>
            </a:r>
            <a:r>
              <a:rPr lang="sv-SE" b="0" dirty="0"/>
              <a:t>DOLD BILD</a:t>
            </a:r>
          </a:p>
          <a:p>
            <a:r>
              <a:rPr lang="sv-SE" dirty="0"/>
              <a:t>Om ni har tid att göra en reflektion i helgrupp, kan ni utgå från dessa frågor.</a:t>
            </a:r>
          </a:p>
        </p:txBody>
      </p:sp>
      <p:sp>
        <p:nvSpPr>
          <p:cNvPr id="4" name="Platshållare för bildnummer 3"/>
          <p:cNvSpPr>
            <a:spLocks noGrp="1"/>
          </p:cNvSpPr>
          <p:nvPr>
            <p:ph type="sldNum" sz="quarter" idx="5"/>
          </p:nvPr>
        </p:nvSpPr>
        <p:spPr/>
        <p:txBody>
          <a:bodyPr/>
          <a:lstStyle/>
          <a:p>
            <a:fld id="{CDA9542A-FB14-4843-A197-824CFEAE5CFD}" type="slidenum">
              <a:rPr lang="sv-SE" smtClean="0"/>
              <a:pPr/>
              <a:t>19</a:t>
            </a:fld>
            <a:endParaRPr lang="sv-SE" dirty="0"/>
          </a:p>
        </p:txBody>
      </p:sp>
    </p:spTree>
    <p:extLst>
      <p:ext uri="{BB962C8B-B14F-4D97-AF65-F5344CB8AC3E}">
        <p14:creationId xmlns:p14="http://schemas.microsoft.com/office/powerpoint/2010/main" val="339700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highlight>
                  <a:srgbClr val="FFFF00"/>
                </a:highlight>
                <a:latin typeface="Georgia" panose="02040502050405020303" pitchFamily="18" charset="0"/>
                <a:ea typeface="+mn-ea"/>
                <a:cs typeface="+mn-cs"/>
              </a:rPr>
              <a:t>Syntolkning</a:t>
            </a:r>
            <a:r>
              <a:rPr lang="sv-SE" sz="1200" kern="1200" dirty="0">
                <a:solidFill>
                  <a:schemeClr val="tx1"/>
                </a:solidFill>
                <a:effectLst/>
                <a:highlight>
                  <a:srgbClr val="FFFF00"/>
                </a:highlight>
                <a:latin typeface="Georgia" panose="02040502050405020303" pitchFamily="18" charset="0"/>
                <a:ea typeface="+mn-ea"/>
                <a:cs typeface="+mn-cs"/>
              </a:rPr>
              <a:t>: en bild av en pianolärare och elev spelar piano. Bredvid pianot står en rullator.</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a:t>
            </a:fld>
            <a:endParaRPr lang="sv-SE" dirty="0"/>
          </a:p>
        </p:txBody>
      </p:sp>
    </p:spTree>
    <p:extLst>
      <p:ext uri="{BB962C8B-B14F-4D97-AF65-F5344CB8AC3E}">
        <p14:creationId xmlns:p14="http://schemas.microsoft.com/office/powerpoint/2010/main" val="43663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20</a:t>
            </a:fld>
            <a:endParaRPr lang="sv-SE" dirty="0"/>
          </a:p>
        </p:txBody>
      </p:sp>
    </p:spTree>
    <p:extLst>
      <p:ext uri="{BB962C8B-B14F-4D97-AF65-F5344CB8AC3E}">
        <p14:creationId xmlns:p14="http://schemas.microsoft.com/office/powerpoint/2010/main" val="3265687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Till utbildningsledaren:</a:t>
            </a:r>
          </a:p>
          <a:p>
            <a:r>
              <a:rPr lang="sv-SE" dirty="0"/>
              <a:t>Dela in gruppen i bikupor eller mindre grupper.</a:t>
            </a:r>
          </a:p>
          <a:p>
            <a:r>
              <a:rPr lang="sv-SE" dirty="0"/>
              <a:t>Låt varje grupp välja en (eller flera frågor om de hinner) att diskutera.</a:t>
            </a:r>
          </a:p>
          <a:p>
            <a:r>
              <a:rPr lang="sv-SE" dirty="0"/>
              <a:t>Om det finns tid, kan ni återkoppla i helgrupp.</a:t>
            </a:r>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21</a:t>
            </a:fld>
            <a:endParaRPr lang="sv-SE" dirty="0"/>
          </a:p>
        </p:txBody>
      </p:sp>
    </p:spTree>
    <p:extLst>
      <p:ext uri="{BB962C8B-B14F-4D97-AF65-F5344CB8AC3E}">
        <p14:creationId xmlns:p14="http://schemas.microsoft.com/office/powerpoint/2010/main" val="1280131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Syntolkning</a:t>
            </a:r>
            <a:r>
              <a:rPr lang="sv-SE" sz="1200" kern="1200" dirty="0">
                <a:solidFill>
                  <a:schemeClr val="tx1"/>
                </a:solidFill>
                <a:effectLst/>
                <a:latin typeface="Georgia" panose="02040502050405020303" pitchFamily="18" charset="0"/>
                <a:ea typeface="+mn-ea"/>
                <a:cs typeface="+mn-cs"/>
              </a:rPr>
              <a:t>: en bild av en ung vuxen som går med sin ledarhund.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lvl="0"/>
            <a:r>
              <a:rPr lang="sv-SE" sz="1200" b="1" kern="1200" dirty="0">
                <a:solidFill>
                  <a:schemeClr val="tx1"/>
                </a:solidFill>
                <a:effectLst/>
                <a:latin typeface="Georgia" panose="02040502050405020303" pitchFamily="18" charset="0"/>
                <a:ea typeface="+mn-ea"/>
                <a:cs typeface="+mn-cs"/>
              </a:rPr>
              <a:t>Sammanfattning: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Vi ska alltid agera vid misstanke om våld genom att göra en orosanmälan, samt ibland även polisanmälan, lex Sarah anmälan </a:t>
            </a:r>
            <a:r>
              <a:rPr lang="sv-SE" sz="1200" b="0" kern="1200" dirty="0">
                <a:solidFill>
                  <a:schemeClr val="tx1"/>
                </a:solidFill>
                <a:effectLst/>
                <a:latin typeface="Georgia" panose="02040502050405020303" pitchFamily="18" charset="0"/>
                <a:ea typeface="+mn-ea"/>
                <a:cs typeface="+mn-cs"/>
              </a:rPr>
              <a:t>samt kontakta IVO. </a:t>
            </a:r>
          </a:p>
          <a:p>
            <a:pPr marL="171450" lvl="0" indent="-171450">
              <a:buFont typeface="Arial" panose="020B0604020202020204" pitchFamily="34" charset="0"/>
              <a:buChar char="•"/>
            </a:pPr>
            <a:r>
              <a:rPr lang="sv-SE" sz="1200" kern="1200" dirty="0">
                <a:solidFill>
                  <a:schemeClr val="tx1"/>
                </a:solidFill>
                <a:effectLst/>
                <a:latin typeface="Georgia" panose="02040502050405020303" pitchFamily="18" charset="0"/>
                <a:ea typeface="+mn-ea"/>
                <a:cs typeface="+mn-cs"/>
              </a:rPr>
              <a:t>I orosanmälan behöver vi tydliggöra vad oron handlar om samt informera om barnet eller den unges tillgänglighetsbehov. </a:t>
            </a:r>
          </a:p>
          <a:p>
            <a:pPr marL="171450" lvl="0" indent="-171450">
              <a:buFont typeface="Arial" panose="020B0604020202020204" pitchFamily="34" charset="0"/>
              <a:buChar char="•"/>
            </a:pPr>
            <a:r>
              <a:rPr lang="sv-SE" b="0" dirty="0"/>
              <a:t>Vi ska inte berätta </a:t>
            </a:r>
            <a:r>
              <a:rPr lang="sv-SE" dirty="0"/>
              <a:t>för </a:t>
            </a:r>
            <a:r>
              <a:rPr lang="sv-SE" dirty="0">
                <a:latin typeface="Georgia" panose="02040502050405020303" pitchFamily="18" charset="0"/>
              </a:rPr>
              <a:t>vårdnadshavare</a:t>
            </a:r>
            <a:r>
              <a:rPr lang="sv-SE" dirty="0"/>
              <a:t> om anmälan om vi misstänker att det är en närstående som utövar våld. </a:t>
            </a:r>
            <a:r>
              <a:rPr lang="sv-SE" dirty="0">
                <a:latin typeface="Georgia" panose="02040502050405020303" pitchFamily="18" charset="0"/>
              </a:rPr>
              <a:t>Det är särskilt viktigt när det finns en misstanke om hedersrelaterat våld, kontroll eller förtryck¨, samt allvarligt våld.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a:solidFill>
                  <a:schemeClr val="tx1"/>
                </a:solidFill>
                <a:effectLst/>
                <a:latin typeface="Georgia" panose="02040502050405020303" pitchFamily="18" charset="0"/>
                <a:ea typeface="+mn-ea"/>
                <a:cs typeface="+mn-cs"/>
              </a:rPr>
              <a:t>Påtala om något saknas eller brister i arbetet med orosanmälan och polisanmälan utifrån ett funktionshinderperspektiv. Anmäl din oro igen om det behövs.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Använd de möjlighet till stöd och rådgivning som finns inom och utanför vår verksamhet.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Vår arbetsplatsen behöver </a:t>
            </a:r>
            <a:r>
              <a:rPr lang="sv-SE" sz="1200" dirty="0"/>
              <a:t>skapa en hållbar arbetsmiljö för dem av oss som möter barn och unga som utsatts för våld. Vi kan även behöva vara uppmärksam på egen sårbarhet utifrån egna erfarenheter av våld och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a:latin typeface="Georgia" panose="02040502050405020303" pitchFamily="18" charset="0"/>
            </a:endParaRPr>
          </a:p>
          <a:p>
            <a:pPr marL="171450" lvl="0" indent="-171450">
              <a:buFont typeface="Arial" panose="020B0604020202020204" pitchFamily="34" charset="0"/>
              <a:buChar char="•"/>
            </a:pPr>
            <a:endParaRPr lang="sv-SE" sz="1200" kern="1200" dirty="0">
              <a:solidFill>
                <a:schemeClr val="tx1"/>
              </a:solidFill>
              <a:effectLst/>
              <a:latin typeface="Georgia" panose="02040502050405020303" pitchFamily="18" charset="0"/>
              <a:ea typeface="+mn-ea"/>
              <a:cs typeface="+mn-cs"/>
            </a:endParaRPr>
          </a:p>
        </p:txBody>
      </p:sp>
      <p:sp>
        <p:nvSpPr>
          <p:cNvPr id="4" name="Platshållare för bildnummer 3"/>
          <p:cNvSpPr>
            <a:spLocks noGrp="1"/>
          </p:cNvSpPr>
          <p:nvPr>
            <p:ph type="sldNum" sz="quarter" idx="5"/>
          </p:nvPr>
        </p:nvSpPr>
        <p:spPr/>
        <p:txBody>
          <a:bodyPr/>
          <a:lstStyle/>
          <a:p>
            <a:fld id="{CDA9542A-FB14-4843-A197-824CFEAE5CFD}" type="slidenum">
              <a:rPr lang="sv-SE" smtClean="0"/>
              <a:pPr/>
              <a:t>22</a:t>
            </a:fld>
            <a:endParaRPr lang="sv-SE" dirty="0"/>
          </a:p>
        </p:txBody>
      </p:sp>
    </p:spTree>
    <p:extLst>
      <p:ext uri="{BB962C8B-B14F-4D97-AF65-F5344CB8AC3E}">
        <p14:creationId xmlns:p14="http://schemas.microsoft.com/office/powerpoint/2010/main" val="3350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Till utbildningsledaren: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Georgia" panose="02040502050405020303" pitchFamily="18" charset="0"/>
                <a:ea typeface="+mn-ea"/>
                <a:cs typeface="+mn-cs"/>
              </a:rPr>
              <a:t>Vi kommer också resonera kring vad vi bör göra om vi känner oro för att ett barn eller ung person är utsatt för våld av en närstående eller av personal i vår verksamhet.</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3</a:t>
            </a:fld>
            <a:endParaRPr lang="sv-SE" dirty="0"/>
          </a:p>
        </p:txBody>
      </p:sp>
    </p:spTree>
    <p:extLst>
      <p:ext uri="{BB962C8B-B14F-4D97-AF65-F5344CB8AC3E}">
        <p14:creationId xmlns:p14="http://schemas.microsoft.com/office/powerpoint/2010/main" val="25268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1" i="0" kern="1200" dirty="0">
                <a:solidFill>
                  <a:schemeClr val="tx1"/>
                </a:solidFill>
                <a:effectLst/>
                <a:latin typeface="Georgia" panose="02040502050405020303" pitchFamily="18" charset="0"/>
                <a:ea typeface="+mn-ea"/>
                <a:cs typeface="+mn-cs"/>
              </a:rPr>
              <a:t>Till utbildningsledaren:</a:t>
            </a:r>
            <a:endParaRPr lang="sv-SE" sz="1200" b="0" i="0" kern="1200" dirty="0">
              <a:solidFill>
                <a:schemeClr val="tx1"/>
              </a:solidFill>
              <a:effectLst/>
              <a:latin typeface="Georgia" panose="02040502050405020303" pitchFamily="18" charset="0"/>
              <a:ea typeface="+mn-ea"/>
              <a:cs typeface="+mn-cs"/>
            </a:endParaRPr>
          </a:p>
          <a:p>
            <a:r>
              <a:rPr lang="sv-SE" sz="1200" kern="1200" dirty="0">
                <a:solidFill>
                  <a:schemeClr val="tx1"/>
                </a:solidFill>
                <a:effectLst/>
                <a:latin typeface="Georgia" panose="02040502050405020303" pitchFamily="18" charset="0"/>
                <a:ea typeface="+mn-ea"/>
                <a:cs typeface="+mn-cs"/>
              </a:rPr>
              <a:t>De här citaten visar att barn och unga med funktionsnedsättning kan önska att vuxna omkring dem agerar. </a:t>
            </a:r>
          </a:p>
          <a:p>
            <a:r>
              <a:rPr lang="sv-SE" sz="1200" kern="1200" dirty="0">
                <a:solidFill>
                  <a:schemeClr val="tx1"/>
                </a:solidFill>
                <a:effectLst/>
                <a:latin typeface="Georgia" panose="02040502050405020303" pitchFamily="18" charset="0"/>
                <a:ea typeface="+mn-ea"/>
                <a:cs typeface="+mn-cs"/>
              </a:rPr>
              <a:t>Citaten kommer från Rivkraft, som är Myndigheten för delaktighets undersökningspanel där över 2300 personer deltar. </a:t>
            </a:r>
          </a:p>
          <a:p>
            <a:r>
              <a:rPr lang="sv-SE" sz="1200" kern="1200">
                <a:solidFill>
                  <a:schemeClr val="tx1"/>
                </a:solidFill>
                <a:effectLst/>
                <a:latin typeface="Georgia" panose="02040502050405020303" pitchFamily="18" charset="0"/>
                <a:ea typeface="+mn-ea"/>
                <a:cs typeface="+mn-cs"/>
              </a:rPr>
              <a:t>Syftet med citaten är att inkludera röster och perspektiv från personer med funktionsnedsättning som utsatts för våld som barn och/eller unga.</a:t>
            </a:r>
          </a:p>
          <a:p>
            <a:endParaRPr lang="sv-SE" dirty="0"/>
          </a:p>
        </p:txBody>
      </p:sp>
      <p:sp>
        <p:nvSpPr>
          <p:cNvPr id="4" name="Slide Number Placeholder 3"/>
          <p:cNvSpPr>
            <a:spLocks noGrp="1"/>
          </p:cNvSpPr>
          <p:nvPr>
            <p:ph type="sldNum" sz="quarter" idx="5"/>
          </p:nvPr>
        </p:nvSpPr>
        <p:spPr/>
        <p:txBody>
          <a:bodyPr/>
          <a:lstStyle/>
          <a:p>
            <a:fld id="{3886E555-3715-422B-AAC8-FFDFE02213E8}" type="slidenum">
              <a:rPr lang="en-GB" smtClean="0"/>
              <a:t>4</a:t>
            </a:fld>
            <a:endParaRPr lang="en-GB"/>
          </a:p>
        </p:txBody>
      </p:sp>
    </p:spTree>
    <p:extLst>
      <p:ext uri="{BB962C8B-B14F-4D97-AF65-F5344CB8AC3E}">
        <p14:creationId xmlns:p14="http://schemas.microsoft.com/office/powerpoint/2010/main" val="373540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5</a:t>
            </a:fld>
            <a:endParaRPr lang="sv-SE" dirty="0"/>
          </a:p>
        </p:txBody>
      </p:sp>
    </p:spTree>
    <p:extLst>
      <p:ext uri="{BB962C8B-B14F-4D97-AF65-F5344CB8AC3E}">
        <p14:creationId xmlns:p14="http://schemas.microsoft.com/office/powerpoint/2010/main" val="61841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chemeClr val="tx1"/>
                </a:solidFill>
              </a:rPr>
              <a:t>Fördjupande föreläsningsanteckningar: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tx1"/>
                </a:solidFill>
              </a:rPr>
              <a:t>I lagen framgår att vi alla bör göra en anmälan och anmälningsskyldigheten finns även den reglerad i lag och gäller alla myndigheter samt verksamheter som berör barn. Ett undantag finns för familjerådgivning som har skyldighet att anmäla vid enbart sexuella övergrepp, fysiskt och psykisk misshandel.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tx1"/>
                </a:solidFill>
              </a:rPr>
              <a:t>Du måste göra en anmälan till socialtjänsten för att de ska kunna utreda om det finns skäl för oro.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tx1"/>
                </a:solidFill>
              </a:rPr>
              <a:t>För att polisen ska kunna utreda om det skett ett brott behöver en polisanmälan göras, det är viktigt att kolla upp vad som gäller för just er verksamhet.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tx1"/>
                </a:solidFill>
              </a:rPr>
              <a:t>Du kan även göra en orosanmälan för en person som är över 18 år även om det inte finns någon lagstadgad skyldighet.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Läs mer: </a:t>
            </a:r>
            <a:r>
              <a:rPr lang="sv-SE" sz="1200" kern="1200" dirty="0">
                <a:solidFill>
                  <a:schemeClr val="tx1"/>
                </a:solidFill>
                <a:effectLst/>
                <a:latin typeface="Georgia" panose="02040502050405020303" pitchFamily="18" charset="0"/>
                <a:ea typeface="+mn-ea"/>
                <a:cs typeface="+mn-cs"/>
              </a:rPr>
              <a:t>Basprogram om våld mot barn och unga, kapitel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chemeClr val="tx1"/>
              </a:solidFill>
            </a:endParaRP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6</a:t>
            </a:fld>
            <a:endParaRPr lang="sv-SE" dirty="0"/>
          </a:p>
        </p:txBody>
      </p:sp>
    </p:spTree>
    <p:extLst>
      <p:ext uri="{BB962C8B-B14F-4D97-AF65-F5344CB8AC3E}">
        <p14:creationId xmlns:p14="http://schemas.microsoft.com/office/powerpoint/2010/main" val="3341566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Läs mer: </a:t>
            </a:r>
            <a:r>
              <a:rPr lang="sv-SE" sz="1200" kern="1200" dirty="0">
                <a:solidFill>
                  <a:schemeClr val="tx1"/>
                </a:solidFill>
                <a:effectLst/>
                <a:latin typeface="Georgia" panose="02040502050405020303" pitchFamily="18" charset="0"/>
                <a:ea typeface="+mn-ea"/>
                <a:cs typeface="+mn-cs"/>
              </a:rPr>
              <a:t>Basprogram om våld mot barn och unga, kapitel 10.</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7</a:t>
            </a:fld>
            <a:endParaRPr lang="sv-SE" dirty="0"/>
          </a:p>
        </p:txBody>
      </p:sp>
    </p:spTree>
    <p:extLst>
      <p:ext uri="{BB962C8B-B14F-4D97-AF65-F5344CB8AC3E}">
        <p14:creationId xmlns:p14="http://schemas.microsoft.com/office/powerpoint/2010/main" val="1999695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50000"/>
              </a:lnSpc>
              <a:buFont typeface="Arial" panose="020B0604020202020204" pitchFamily="34" charset="0"/>
              <a:buNone/>
            </a:pPr>
            <a:r>
              <a:rPr lang="sv-SE" sz="1200" b="1" dirty="0"/>
              <a:t>Fördjupande föreläsningsanteckningar:</a:t>
            </a:r>
          </a:p>
          <a:p>
            <a:pPr marL="0" indent="0">
              <a:lnSpc>
                <a:spcPct val="150000"/>
              </a:lnSpc>
              <a:buFont typeface="Arial" panose="020B0604020202020204" pitchFamily="34" charset="0"/>
              <a:buNone/>
            </a:pPr>
            <a:r>
              <a:rPr lang="sv-SE" sz="1200" b="0" dirty="0"/>
              <a:t>Socialtjänsten kan informera den som har gjort anmälan ifall en utredning har inletts, inte har inletts eller </a:t>
            </a:r>
            <a:r>
              <a:rPr lang="sv-SE" sz="1200" dirty="0"/>
              <a:t>redan pågår (om det inte är olämpligt). Om vårdnadshavarna och barnet eller den unge samtycker kan socialtjänsten bryta sekretessen och lämna ut uppgifter till dig, till exempel om att utredningen har avslutats och om insatser har beviljats.  </a:t>
            </a:r>
          </a:p>
          <a:p>
            <a:pPr marL="0" indent="0">
              <a:lnSpc>
                <a:spcPct val="150000"/>
              </a:lnSpc>
              <a:buFont typeface="Arial" panose="020B0604020202020204" pitchFamily="34" charset="0"/>
              <a:buNone/>
            </a:pPr>
            <a:endParaRPr lang="sv-SE" sz="1200" dirty="0"/>
          </a:p>
          <a:p>
            <a:pPr marL="0" indent="0">
              <a:lnSpc>
                <a:spcPct val="150000"/>
              </a:lnSpc>
              <a:buFont typeface="Arial" panose="020B0604020202020204" pitchFamily="34" charset="0"/>
              <a:buNone/>
            </a:pPr>
            <a:r>
              <a:rPr lang="sv-SE" sz="1200" b="0" dirty="0"/>
              <a:t>När socialtjänsten eller polisen får in en anmälan om att ett barn skulle kunna vara utsatt för våld eller övergrepp aktualiserar de barnet i ett Barnahus i del fall de tillhör ett Barnahus. Där blir barnet förhörd av </a:t>
            </a:r>
            <a:r>
              <a:rPr lang="sv-SE" sz="1200" dirty="0"/>
              <a:t>polisen och eventuellt undersökt av läkare. </a:t>
            </a:r>
          </a:p>
          <a:p>
            <a:pPr marL="0" indent="0">
              <a:lnSpc>
                <a:spcPct val="150000"/>
              </a:lnSpc>
              <a:buFont typeface="Arial" panose="020B0604020202020204" pitchFamily="34" charset="0"/>
              <a:buNone/>
            </a:pPr>
            <a:endParaRPr lang="sv-SE" sz="1200" b="1" dirty="0"/>
          </a:p>
          <a:p>
            <a:pPr marL="0" indent="0">
              <a:lnSpc>
                <a:spcPct val="150000"/>
              </a:lnSpc>
              <a:buFont typeface="Arial" panose="020B0604020202020204" pitchFamily="34" charset="0"/>
              <a:buNone/>
            </a:pPr>
            <a:r>
              <a:rPr lang="sv-SE" sz="1200" b="0" dirty="0"/>
              <a:t>Finns inte ett Barnahus kan samverkan ske på annat sätt.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sv-SE" sz="1200" dirty="0"/>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sv-SE" sz="1200" dirty="0"/>
              <a:t>Om du får ny information efter att du har gjort din anmälan ska du göra en ny anmälan. Det är även viktigt att göra en ny anmälan om oron kvarstår efter den första utredningen.</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Georgia" panose="02040502050405020303" pitchFamily="18" charset="0"/>
                <a:ea typeface="+mn-ea"/>
                <a:cs typeface="+mn-cs"/>
              </a:rPr>
              <a:t>Läs mer: </a:t>
            </a:r>
            <a:r>
              <a:rPr lang="sv-SE" sz="1200" kern="1200" dirty="0">
                <a:solidFill>
                  <a:schemeClr val="tx1"/>
                </a:solidFill>
                <a:effectLst/>
                <a:latin typeface="Georgia" panose="02040502050405020303" pitchFamily="18" charset="0"/>
                <a:ea typeface="+mn-ea"/>
                <a:cs typeface="+mn-cs"/>
              </a:rPr>
              <a:t>Basprogram om våld mot barn och unga, kapitel 10.</a:t>
            </a:r>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8</a:t>
            </a:fld>
            <a:endParaRPr lang="sv-SE" dirty="0"/>
          </a:p>
        </p:txBody>
      </p:sp>
    </p:spTree>
    <p:extLst>
      <p:ext uri="{BB962C8B-B14F-4D97-AF65-F5344CB8AC3E}">
        <p14:creationId xmlns:p14="http://schemas.microsoft.com/office/powerpoint/2010/main" val="267717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5"/>
          </p:nvPr>
        </p:nvSpPr>
        <p:spPr/>
        <p:txBody>
          <a:bodyPr/>
          <a:lstStyle/>
          <a:p>
            <a:fld id="{CDA9542A-FB14-4843-A197-824CFEAE5CFD}" type="slidenum">
              <a:rPr lang="sv-SE" smtClean="0"/>
              <a:pPr/>
              <a:t>9</a:t>
            </a:fld>
            <a:endParaRPr lang="sv-SE" dirty="0"/>
          </a:p>
        </p:txBody>
      </p:sp>
    </p:spTree>
    <p:extLst>
      <p:ext uri="{BB962C8B-B14F-4D97-AF65-F5344CB8AC3E}">
        <p14:creationId xmlns:p14="http://schemas.microsoft.com/office/powerpoint/2010/main" val="4246546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lvl1pPr>
          </a:lstStyle>
          <a:p>
            <a:r>
              <a:rPr lang="sv-SE"/>
              <a:t>Klicka här för att ändra mall för rubrikformat</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dirty="0"/>
              <a:t>Klicka här för att ändra mall för underrubrikformat</a:t>
            </a:r>
          </a:p>
        </p:txBody>
      </p:sp>
      <p:pic>
        <p:nvPicPr>
          <p:cNvPr id="11" name="Picture 10">
            <a:extLst>
              <a:ext uri="{FF2B5EF4-FFF2-40B4-BE49-F238E27FC236}">
                <a16:creationId xmlns:a16="http://schemas.microsoft.com/office/drawing/2014/main" id="{2A675161-3D60-4934-8CDF-0E3D4A8D3D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A4597C27-A625-4792-89A3-0850631E1A3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67225" y="5995410"/>
            <a:ext cx="4144832" cy="636395"/>
          </a:xfrm>
          <a:prstGeom prst="rect">
            <a:avLst/>
          </a:prstGeom>
        </p:spPr>
      </p:pic>
    </p:spTree>
    <p:extLst>
      <p:ext uri="{BB962C8B-B14F-4D97-AF65-F5344CB8AC3E}">
        <p14:creationId xmlns:p14="http://schemas.microsoft.com/office/powerpoint/2010/main" val="3896344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l">
              <a:defRPr sz="6000">
                <a:solidFill>
                  <a:schemeClr val="bg1"/>
                </a:solidFill>
              </a:defRPr>
            </a:lvl1pPr>
          </a:lstStyle>
          <a:p>
            <a:r>
              <a:rPr lang="en-US" dirty="0"/>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10"/>
            <a:ext cx="9144000" cy="1828801"/>
          </a:xfrm>
        </p:spPr>
        <p:txBody>
          <a:bodyPr>
            <a:noAutofit/>
          </a:bodyPr>
          <a:lstStyle>
            <a:lvl1pPr marL="0" indent="0" algn="l">
              <a:buNone/>
              <a:defRPr sz="24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34C1FC9A-6C84-107E-0F26-9E68CB57F6A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62800"/>
            <a:ext cx="3380235" cy="1195200"/>
          </a:xfrm>
          <a:prstGeom prst="rect">
            <a:avLst/>
          </a:prstGeom>
        </p:spPr>
      </p:pic>
      <p:pic>
        <p:nvPicPr>
          <p:cNvPr id="6" name="Bildobjekt 5">
            <a:extLst>
              <a:ext uri="{FF2B5EF4-FFF2-40B4-BE49-F238E27FC236}">
                <a16:creationId xmlns:a16="http://schemas.microsoft.com/office/drawing/2014/main" id="{5ED2B42E-7749-47E1-AA36-8E5E9038AE9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50555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solidFill>
                  <a:schemeClr val="bg1"/>
                </a:solidFill>
              </a:defRPr>
            </a:lvl1pPr>
          </a:lstStyle>
          <a:p>
            <a:r>
              <a:rPr lang="en-US"/>
              <a:t>Click to edit Master title style</a:t>
            </a:r>
            <a:endParaRPr lang="sv-SE" dirty="0"/>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solidFill>
                  <a:schemeClr val="bg1"/>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endParaRPr lang="sv-SE" dirty="0"/>
          </a:p>
        </p:txBody>
      </p:sp>
      <p:pic>
        <p:nvPicPr>
          <p:cNvPr id="5" name="Picture 4">
            <a:extLst>
              <a:ext uri="{FF2B5EF4-FFF2-40B4-BE49-F238E27FC236}">
                <a16:creationId xmlns:a16="http://schemas.microsoft.com/office/drawing/2014/main" id="{8674C3A8-D7CB-602F-3EB9-B06964A978C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6" name="Bildobjekt 5">
            <a:extLst>
              <a:ext uri="{FF2B5EF4-FFF2-40B4-BE49-F238E27FC236}">
                <a16:creationId xmlns:a16="http://schemas.microsoft.com/office/drawing/2014/main" id="{6A6B8DFF-469D-49F1-8D3A-0C78E6B655B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5995411"/>
            <a:ext cx="3894076" cy="597894"/>
          </a:xfrm>
          <a:prstGeom prst="rect">
            <a:avLst/>
          </a:prstGeom>
        </p:spPr>
      </p:pic>
    </p:spTree>
    <p:extLst>
      <p:ext uri="{BB962C8B-B14F-4D97-AF65-F5344CB8AC3E}">
        <p14:creationId xmlns:p14="http://schemas.microsoft.com/office/powerpoint/2010/main" val="347909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solidFill>
                  <a:schemeClr val="bg1"/>
                </a:solidFill>
              </a:defRPr>
            </a:lvl1p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buNone/>
              <a:defRPr sz="2400">
                <a:solidFill>
                  <a:schemeClr val="bg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D9D274-9D58-4C59-BF24-08319E8A827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DCCF291D-8549-BC44-8F4B-AC830741645B}" type="datetime1">
              <a:rPr lang="sv-SE" smtClean="0"/>
              <a:pPr/>
              <a:t>2025-02-12</a:t>
            </a:fld>
            <a:endParaRPr lang="sv-SE"/>
          </a:p>
        </p:txBody>
      </p:sp>
      <p:sp>
        <p:nvSpPr>
          <p:cNvPr id="5" name="Footer Placeholder 4">
            <a:extLst>
              <a:ext uri="{FF2B5EF4-FFF2-40B4-BE49-F238E27FC236}">
                <a16:creationId xmlns:a16="http://schemas.microsoft.com/office/drawing/2014/main" id="{A0AFF1B3-BEF7-476C-9C24-6F6824C23A59}"/>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85ADCECA-8742-4DDD-8038-0C0682EA791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1D05C8B6-EC5E-42D9-8D75-1E05D6428564}" type="slidenum">
              <a:rPr lang="sv-SE" smtClean="0"/>
              <a:pPr/>
              <a:t>‹#›</a:t>
            </a:fld>
            <a:endParaRPr lang="sv-SE"/>
          </a:p>
        </p:txBody>
      </p:sp>
      <p:pic>
        <p:nvPicPr>
          <p:cNvPr id="10" name="Picture 9">
            <a:extLst>
              <a:ext uri="{FF2B5EF4-FFF2-40B4-BE49-F238E27FC236}">
                <a16:creationId xmlns:a16="http://schemas.microsoft.com/office/drawing/2014/main" id="{3AC6F900-E366-65E7-DE08-C99A4EC5F6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8" name="Bildobjekt 7">
            <a:extLst>
              <a:ext uri="{FF2B5EF4-FFF2-40B4-BE49-F238E27FC236}">
                <a16:creationId xmlns:a16="http://schemas.microsoft.com/office/drawing/2014/main" id="{EB871138-FE12-4708-A68F-B3C00315F22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73179" y="6278285"/>
            <a:ext cx="2767264" cy="424884"/>
          </a:xfrm>
          <a:prstGeom prst="rect">
            <a:avLst/>
          </a:prstGeom>
        </p:spPr>
      </p:pic>
    </p:spTree>
    <p:extLst>
      <p:ext uri="{BB962C8B-B14F-4D97-AF65-F5344CB8AC3E}">
        <p14:creationId xmlns:p14="http://schemas.microsoft.com/office/powerpoint/2010/main" val="3897621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2025-02-12</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4994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vslu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C8CC-6DA1-44E1-AA32-45B9D76EB5A8}"/>
              </a:ext>
            </a:extLst>
          </p:cNvPr>
          <p:cNvSpPr>
            <a:spLocks noGrp="1"/>
          </p:cNvSpPr>
          <p:nvPr>
            <p:ph type="ctrTitle"/>
          </p:nvPr>
        </p:nvSpPr>
        <p:spPr>
          <a:xfrm>
            <a:off x="1524000" y="1122373"/>
            <a:ext cx="9144000" cy="2306637"/>
          </a:xfrm>
        </p:spPr>
        <p:txBody>
          <a:bodyPr anchor="b">
            <a:normAutofit/>
          </a:bodyPr>
          <a:lstStyle>
            <a:lvl1pPr algn="ctr">
              <a:defRPr sz="2400"/>
            </a:lvl1pPr>
          </a:lstStyle>
          <a:p>
            <a:r>
              <a:rPr lang="sv-SE" dirty="0"/>
              <a:t>Klicka här för att ändra mall för rubrikformat</a:t>
            </a:r>
          </a:p>
        </p:txBody>
      </p:sp>
      <p:sp>
        <p:nvSpPr>
          <p:cNvPr id="3" name="Subtitle 2">
            <a:extLst>
              <a:ext uri="{FF2B5EF4-FFF2-40B4-BE49-F238E27FC236}">
                <a16:creationId xmlns:a16="http://schemas.microsoft.com/office/drawing/2014/main" id="{203186BF-7340-4334-86FF-20FAAF566CBC}"/>
              </a:ext>
            </a:extLst>
          </p:cNvPr>
          <p:cNvSpPr>
            <a:spLocks noGrp="1"/>
          </p:cNvSpPr>
          <p:nvPr>
            <p:ph type="subTitle" idx="1"/>
          </p:nvPr>
        </p:nvSpPr>
        <p:spPr>
          <a:xfrm>
            <a:off x="1524000" y="3502800"/>
            <a:ext cx="9144000" cy="1828800"/>
          </a:xfrm>
        </p:spPr>
        <p:txBody>
          <a:bodyPr>
            <a:noAutofit/>
          </a:bodyPr>
          <a:lstStyle>
            <a:lvl1pPr marL="0" indent="0" algn="ctr">
              <a:buNone/>
              <a:defRPr sz="6000">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sv-SE"/>
              <a:t>Klicka här för att ändra mall för underrubrikformat</a:t>
            </a:r>
            <a:endParaRPr lang="sv-SE" dirty="0"/>
          </a:p>
        </p:txBody>
      </p:sp>
      <p:pic>
        <p:nvPicPr>
          <p:cNvPr id="12" name="Picture 11">
            <a:extLst>
              <a:ext uri="{FF2B5EF4-FFF2-40B4-BE49-F238E27FC236}">
                <a16:creationId xmlns:a16="http://schemas.microsoft.com/office/drawing/2014/main" id="{C28FFEF4-4F3A-41C8-A52E-4FD1787D53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73" y="5610253"/>
            <a:ext cx="3380235" cy="1195200"/>
          </a:xfrm>
          <a:prstGeom prst="rect">
            <a:avLst/>
          </a:prstGeom>
        </p:spPr>
      </p:pic>
      <p:pic>
        <p:nvPicPr>
          <p:cNvPr id="5" name="Bildobjekt 4">
            <a:extLst>
              <a:ext uri="{FF2B5EF4-FFF2-40B4-BE49-F238E27FC236}">
                <a16:creationId xmlns:a16="http://schemas.microsoft.com/office/drawing/2014/main" id="{C1D48B19-AFD8-4A58-BAE7-625D8EC2A9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99848" y="5956224"/>
            <a:ext cx="4462751" cy="685208"/>
          </a:xfrm>
          <a:prstGeom prst="rect">
            <a:avLst/>
          </a:prstGeom>
        </p:spPr>
      </p:pic>
    </p:spTree>
    <p:extLst>
      <p:ext uri="{BB962C8B-B14F-4D97-AF65-F5344CB8AC3E}">
        <p14:creationId xmlns:p14="http://schemas.microsoft.com/office/powerpoint/2010/main" val="997983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322-5373-499E-AF2D-2170CC9A00DC}"/>
              </a:ext>
            </a:extLst>
          </p:cNvPr>
          <p:cNvSpPr>
            <a:spLocks noGrp="1"/>
          </p:cNvSpPr>
          <p:nvPr>
            <p:ph type="title"/>
          </p:nvPr>
        </p:nvSpPr>
        <p:spPr>
          <a:xfrm>
            <a:off x="831851" y="1519242"/>
            <a:ext cx="10515600" cy="1909758"/>
          </a:xfrm>
        </p:spPr>
        <p:txBody>
          <a:bodyPr anchor="b">
            <a:normAutofit/>
          </a:bodyPr>
          <a:lstStyle>
            <a:lvl1pPr>
              <a:defRPr sz="3600"/>
            </a:lvl1pPr>
          </a:lstStyle>
          <a:p>
            <a:r>
              <a:rPr lang="sv-SE" dirty="0"/>
              <a:t>Klicka här för att ändra mall för rubrikformat</a:t>
            </a:r>
          </a:p>
        </p:txBody>
      </p:sp>
      <p:sp>
        <p:nvSpPr>
          <p:cNvPr id="3" name="Text Placeholder 2">
            <a:extLst>
              <a:ext uri="{FF2B5EF4-FFF2-40B4-BE49-F238E27FC236}">
                <a16:creationId xmlns:a16="http://schemas.microsoft.com/office/drawing/2014/main" id="{380AD21B-931A-4064-8D73-165D96D916F3}"/>
              </a:ext>
            </a:extLst>
          </p:cNvPr>
          <p:cNvSpPr>
            <a:spLocks noGrp="1"/>
          </p:cNvSpPr>
          <p:nvPr>
            <p:ph type="body" idx="1"/>
          </p:nvPr>
        </p:nvSpPr>
        <p:spPr>
          <a:xfrm>
            <a:off x="831851" y="3502800"/>
            <a:ext cx="10515600" cy="2628000"/>
          </a:xfrm>
        </p:spPr>
        <p:txBody>
          <a:bodyPr/>
          <a:lstStyle>
            <a:lvl1pPr marL="0" indent="0">
              <a:lnSpc>
                <a:spcPct val="100000"/>
              </a:lnSpc>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sv-SE" dirty="0"/>
              <a:t>Klicka här för att ändra format på bakgrundstexten</a:t>
            </a:r>
          </a:p>
        </p:txBody>
      </p:sp>
      <p:sp>
        <p:nvSpPr>
          <p:cNvPr id="4" name="Date Placeholder 3">
            <a:extLst>
              <a:ext uri="{FF2B5EF4-FFF2-40B4-BE49-F238E27FC236}">
                <a16:creationId xmlns:a16="http://schemas.microsoft.com/office/drawing/2014/main" id="{9BD9D274-9D58-4C59-BF24-08319E8A8277}"/>
              </a:ext>
            </a:extLst>
          </p:cNvPr>
          <p:cNvSpPr>
            <a:spLocks noGrp="1"/>
          </p:cNvSpPr>
          <p:nvPr>
            <p:ph type="dt" sz="half" idx="10"/>
          </p:nvPr>
        </p:nvSpPr>
        <p:spPr/>
        <p:txBody>
          <a:bodyPr/>
          <a:lstStyle/>
          <a:p>
            <a:fld id="{1130E869-33E5-AA47-9215-FFB6D21BF7C7}" type="datetime1">
              <a:rPr lang="sv-SE" smtClean="0"/>
              <a:t>2025-02-12</a:t>
            </a:fld>
            <a:endParaRPr lang="sv-SE" dirty="0"/>
          </a:p>
        </p:txBody>
      </p:sp>
      <p:sp>
        <p:nvSpPr>
          <p:cNvPr id="5" name="Footer Placeholder 4">
            <a:extLst>
              <a:ext uri="{FF2B5EF4-FFF2-40B4-BE49-F238E27FC236}">
                <a16:creationId xmlns:a16="http://schemas.microsoft.com/office/drawing/2014/main" id="{A0AFF1B3-BEF7-476C-9C24-6F6824C23A59}"/>
              </a:ext>
            </a:extLst>
          </p:cNvPr>
          <p:cNvSpPr>
            <a:spLocks noGrp="1"/>
          </p:cNvSpPr>
          <p:nvPr>
            <p:ph type="ftr" sz="quarter" idx="11"/>
          </p:nvPr>
        </p:nvSpPr>
        <p:spPr/>
        <p:txBody>
          <a:body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85ADCECA-8742-4DDD-8038-0C0682EA7913}"/>
              </a:ext>
            </a:extLst>
          </p:cNvPr>
          <p:cNvSpPr>
            <a:spLocks noGrp="1"/>
          </p:cNvSpPr>
          <p:nvPr>
            <p:ph type="sldNum" sz="quarter" idx="12"/>
          </p:nvPr>
        </p:nvSpPr>
        <p:spPr/>
        <p:txBody>
          <a:bodyPr/>
          <a:lstStyle/>
          <a:p>
            <a:fld id="{1D05C8B6-EC5E-42D9-8D75-1E05D6428564}" type="slidenum">
              <a:rPr lang="sv-SE" smtClean="0"/>
              <a:t>‹#›</a:t>
            </a:fld>
            <a:endParaRPr lang="sv-SE"/>
          </a:p>
        </p:txBody>
      </p:sp>
      <p:pic>
        <p:nvPicPr>
          <p:cNvPr id="9" name="Picture 8">
            <a:extLst>
              <a:ext uri="{FF2B5EF4-FFF2-40B4-BE49-F238E27FC236}">
                <a16:creationId xmlns:a16="http://schemas.microsoft.com/office/drawing/2014/main" id="{FCFA31B6-BC02-4354-A1DB-49F7B0C933D9}"/>
              </a:ext>
            </a:extLst>
          </p:cNvPr>
          <p:cNvPicPr>
            <a:picLocks noChangeAspect="1"/>
          </p:cNvPicPr>
          <p:nvPr userDrawn="1"/>
        </p:nvPicPr>
        <p:blipFill>
          <a:blip r:embed="rId2">
            <a:lum bright="100000" contrast="100000"/>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1" name="Picture 10">
            <a:extLst>
              <a:ext uri="{FF2B5EF4-FFF2-40B4-BE49-F238E27FC236}">
                <a16:creationId xmlns:a16="http://schemas.microsoft.com/office/drawing/2014/main" id="{7ABB9FFA-9B21-4C8C-AC48-62DD981503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00" y="6130800"/>
            <a:ext cx="1908000" cy="674640"/>
          </a:xfrm>
          <a:prstGeom prst="rect">
            <a:avLst/>
          </a:prstGeom>
        </p:spPr>
      </p:pic>
      <p:pic>
        <p:nvPicPr>
          <p:cNvPr id="10" name="Bildobjekt 9">
            <a:extLst>
              <a:ext uri="{FF2B5EF4-FFF2-40B4-BE49-F238E27FC236}">
                <a16:creationId xmlns:a16="http://schemas.microsoft.com/office/drawing/2014/main" id="{3A6D03F0-88E2-41B2-A7E4-092B7F0F90A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1574" y="6260830"/>
            <a:ext cx="2700148" cy="414579"/>
          </a:xfrm>
          <a:prstGeom prst="rect">
            <a:avLst/>
          </a:prstGeom>
        </p:spPr>
      </p:pic>
    </p:spTree>
    <p:extLst>
      <p:ext uri="{BB962C8B-B14F-4D97-AF65-F5344CB8AC3E}">
        <p14:creationId xmlns:p14="http://schemas.microsoft.com/office/powerpoint/2010/main" val="157403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5F28-9CA8-4998-8631-C03E7886FE15}"/>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a:extLst>
              <a:ext uri="{FF2B5EF4-FFF2-40B4-BE49-F238E27FC236}">
                <a16:creationId xmlns:a16="http://schemas.microsoft.com/office/drawing/2014/main" id="{F83CC860-BB16-4E0C-B870-8B2366E75AF0}"/>
              </a:ext>
            </a:extLst>
          </p:cNvPr>
          <p:cNvSpPr>
            <a:spLocks noGrp="1"/>
          </p:cNvSpPr>
          <p:nvPr>
            <p:ph idx="1"/>
          </p:nvPr>
        </p:nvSpPr>
        <p:spPr>
          <a:xfrm>
            <a:off x="838200" y="1825626"/>
            <a:ext cx="10515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Date Placeholder 3">
            <a:extLst>
              <a:ext uri="{FF2B5EF4-FFF2-40B4-BE49-F238E27FC236}">
                <a16:creationId xmlns:a16="http://schemas.microsoft.com/office/drawing/2014/main" id="{FB2F96C9-5579-4CED-A338-A836AEE06E7E}"/>
              </a:ext>
            </a:extLst>
          </p:cNvPr>
          <p:cNvSpPr>
            <a:spLocks noGrp="1"/>
          </p:cNvSpPr>
          <p:nvPr>
            <p:ph type="dt" sz="half" idx="10"/>
          </p:nvPr>
        </p:nvSpPr>
        <p:spPr>
          <a:xfrm>
            <a:off x="8292263" y="0"/>
            <a:ext cx="2520000" cy="360000"/>
          </a:xfrm>
        </p:spPr>
        <p:txBody>
          <a:bodyPr/>
          <a:lstStyle/>
          <a:p>
            <a:fld id="{A0D3A54C-EB03-A244-88F0-70D5D8782B1B}" type="datetime1">
              <a:rPr lang="sv-SE" smtClean="0"/>
              <a:t>2025-02-12</a:t>
            </a:fld>
            <a:endParaRPr lang="sv-SE"/>
          </a:p>
        </p:txBody>
      </p:sp>
      <p:sp>
        <p:nvSpPr>
          <p:cNvPr id="5" name="Footer Placeholder 4">
            <a:extLst>
              <a:ext uri="{FF2B5EF4-FFF2-40B4-BE49-F238E27FC236}">
                <a16:creationId xmlns:a16="http://schemas.microsoft.com/office/drawing/2014/main" id="{835A41CD-1A6A-456B-BCAE-4B73471B30D0}"/>
              </a:ext>
            </a:extLst>
          </p:cNvPr>
          <p:cNvSpPr>
            <a:spLocks noGrp="1"/>
          </p:cNvSpPr>
          <p:nvPr>
            <p:ph type="ftr" sz="quarter" idx="11"/>
          </p:nvPr>
        </p:nvSpPr>
        <p:spPr/>
        <p:txBody>
          <a:bodyPr/>
          <a:lstStyle/>
          <a:p>
            <a:r>
              <a:rPr lang="sv-SE"/>
              <a:t>LiU PowerPoint-mall</a:t>
            </a:r>
          </a:p>
        </p:txBody>
      </p:sp>
      <p:sp>
        <p:nvSpPr>
          <p:cNvPr id="6" name="Slide Number Placeholder 5">
            <a:extLst>
              <a:ext uri="{FF2B5EF4-FFF2-40B4-BE49-F238E27FC236}">
                <a16:creationId xmlns:a16="http://schemas.microsoft.com/office/drawing/2014/main" id="{9E8AF9EE-7694-4BC1-BDBC-514D317EEE90}"/>
              </a:ext>
            </a:extLst>
          </p:cNvPr>
          <p:cNvSpPr>
            <a:spLocks noGrp="1"/>
          </p:cNvSpPr>
          <p:nvPr>
            <p:ph type="sldNum" sz="quarter" idx="12"/>
          </p:nvPr>
        </p:nvSpPr>
        <p:spPr>
          <a:xfrm>
            <a:off x="10812263" y="0"/>
            <a:ext cx="432000" cy="360000"/>
          </a:xfrm>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D2B6CEC0-7FA1-4DD6-9711-E98236C44181}"/>
              </a:ext>
              <a:ext uri="{C183D7F6-B498-43B3-948B-1728B52AA6E4}">
                <adec:decorative xmlns:adec="http://schemas.microsoft.com/office/drawing/2017/decorative" val="1"/>
              </a:ext>
            </a:extLst>
          </p:cNvPr>
          <p:cNvCxnSpPr>
            <a:cxnSpLocks/>
          </p:cNvCxnSpPr>
          <p:nvPr/>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0897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5D60-9FEA-4061-AE29-F7A1A0AE668D}"/>
              </a:ext>
            </a:extLst>
          </p:cNvPr>
          <p:cNvSpPr>
            <a:spLocks noGrp="1"/>
          </p:cNvSpPr>
          <p:nvPr>
            <p:ph type="title"/>
          </p:nvPr>
        </p:nvSpPr>
        <p:spPr/>
        <p:txBody>
          <a:bodyPr/>
          <a:lstStyle/>
          <a:p>
            <a:r>
              <a:rPr lang="sv-SE" dirty="0"/>
              <a:t>Klicka här för att ändra mall för rubrikformat</a:t>
            </a:r>
          </a:p>
        </p:txBody>
      </p:sp>
      <p:sp>
        <p:nvSpPr>
          <p:cNvPr id="3" name="Content Placeholder 2">
            <a:extLst>
              <a:ext uri="{FF2B5EF4-FFF2-40B4-BE49-F238E27FC236}">
                <a16:creationId xmlns:a16="http://schemas.microsoft.com/office/drawing/2014/main" id="{79AD652D-D723-4261-9B8C-661B6699F950}"/>
              </a:ext>
            </a:extLst>
          </p:cNvPr>
          <p:cNvSpPr>
            <a:spLocks noGrp="1"/>
          </p:cNvSpPr>
          <p:nvPr>
            <p:ph sz="half" idx="1"/>
          </p:nvPr>
        </p:nvSpPr>
        <p:spPr>
          <a:xfrm>
            <a:off x="838200" y="1825629"/>
            <a:ext cx="5181600" cy="424148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Content Placeholder 3">
            <a:extLst>
              <a:ext uri="{FF2B5EF4-FFF2-40B4-BE49-F238E27FC236}">
                <a16:creationId xmlns:a16="http://schemas.microsoft.com/office/drawing/2014/main" id="{8D72E162-7D8A-446C-B6C3-D85896811443}"/>
              </a:ext>
            </a:extLst>
          </p:cNvPr>
          <p:cNvSpPr>
            <a:spLocks noGrp="1"/>
          </p:cNvSpPr>
          <p:nvPr>
            <p:ph sz="half" idx="2"/>
          </p:nvPr>
        </p:nvSpPr>
        <p:spPr>
          <a:xfrm>
            <a:off x="6172200" y="1825626"/>
            <a:ext cx="5181600" cy="425433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C6CCDECF-AB46-421A-B3EA-954167E551C6}"/>
              </a:ext>
            </a:extLst>
          </p:cNvPr>
          <p:cNvSpPr>
            <a:spLocks noGrp="1"/>
          </p:cNvSpPr>
          <p:nvPr>
            <p:ph type="dt" sz="half" idx="10"/>
          </p:nvPr>
        </p:nvSpPr>
        <p:spPr/>
        <p:txBody>
          <a:bodyPr/>
          <a:lstStyle/>
          <a:p>
            <a:fld id="{8799C4C0-6F97-2E48-B093-E07FB97419C9}" type="datetime1">
              <a:rPr lang="sv-SE" smtClean="0"/>
              <a:t>2025-02-12</a:t>
            </a:fld>
            <a:endParaRPr lang="sv-SE"/>
          </a:p>
        </p:txBody>
      </p:sp>
      <p:sp>
        <p:nvSpPr>
          <p:cNvPr id="6" name="Footer Placeholder 5">
            <a:extLst>
              <a:ext uri="{FF2B5EF4-FFF2-40B4-BE49-F238E27FC236}">
                <a16:creationId xmlns:a16="http://schemas.microsoft.com/office/drawing/2014/main" id="{20FFB67D-8CC2-4E5B-BF93-6B7E5BF4B2AC}"/>
              </a:ext>
            </a:extLst>
          </p:cNvPr>
          <p:cNvSpPr>
            <a:spLocks noGrp="1"/>
          </p:cNvSpPr>
          <p:nvPr>
            <p:ph type="ftr" sz="quarter" idx="11"/>
          </p:nvPr>
        </p:nvSpPr>
        <p:spPr/>
        <p:txBody>
          <a:bodyPr/>
          <a:lstStyle/>
          <a:p>
            <a:r>
              <a:rPr lang="sv-SE"/>
              <a:t>LiU PowerPoint-mall</a:t>
            </a:r>
          </a:p>
        </p:txBody>
      </p:sp>
      <p:sp>
        <p:nvSpPr>
          <p:cNvPr id="7" name="Slide Number Placeholder 6">
            <a:extLst>
              <a:ext uri="{FF2B5EF4-FFF2-40B4-BE49-F238E27FC236}">
                <a16:creationId xmlns:a16="http://schemas.microsoft.com/office/drawing/2014/main" id="{3CAF80C1-A5DA-4E08-8CAE-B47DD97A3975}"/>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1" name="Rak 5">
            <a:extLst>
              <a:ext uri="{FF2B5EF4-FFF2-40B4-BE49-F238E27FC236}">
                <a16:creationId xmlns:a16="http://schemas.microsoft.com/office/drawing/2014/main" id="{1DBCDB3C-6D20-4691-BDE2-381FEEBC114C}"/>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0009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C1DA-1DF7-4806-9BFE-693752D8E5AA}"/>
              </a:ext>
            </a:extLst>
          </p:cNvPr>
          <p:cNvSpPr>
            <a:spLocks noGrp="1"/>
          </p:cNvSpPr>
          <p:nvPr>
            <p:ph type="title"/>
          </p:nvPr>
        </p:nvSpPr>
        <p:spPr>
          <a:xfrm>
            <a:off x="839788" y="365129"/>
            <a:ext cx="10515600" cy="1325563"/>
          </a:xfrm>
        </p:spPr>
        <p:txBody>
          <a:bodyPr/>
          <a:lstStyle/>
          <a:p>
            <a:r>
              <a:rPr lang="sv-SE"/>
              <a:t>Klicka här för att ändra mall för rubrikformat</a:t>
            </a:r>
            <a:endParaRPr lang="sv-SE" dirty="0"/>
          </a:p>
        </p:txBody>
      </p:sp>
      <p:sp>
        <p:nvSpPr>
          <p:cNvPr id="3" name="Text Placeholder 2">
            <a:extLst>
              <a:ext uri="{FF2B5EF4-FFF2-40B4-BE49-F238E27FC236}">
                <a16:creationId xmlns:a16="http://schemas.microsoft.com/office/drawing/2014/main" id="{4E0AEAAB-6C1D-4159-B092-4584A8886AC8}"/>
              </a:ext>
            </a:extLst>
          </p:cNvPr>
          <p:cNvSpPr>
            <a:spLocks noGrp="1"/>
          </p:cNvSpPr>
          <p:nvPr>
            <p:ph type="body" idx="1"/>
          </p:nvPr>
        </p:nvSpPr>
        <p:spPr>
          <a:xfrm>
            <a:off x="839789" y="1681163"/>
            <a:ext cx="5157787"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a:extLst>
              <a:ext uri="{FF2B5EF4-FFF2-40B4-BE49-F238E27FC236}">
                <a16:creationId xmlns:a16="http://schemas.microsoft.com/office/drawing/2014/main" id="{7B835E44-E48F-4B64-BC38-36AE1423EEC3}"/>
              </a:ext>
            </a:extLst>
          </p:cNvPr>
          <p:cNvSpPr>
            <a:spLocks noGrp="1"/>
          </p:cNvSpPr>
          <p:nvPr>
            <p:ph sz="half" idx="2"/>
          </p:nvPr>
        </p:nvSpPr>
        <p:spPr>
          <a:xfrm>
            <a:off x="839789" y="2505085"/>
            <a:ext cx="5157787" cy="3571673"/>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Text Placeholder 4">
            <a:extLst>
              <a:ext uri="{FF2B5EF4-FFF2-40B4-BE49-F238E27FC236}">
                <a16:creationId xmlns:a16="http://schemas.microsoft.com/office/drawing/2014/main" id="{CF40FBBF-9493-4795-A84B-B36E22050892}"/>
              </a:ext>
            </a:extLst>
          </p:cNvPr>
          <p:cNvSpPr>
            <a:spLocks noGrp="1"/>
          </p:cNvSpPr>
          <p:nvPr>
            <p:ph type="body" sz="quarter" idx="3"/>
          </p:nvPr>
        </p:nvSpPr>
        <p:spPr>
          <a:xfrm>
            <a:off x="6172203" y="1681163"/>
            <a:ext cx="5183188" cy="823912"/>
          </a:xfrm>
        </p:spPr>
        <p:txBody>
          <a:bodyPr anchor="b">
            <a:normAutofit/>
          </a:bodyPr>
          <a:lstStyle>
            <a:lvl1pPr marL="0" indent="0">
              <a:buNone/>
              <a:defRPr sz="28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a:extLst>
              <a:ext uri="{FF2B5EF4-FFF2-40B4-BE49-F238E27FC236}">
                <a16:creationId xmlns:a16="http://schemas.microsoft.com/office/drawing/2014/main" id="{BD7B4785-7E60-4E95-8686-807938974191}"/>
              </a:ext>
            </a:extLst>
          </p:cNvPr>
          <p:cNvSpPr>
            <a:spLocks noGrp="1"/>
          </p:cNvSpPr>
          <p:nvPr>
            <p:ph sz="quarter" idx="4"/>
          </p:nvPr>
        </p:nvSpPr>
        <p:spPr>
          <a:xfrm>
            <a:off x="6172203" y="2505085"/>
            <a:ext cx="5183188" cy="3568459"/>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a:extLst>
              <a:ext uri="{FF2B5EF4-FFF2-40B4-BE49-F238E27FC236}">
                <a16:creationId xmlns:a16="http://schemas.microsoft.com/office/drawing/2014/main" id="{7352B86A-85B7-4456-A609-BB084D0B26B0}"/>
              </a:ext>
              <a:ext uri="{C183D7F6-B498-43B3-948B-1728B52AA6E4}">
                <adec:decorative xmlns:adec="http://schemas.microsoft.com/office/drawing/2017/decorative" val="1"/>
              </a:ext>
            </a:extLst>
          </p:cNvPr>
          <p:cNvSpPr>
            <a:spLocks noGrp="1"/>
          </p:cNvSpPr>
          <p:nvPr>
            <p:ph type="dt" sz="half" idx="10"/>
          </p:nvPr>
        </p:nvSpPr>
        <p:spPr/>
        <p:txBody>
          <a:bodyPr/>
          <a:lstStyle/>
          <a:p>
            <a:fld id="{6910F6FE-1EF1-3543-A93C-A13D5DBCD153}" type="datetime1">
              <a:rPr lang="sv-SE" smtClean="0"/>
              <a:t>2025-02-12</a:t>
            </a:fld>
            <a:endParaRPr lang="sv-SE" dirty="0"/>
          </a:p>
        </p:txBody>
      </p:sp>
      <p:sp>
        <p:nvSpPr>
          <p:cNvPr id="8" name="Footer Placeholder 7">
            <a:extLst>
              <a:ext uri="{FF2B5EF4-FFF2-40B4-BE49-F238E27FC236}">
                <a16:creationId xmlns:a16="http://schemas.microsoft.com/office/drawing/2014/main" id="{91C08846-8A71-4321-93F6-BFCE99CB4A5E}"/>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9" name="Slide Number Placeholder 8">
            <a:extLst>
              <a:ext uri="{FF2B5EF4-FFF2-40B4-BE49-F238E27FC236}">
                <a16:creationId xmlns:a16="http://schemas.microsoft.com/office/drawing/2014/main" id="{3AB0CCA9-80F4-4FE7-B4FD-9FB654545F31}"/>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13" name="Rak 5">
            <a:extLst>
              <a:ext uri="{FF2B5EF4-FFF2-40B4-BE49-F238E27FC236}">
                <a16:creationId xmlns:a16="http://schemas.microsoft.com/office/drawing/2014/main" id="{EC927C92-6210-4B4D-895A-19AADBEF8F6E}"/>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625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3FE9-5F5B-413D-B4E8-BD7E2968FF45}"/>
              </a:ext>
            </a:extLst>
          </p:cNvPr>
          <p:cNvSpPr>
            <a:spLocks noGrp="1"/>
          </p:cNvSpPr>
          <p:nvPr>
            <p:ph type="title"/>
          </p:nvPr>
        </p:nvSpPr>
        <p:spPr/>
        <p:txBody>
          <a:bodyPr/>
          <a:lstStyle/>
          <a:p>
            <a:r>
              <a:rPr lang="sv-SE"/>
              <a:t>Klicka här för att ändra mall för rubrikformat</a:t>
            </a:r>
            <a:endParaRPr lang="sv-SE" dirty="0"/>
          </a:p>
        </p:txBody>
      </p:sp>
      <p:sp>
        <p:nvSpPr>
          <p:cNvPr id="3" name="Date Placeholder 2">
            <a:extLst>
              <a:ext uri="{FF2B5EF4-FFF2-40B4-BE49-F238E27FC236}">
                <a16:creationId xmlns:a16="http://schemas.microsoft.com/office/drawing/2014/main" id="{55082EEB-76C9-46A2-8992-24100BBA5F96}"/>
              </a:ext>
              <a:ext uri="{C183D7F6-B498-43B3-948B-1728B52AA6E4}">
                <adec:decorative xmlns:adec="http://schemas.microsoft.com/office/drawing/2017/decorative" val="1"/>
              </a:ext>
            </a:extLst>
          </p:cNvPr>
          <p:cNvSpPr>
            <a:spLocks noGrp="1"/>
          </p:cNvSpPr>
          <p:nvPr>
            <p:ph type="dt" sz="half" idx="10"/>
          </p:nvPr>
        </p:nvSpPr>
        <p:spPr/>
        <p:txBody>
          <a:bodyPr/>
          <a:lstStyle/>
          <a:p>
            <a:fld id="{DC60EFBD-E0CA-9D4E-9724-19DA9E74433A}" type="datetime1">
              <a:rPr lang="sv-SE" smtClean="0"/>
              <a:t>2025-02-12</a:t>
            </a:fld>
            <a:endParaRPr lang="sv-SE"/>
          </a:p>
        </p:txBody>
      </p:sp>
      <p:sp>
        <p:nvSpPr>
          <p:cNvPr id="4" name="Footer Placeholder 3">
            <a:extLst>
              <a:ext uri="{FF2B5EF4-FFF2-40B4-BE49-F238E27FC236}">
                <a16:creationId xmlns:a16="http://schemas.microsoft.com/office/drawing/2014/main" id="{771F3176-8332-460F-839F-8C36305CF839}"/>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a:t>LiU PowerPoint-mall</a:t>
            </a:r>
          </a:p>
        </p:txBody>
      </p:sp>
      <p:sp>
        <p:nvSpPr>
          <p:cNvPr id="5" name="Slide Number Placeholder 4">
            <a:extLst>
              <a:ext uri="{FF2B5EF4-FFF2-40B4-BE49-F238E27FC236}">
                <a16:creationId xmlns:a16="http://schemas.microsoft.com/office/drawing/2014/main" id="{470BA3FD-78E6-4451-96E1-12B31AC3BAD8}"/>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9" name="Rak 5">
            <a:extLst>
              <a:ext uri="{FF2B5EF4-FFF2-40B4-BE49-F238E27FC236}">
                <a16:creationId xmlns:a16="http://schemas.microsoft.com/office/drawing/2014/main" id="{95DA7626-B115-4C4F-9B3C-FE5B663044E7}"/>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844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980A2-67AA-45AE-A4A3-02C24D5D2D10}"/>
              </a:ext>
            </a:extLst>
          </p:cNvPr>
          <p:cNvSpPr>
            <a:spLocks noGrp="1"/>
          </p:cNvSpPr>
          <p:nvPr>
            <p:ph type="title"/>
          </p:nvPr>
        </p:nvSpPr>
        <p:spPr>
          <a:xfrm>
            <a:off x="839788" y="447368"/>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1B9E2521-9433-4ED7-A38E-EB976F0B35CD}"/>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Content Placeholder 2">
            <a:extLst>
              <a:ext uri="{FF2B5EF4-FFF2-40B4-BE49-F238E27FC236}">
                <a16:creationId xmlns:a16="http://schemas.microsoft.com/office/drawing/2014/main" id="{9B3FC7A9-016D-4F8D-95F8-AE268FFCD56E}"/>
              </a:ext>
            </a:extLst>
          </p:cNvPr>
          <p:cNvSpPr>
            <a:spLocks noGrp="1"/>
          </p:cNvSpPr>
          <p:nvPr>
            <p:ph idx="1"/>
          </p:nvPr>
        </p:nvSpPr>
        <p:spPr>
          <a:xfrm>
            <a:off x="5183188" y="987429"/>
            <a:ext cx="6172200" cy="5092533"/>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Date Placeholder 4">
            <a:extLst>
              <a:ext uri="{FF2B5EF4-FFF2-40B4-BE49-F238E27FC236}">
                <a16:creationId xmlns:a16="http://schemas.microsoft.com/office/drawing/2014/main" id="{3ADAEBBB-5F59-4CE5-8F95-88A1C1885396}"/>
              </a:ext>
              <a:ext uri="{C183D7F6-B498-43B3-948B-1728B52AA6E4}">
                <adec:decorative xmlns:adec="http://schemas.microsoft.com/office/drawing/2017/decorative" val="1"/>
              </a:ext>
            </a:extLst>
          </p:cNvPr>
          <p:cNvSpPr>
            <a:spLocks noGrp="1"/>
          </p:cNvSpPr>
          <p:nvPr>
            <p:ph type="dt" sz="half" idx="10"/>
          </p:nvPr>
        </p:nvSpPr>
        <p:spPr/>
        <p:txBody>
          <a:bodyPr/>
          <a:lstStyle/>
          <a:p>
            <a:fld id="{87AB5AB5-DF39-3E46-90CF-6EF276B06A93}" type="datetime1">
              <a:rPr lang="sv-SE" smtClean="0"/>
              <a:t>2025-02-12</a:t>
            </a:fld>
            <a:endParaRPr lang="sv-SE" dirty="0"/>
          </a:p>
        </p:txBody>
      </p:sp>
      <p:sp>
        <p:nvSpPr>
          <p:cNvPr id="6" name="Footer Placeholder 5">
            <a:extLst>
              <a:ext uri="{FF2B5EF4-FFF2-40B4-BE49-F238E27FC236}">
                <a16:creationId xmlns:a16="http://schemas.microsoft.com/office/drawing/2014/main" id="{052D4F3F-4FD6-423B-8630-8675366330DD}"/>
              </a:ext>
              <a:ext uri="{C183D7F6-B498-43B3-948B-1728B52AA6E4}">
                <adec:decorative xmlns:adec="http://schemas.microsoft.com/office/drawing/2017/decorative" val="1"/>
              </a:ext>
            </a:extLst>
          </p:cNvPr>
          <p:cNvSpPr>
            <a:spLocks noGrp="1"/>
          </p:cNvSpPr>
          <p:nvPr>
            <p:ph type="ftr" sz="quarter" idx="11"/>
          </p:nvPr>
        </p:nvSpPr>
        <p:spPr>
          <a:xfrm>
            <a:off x="944563" y="0"/>
            <a:ext cx="4320000" cy="360000"/>
          </a:xfrm>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BFE6012F-A692-4BBB-B0E2-A40D6C39170B}"/>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a:p>
        </p:txBody>
      </p:sp>
      <p:cxnSp>
        <p:nvCxnSpPr>
          <p:cNvPr id="26" name="Rak 5">
            <a:extLst>
              <a:ext uri="{FF2B5EF4-FFF2-40B4-BE49-F238E27FC236}">
                <a16:creationId xmlns:a16="http://schemas.microsoft.com/office/drawing/2014/main" id="{125440BF-FF8E-4F55-AC91-862AB2B62D8D}"/>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4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F90-6F0B-4082-A03A-25C0D0EEE64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sv-SE" dirty="0"/>
          </a:p>
        </p:txBody>
      </p:sp>
      <p:sp>
        <p:nvSpPr>
          <p:cNvPr id="4" name="Text Placeholder 3">
            <a:extLst>
              <a:ext uri="{FF2B5EF4-FFF2-40B4-BE49-F238E27FC236}">
                <a16:creationId xmlns:a16="http://schemas.microsoft.com/office/drawing/2014/main" id="{D396F69F-E2CD-4CAC-B28E-04F7F59CDF7B}"/>
              </a:ext>
            </a:extLst>
          </p:cNvPr>
          <p:cNvSpPr>
            <a:spLocks noGrp="1"/>
          </p:cNvSpPr>
          <p:nvPr>
            <p:ph type="body" sz="half" idx="2"/>
          </p:nvPr>
        </p:nvSpPr>
        <p:spPr>
          <a:xfrm>
            <a:off x="839788" y="2057402"/>
            <a:ext cx="3932237" cy="4022563"/>
          </a:xfrm>
        </p:spPr>
        <p:txBody>
          <a:bodyPr>
            <a:normAutofit/>
          </a:bodyPr>
          <a:lstStyle>
            <a:lvl1pPr marL="0" indent="0">
              <a:lnSpc>
                <a:spcPct val="100000"/>
              </a:lnSpc>
              <a:buNone/>
              <a:defRPr sz="20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Klicka här för att ändra format på bakgrundstexten</a:t>
            </a:r>
          </a:p>
        </p:txBody>
      </p:sp>
      <p:sp>
        <p:nvSpPr>
          <p:cNvPr id="3" name="Picture Placeholder 2">
            <a:extLst>
              <a:ext uri="{FF2B5EF4-FFF2-40B4-BE49-F238E27FC236}">
                <a16:creationId xmlns:a16="http://schemas.microsoft.com/office/drawing/2014/main" id="{1BBE1322-944E-410B-A503-071D16B244F1}"/>
              </a:ext>
            </a:extLst>
          </p:cNvPr>
          <p:cNvSpPr>
            <a:spLocks noGrp="1"/>
          </p:cNvSpPr>
          <p:nvPr>
            <p:ph type="pic" idx="1"/>
          </p:nvPr>
        </p:nvSpPr>
        <p:spPr>
          <a:xfrm>
            <a:off x="5183188" y="987429"/>
            <a:ext cx="6172200" cy="5092533"/>
          </a:xfrm>
        </p:spPr>
        <p:txBody>
          <a:bodyPr>
            <a:normAutofit/>
          </a:bodyPr>
          <a:lstStyle>
            <a:lvl1pPr marL="0" indent="0">
              <a:buNone/>
              <a:defRPr sz="28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för att lägga till en bild</a:t>
            </a:r>
            <a:endParaRPr lang="sv-SE" dirty="0"/>
          </a:p>
        </p:txBody>
      </p:sp>
      <p:sp>
        <p:nvSpPr>
          <p:cNvPr id="5" name="Date Placeholder 4">
            <a:extLst>
              <a:ext uri="{FF2B5EF4-FFF2-40B4-BE49-F238E27FC236}">
                <a16:creationId xmlns:a16="http://schemas.microsoft.com/office/drawing/2014/main" id="{D0D6119C-D6E1-438D-B01E-CF6E63D023A2}"/>
              </a:ext>
              <a:ext uri="{C183D7F6-B498-43B3-948B-1728B52AA6E4}">
                <adec:decorative xmlns:adec="http://schemas.microsoft.com/office/drawing/2017/decorative" val="1"/>
              </a:ext>
            </a:extLst>
          </p:cNvPr>
          <p:cNvSpPr>
            <a:spLocks noGrp="1"/>
          </p:cNvSpPr>
          <p:nvPr>
            <p:ph type="dt" sz="half" idx="10"/>
          </p:nvPr>
        </p:nvSpPr>
        <p:spPr/>
        <p:txBody>
          <a:bodyPr/>
          <a:lstStyle/>
          <a:p>
            <a:fld id="{F12634F6-C518-8447-9BCD-875F25BBAC2E}" type="datetime1">
              <a:rPr lang="sv-SE" smtClean="0"/>
              <a:t>2025-02-12</a:t>
            </a:fld>
            <a:endParaRPr lang="sv-SE" dirty="0"/>
          </a:p>
        </p:txBody>
      </p:sp>
      <p:sp>
        <p:nvSpPr>
          <p:cNvPr id="6" name="Footer Placeholder 5">
            <a:extLst>
              <a:ext uri="{FF2B5EF4-FFF2-40B4-BE49-F238E27FC236}">
                <a16:creationId xmlns:a16="http://schemas.microsoft.com/office/drawing/2014/main" id="{F0D2FECA-0FDF-4E93-B1B1-6CF623CF2A1B}"/>
              </a:ext>
              <a:ext uri="{C183D7F6-B498-43B3-948B-1728B52AA6E4}">
                <adec:decorative xmlns:adec="http://schemas.microsoft.com/office/drawing/2017/decorative" val="1"/>
              </a:ext>
            </a:extLst>
          </p:cNvPr>
          <p:cNvSpPr>
            <a:spLocks noGrp="1"/>
          </p:cNvSpPr>
          <p:nvPr>
            <p:ph type="ftr" sz="quarter" idx="11"/>
          </p:nvPr>
        </p:nvSpPr>
        <p:spPr/>
        <p:txBody>
          <a:bodyPr/>
          <a:lstStyle/>
          <a:p>
            <a:r>
              <a:rPr lang="sv-SE" dirty="0" err="1"/>
              <a:t>LiU</a:t>
            </a:r>
            <a:r>
              <a:rPr lang="sv-SE" dirty="0"/>
              <a:t> PowerPoint-mall</a:t>
            </a:r>
          </a:p>
        </p:txBody>
      </p:sp>
      <p:sp>
        <p:nvSpPr>
          <p:cNvPr id="7" name="Slide Number Placeholder 6">
            <a:extLst>
              <a:ext uri="{FF2B5EF4-FFF2-40B4-BE49-F238E27FC236}">
                <a16:creationId xmlns:a16="http://schemas.microsoft.com/office/drawing/2014/main" id="{86155D90-D9E3-425D-B3DC-406845F9C0F6}"/>
              </a:ext>
              <a:ext uri="{C183D7F6-B498-43B3-948B-1728B52AA6E4}">
                <adec:decorative xmlns:adec="http://schemas.microsoft.com/office/drawing/2017/decorative" val="1"/>
              </a:ext>
            </a:extLst>
          </p:cNvPr>
          <p:cNvSpPr>
            <a:spLocks noGrp="1"/>
          </p:cNvSpPr>
          <p:nvPr>
            <p:ph type="sldNum" sz="quarter" idx="12"/>
          </p:nvPr>
        </p:nvSpPr>
        <p:spPr/>
        <p:txBody>
          <a:bodyPr/>
          <a:lstStyle/>
          <a:p>
            <a:fld id="{1D05C8B6-EC5E-42D9-8D75-1E05D6428564}" type="slidenum">
              <a:rPr lang="sv-SE" smtClean="0"/>
              <a:t>‹#›</a:t>
            </a:fld>
            <a:endParaRPr lang="sv-SE" dirty="0"/>
          </a:p>
        </p:txBody>
      </p:sp>
      <p:cxnSp>
        <p:nvCxnSpPr>
          <p:cNvPr id="8" name="Rak 5">
            <a:extLst>
              <a:ext uri="{FF2B5EF4-FFF2-40B4-BE49-F238E27FC236}">
                <a16:creationId xmlns:a16="http://schemas.microsoft.com/office/drawing/2014/main" id="{65E233A8-C457-415A-B25B-AC4916975090}"/>
              </a:ext>
              <a:ext uri="{C183D7F6-B498-43B3-948B-1728B52AA6E4}">
                <adec:decorative xmlns:adec="http://schemas.microsoft.com/office/drawing/2017/decorative" val="1"/>
              </a:ext>
            </a:extLst>
          </p:cNvPr>
          <p:cNvCxnSpPr>
            <a:cxnSpLocks/>
          </p:cNvCxnSpPr>
          <p:nvPr userDrawn="1"/>
        </p:nvCxnSpPr>
        <p:spPr>
          <a:xfrm>
            <a:off x="180000" y="6079962"/>
            <a:ext cx="11833200" cy="3214"/>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7647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5129"/>
            <a:ext cx="2520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41FF40AD-5146-EC40-B555-0F748959FBB7}" type="datetime1">
              <a:rPr lang="sv-SE" smtClean="0"/>
              <a:t>2025-02-12</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tx1"/>
                </a:solidFill>
                <a:latin typeface="+mj-lt"/>
              </a:defRPr>
            </a:lvl1pPr>
          </a:lstStyle>
          <a:p>
            <a:r>
              <a:rPr lang="sv-SE"/>
              <a:t>LiU PowerPoint-mall</a:t>
            </a:r>
            <a:endParaRPr lang="sv-SE" dirty="0"/>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tx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1732410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21" r:id="rId4"/>
    <p:sldLayoutId id="2147483822" r:id="rId5"/>
    <p:sldLayoutId id="2147483823" r:id="rId6"/>
    <p:sldLayoutId id="2147483824" r:id="rId7"/>
    <p:sldLayoutId id="2147483826" r:id="rId8"/>
    <p:sldLayoutId id="2147483827" r:id="rId9"/>
  </p:sldLayoutIdLst>
  <p:hf sldNum="0"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8BE3E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40FA7-E471-44B9-9D5D-7D0B44EE427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27A0C30D-C99C-4CD5-B7FD-541C85BFE0FC}"/>
              </a:ext>
            </a:extLst>
          </p:cNvPr>
          <p:cNvSpPr>
            <a:spLocks noGrp="1"/>
          </p:cNvSpPr>
          <p:nvPr>
            <p:ph type="body" idx="1"/>
          </p:nvPr>
        </p:nvSpPr>
        <p:spPr>
          <a:xfrm>
            <a:off x="838200" y="1825625"/>
            <a:ext cx="10515600" cy="430517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a:extLst>
              <a:ext uri="{FF2B5EF4-FFF2-40B4-BE49-F238E27FC236}">
                <a16:creationId xmlns:a16="http://schemas.microsoft.com/office/drawing/2014/main" id="{93DC0C72-79A0-4655-B207-9739A684267D}"/>
              </a:ext>
              <a:ext uri="{C183D7F6-B498-43B3-948B-1728B52AA6E4}">
                <adec:decorative xmlns:adec="http://schemas.microsoft.com/office/drawing/2017/decorative" val="1"/>
              </a:ext>
            </a:extLst>
          </p:cNvPr>
          <p:cNvSpPr>
            <a:spLocks noGrp="1"/>
          </p:cNvSpPr>
          <p:nvPr>
            <p:ph type="dt" sz="half" idx="2"/>
          </p:nvPr>
        </p:nvSpPr>
        <p:spPr>
          <a:xfrm>
            <a:off x="8292263" y="0"/>
            <a:ext cx="2520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E8DAB5D5-9384-7346-9FE2-4836DD070881}" type="datetime1">
              <a:rPr lang="sv-SE" smtClean="0"/>
              <a:pPr/>
              <a:t>2025-02-12</a:t>
            </a:fld>
            <a:endParaRPr lang="sv-SE" dirty="0"/>
          </a:p>
        </p:txBody>
      </p:sp>
      <p:sp>
        <p:nvSpPr>
          <p:cNvPr id="5" name="Footer Placeholder 4">
            <a:extLst>
              <a:ext uri="{FF2B5EF4-FFF2-40B4-BE49-F238E27FC236}">
                <a16:creationId xmlns:a16="http://schemas.microsoft.com/office/drawing/2014/main" id="{2AC00D10-5EE3-4AEB-8900-1A07916BEF49}"/>
              </a:ext>
              <a:ext uri="{C183D7F6-B498-43B3-948B-1728B52AA6E4}">
                <adec:decorative xmlns:adec="http://schemas.microsoft.com/office/drawing/2017/decorative" val="1"/>
              </a:ext>
            </a:extLst>
          </p:cNvPr>
          <p:cNvSpPr>
            <a:spLocks noGrp="1"/>
          </p:cNvSpPr>
          <p:nvPr>
            <p:ph type="ftr" sz="quarter" idx="3"/>
          </p:nvPr>
        </p:nvSpPr>
        <p:spPr>
          <a:xfrm>
            <a:off x="944563" y="0"/>
            <a:ext cx="4320000" cy="360000"/>
          </a:xfrm>
          <a:prstGeom prst="rect">
            <a:avLst/>
          </a:prstGeom>
        </p:spPr>
        <p:txBody>
          <a:bodyPr vert="horz" wrap="none" lIns="0" tIns="180000" rIns="0" bIns="0" rtlCol="0" anchor="t" anchorCtr="0"/>
          <a:lstStyle>
            <a:lvl1pPr algn="l">
              <a:defRPr sz="1100">
                <a:solidFill>
                  <a:schemeClr val="bg1"/>
                </a:solidFill>
                <a:latin typeface="+mj-lt"/>
              </a:defRPr>
            </a:lvl1pPr>
          </a:lstStyle>
          <a:p>
            <a:r>
              <a:rPr lang="sv-SE" dirty="0" err="1"/>
              <a:t>LiU</a:t>
            </a:r>
            <a:r>
              <a:rPr lang="sv-SE" dirty="0"/>
              <a:t> PowerPoint-mall</a:t>
            </a:r>
          </a:p>
        </p:txBody>
      </p:sp>
      <p:sp>
        <p:nvSpPr>
          <p:cNvPr id="6" name="Slide Number Placeholder 5">
            <a:extLst>
              <a:ext uri="{FF2B5EF4-FFF2-40B4-BE49-F238E27FC236}">
                <a16:creationId xmlns:a16="http://schemas.microsoft.com/office/drawing/2014/main" id="{70FA2BB8-8F26-4AF0-AE95-D41EE971F007}"/>
              </a:ext>
              <a:ext uri="{C183D7F6-B498-43B3-948B-1728B52AA6E4}">
                <adec:decorative xmlns:adec="http://schemas.microsoft.com/office/drawing/2017/decorative" val="1"/>
              </a:ext>
            </a:extLst>
          </p:cNvPr>
          <p:cNvSpPr>
            <a:spLocks noGrp="1"/>
          </p:cNvSpPr>
          <p:nvPr>
            <p:ph type="sldNum" sz="quarter" idx="4"/>
          </p:nvPr>
        </p:nvSpPr>
        <p:spPr>
          <a:xfrm>
            <a:off x="10812263" y="0"/>
            <a:ext cx="432000" cy="360000"/>
          </a:xfrm>
          <a:prstGeom prst="rect">
            <a:avLst/>
          </a:prstGeom>
        </p:spPr>
        <p:txBody>
          <a:bodyPr vert="horz" wrap="none" lIns="0" tIns="180000" rIns="0" bIns="0" rtlCol="0" anchor="t" anchorCtr="0"/>
          <a:lstStyle>
            <a:lvl1pPr algn="r">
              <a:defRPr sz="1100">
                <a:solidFill>
                  <a:schemeClr val="bg1"/>
                </a:solidFill>
                <a:latin typeface="+mj-lt"/>
              </a:defRPr>
            </a:lvl1pPr>
          </a:lstStyle>
          <a:p>
            <a:fld id="{1D05C8B6-EC5E-42D9-8D75-1E05D6428564}" type="slidenum">
              <a:rPr lang="sv-SE" smtClean="0"/>
              <a:pPr/>
              <a:t>‹#›</a:t>
            </a:fld>
            <a:endParaRPr lang="sv-SE" dirty="0"/>
          </a:p>
        </p:txBody>
      </p:sp>
    </p:spTree>
    <p:extLst>
      <p:ext uri="{BB962C8B-B14F-4D97-AF65-F5344CB8AC3E}">
        <p14:creationId xmlns:p14="http://schemas.microsoft.com/office/powerpoint/2010/main" val="4067912700"/>
      </p:ext>
    </p:extLst>
  </p:cSld>
  <p:clrMap bg1="dk1" tx1="lt1" bg2="dk2" tx2="lt2" accent1="accent1" accent2="accent2" accent3="accent3" accent4="accent4" accent5="accent5" accent6="accent6" hlink="hlink" folHlink="folHlink"/>
  <p:sldLayoutIdLst>
    <p:sldLayoutId id="2147483844" r:id="rId1"/>
    <p:sldLayoutId id="2147483845" r:id="rId2"/>
    <p:sldLayoutId id="2147483846" r:id="rId3"/>
    <p:sldLayoutId id="2147483861" r:id="rId4"/>
  </p:sldLayoutIdLst>
  <p:hf sldNum="0" hdr="0" ftr="0" dt="0"/>
  <p:txStyles>
    <p:titleStyle>
      <a:lvl1pPr algn="l" defTabSz="914332"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84" indent="-228584" algn="l" defTabSz="914332"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750" indent="-228584" algn="l" defTabSz="914332"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14" indent="-228584" algn="l" defTabSz="914332"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080"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247" indent="-228584" algn="l" defTabSz="914332"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1" pos="595" userDrawn="1">
          <p15:clr>
            <a:srgbClr val="F26B43"/>
          </p15:clr>
        </p15:guide>
        <p15:guide id="12" pos="7083" userDrawn="1">
          <p15:clr>
            <a:srgbClr val="F26B43"/>
          </p15:clr>
        </p15:guide>
        <p15:guide id="1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559B3C-66A4-4AE1-91AA-B58A617285DF}"/>
              </a:ext>
            </a:extLst>
          </p:cNvPr>
          <p:cNvSpPr>
            <a:spLocks noGrp="1"/>
          </p:cNvSpPr>
          <p:nvPr>
            <p:ph type="ctrTitle"/>
          </p:nvPr>
        </p:nvSpPr>
        <p:spPr/>
        <p:txBody>
          <a:bodyPr>
            <a:normAutofit/>
          </a:bodyPr>
          <a:lstStyle/>
          <a:p>
            <a:r>
              <a:rPr lang="sv-SE" dirty="0"/>
              <a:t>Agera vid oro för våld</a:t>
            </a:r>
          </a:p>
        </p:txBody>
      </p:sp>
      <p:sp>
        <p:nvSpPr>
          <p:cNvPr id="3" name="Underrubrik 2">
            <a:extLst>
              <a:ext uri="{FF2B5EF4-FFF2-40B4-BE49-F238E27FC236}">
                <a16:creationId xmlns:a16="http://schemas.microsoft.com/office/drawing/2014/main" id="{F92872D7-309B-4ACB-A8E7-97A91ACD2166}"/>
              </a:ext>
            </a:extLst>
          </p:cNvPr>
          <p:cNvSpPr>
            <a:spLocks noGrp="1"/>
          </p:cNvSpPr>
          <p:nvPr>
            <p:ph type="subTitle" idx="1"/>
          </p:nvPr>
        </p:nvSpPr>
        <p:spPr/>
        <p:txBody>
          <a:bodyPr/>
          <a:lstStyle/>
          <a:p>
            <a:r>
              <a:rPr lang="sv-SE" b="1" dirty="0">
                <a:cs typeface="Calibri Light" panose="020F0302020204030204" pitchFamily="34" charset="0"/>
              </a:rPr>
              <a:t>Gruppspår </a:t>
            </a:r>
            <a:r>
              <a:rPr lang="sv-SE" b="1" dirty="0"/>
              <a:t>barn och unga med funktionsnedsättning.</a:t>
            </a:r>
            <a:endParaRPr lang="sv-SE" b="1" dirty="0">
              <a:cs typeface="Calibri Light" panose="020F0302020204030204" pitchFamily="34" charset="0"/>
            </a:endParaRPr>
          </a:p>
          <a:p>
            <a:r>
              <a:rPr lang="sv-SE" dirty="0">
                <a:cs typeface="Calibri Light" panose="020F0302020204030204" pitchFamily="34" charset="0"/>
              </a:rPr>
              <a:t>En arbetsplatsutbildning som tagits fram av Myndigheten för delaktighet och Barnafrid, Linköpings universitet.</a:t>
            </a:r>
            <a:endParaRPr lang="sv-SE" dirty="0"/>
          </a:p>
          <a:p>
            <a:endParaRPr lang="sv-SE" dirty="0"/>
          </a:p>
        </p:txBody>
      </p:sp>
    </p:spTree>
    <p:extLst>
      <p:ext uri="{BB962C8B-B14F-4D97-AF65-F5344CB8AC3E}">
        <p14:creationId xmlns:p14="http://schemas.microsoft.com/office/powerpoint/2010/main" val="213672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37FB13-D2CC-4448-B366-C36A41A1D06C}"/>
              </a:ext>
            </a:extLst>
          </p:cNvPr>
          <p:cNvSpPr>
            <a:spLocks noGrp="1"/>
          </p:cNvSpPr>
          <p:nvPr>
            <p:ph type="title"/>
          </p:nvPr>
        </p:nvSpPr>
        <p:spPr/>
        <p:txBody>
          <a:bodyPr/>
          <a:lstStyle/>
          <a:p>
            <a:r>
              <a:rPr lang="sv-SE" dirty="0"/>
              <a:t>När ska vi informera om att vi gjort en anmälan? </a:t>
            </a:r>
          </a:p>
        </p:txBody>
      </p:sp>
      <p:sp>
        <p:nvSpPr>
          <p:cNvPr id="3" name="Platshållare för innehåll 2">
            <a:extLst>
              <a:ext uri="{FF2B5EF4-FFF2-40B4-BE49-F238E27FC236}">
                <a16:creationId xmlns:a16="http://schemas.microsoft.com/office/drawing/2014/main" id="{03D2CAD6-15B7-4A85-A90C-9B3C446866F2}"/>
              </a:ext>
            </a:extLst>
          </p:cNvPr>
          <p:cNvSpPr>
            <a:spLocks noGrp="1"/>
          </p:cNvSpPr>
          <p:nvPr>
            <p:ph idx="1"/>
          </p:nvPr>
        </p:nvSpPr>
        <p:spPr/>
        <p:txBody>
          <a:bodyPr/>
          <a:lstStyle/>
          <a:p>
            <a:r>
              <a:rPr lang="sv-SE" dirty="0"/>
              <a:t>Informera vårdnadshavare om anmälan när det är en okänd eller avlägsen person, personal från verksamheten eller annat barn eller ung person som misstänks ha utsatt barnet för våld.</a:t>
            </a:r>
          </a:p>
          <a:p>
            <a:r>
              <a:rPr lang="sv-SE" dirty="0"/>
              <a:t>Berätta inte för </a:t>
            </a:r>
            <a:r>
              <a:rPr lang="sv-SE" dirty="0">
                <a:latin typeface="Georgia" panose="02040502050405020303" pitchFamily="18" charset="0"/>
              </a:rPr>
              <a:t>vårdnadshavare</a:t>
            </a:r>
            <a:r>
              <a:rPr lang="sv-SE" dirty="0"/>
              <a:t> om din anmälan, om du misstänker att det är en närstående som utövar våld. </a:t>
            </a:r>
            <a:r>
              <a:rPr lang="sv-SE" dirty="0">
                <a:latin typeface="Georgia" panose="02040502050405020303" pitchFamily="18" charset="0"/>
              </a:rPr>
              <a:t>Det är särskilt viktigt om det finns en misstanke om hedersrelaterat våld, kontroll eller förtryck, eller allvarligt våld.</a:t>
            </a:r>
          </a:p>
          <a:p>
            <a:r>
              <a:rPr lang="sv-SE" dirty="0"/>
              <a:t>Informera inte heller barnet eller den unga om anmälan ifall hen själv kan ha svårt att inte berätta om det du säger.</a:t>
            </a:r>
          </a:p>
          <a:p>
            <a:pPr marL="0" indent="0">
              <a:buNone/>
            </a:pPr>
            <a:endParaRPr lang="sv-SE" dirty="0"/>
          </a:p>
          <a:p>
            <a:endParaRPr lang="sv-SE" dirty="0"/>
          </a:p>
          <a:p>
            <a:endParaRPr lang="sv-SE" dirty="0"/>
          </a:p>
        </p:txBody>
      </p:sp>
    </p:spTree>
    <p:extLst>
      <p:ext uri="{BB962C8B-B14F-4D97-AF65-F5344CB8AC3E}">
        <p14:creationId xmlns:p14="http://schemas.microsoft.com/office/powerpoint/2010/main" val="196019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BED230-CC97-4A29-9F84-A2D4F51C1486}"/>
              </a:ext>
            </a:extLst>
          </p:cNvPr>
          <p:cNvSpPr>
            <a:spLocks noGrp="1"/>
          </p:cNvSpPr>
          <p:nvPr>
            <p:ph type="title"/>
          </p:nvPr>
        </p:nvSpPr>
        <p:spPr/>
        <p:txBody>
          <a:bodyPr/>
          <a:lstStyle/>
          <a:p>
            <a:r>
              <a:rPr lang="sv-SE" dirty="0"/>
              <a:t>Anmäl våld, brister eller missförhållanden i verksamheten</a:t>
            </a:r>
          </a:p>
        </p:txBody>
      </p:sp>
      <p:sp>
        <p:nvSpPr>
          <p:cNvPr id="3" name="Platshållare för innehåll 2">
            <a:extLst>
              <a:ext uri="{FF2B5EF4-FFF2-40B4-BE49-F238E27FC236}">
                <a16:creationId xmlns:a16="http://schemas.microsoft.com/office/drawing/2014/main" id="{D0B0A394-07DA-4E94-B9DF-9AF6C77833FA}"/>
              </a:ext>
            </a:extLst>
          </p:cNvPr>
          <p:cNvSpPr>
            <a:spLocks noGrp="1"/>
          </p:cNvSpPr>
          <p:nvPr>
            <p:ph idx="1"/>
          </p:nvPr>
        </p:nvSpPr>
        <p:spPr/>
        <p:txBody>
          <a:bodyPr/>
          <a:lstStyle/>
          <a:p>
            <a:r>
              <a:rPr lang="sv-SE" dirty="0"/>
              <a:t>Rapportera missförhållanden i verksamheten, som till exempel våld eller försummelse från medarbetare eller medboende, enligt Lex Sarah. </a:t>
            </a:r>
            <a:r>
              <a:rPr lang="sv-SE" dirty="0">
                <a:latin typeface="Georgia" panose="02040502050405020303" pitchFamily="18" charset="0"/>
              </a:rPr>
              <a:t>Utgå från verksamhetens skriftliga rutiner.</a:t>
            </a:r>
            <a:endParaRPr lang="sv-SE" dirty="0"/>
          </a:p>
          <a:p>
            <a:r>
              <a:rPr lang="sv-SE" dirty="0">
                <a:latin typeface="Georgia" panose="02040502050405020303" pitchFamily="18" charset="0"/>
              </a:rPr>
              <a:t>Ta kontakt med IVO om du ser brister i vård- och omsorgen. Vill du vara anonym uppge inte dina personuppgifter. </a:t>
            </a:r>
          </a:p>
          <a:p>
            <a:endParaRPr lang="sv-SE" dirty="0"/>
          </a:p>
          <a:p>
            <a:endParaRPr lang="sv-SE" dirty="0"/>
          </a:p>
        </p:txBody>
      </p:sp>
    </p:spTree>
    <p:extLst>
      <p:ext uri="{BB962C8B-B14F-4D97-AF65-F5344CB8AC3E}">
        <p14:creationId xmlns:p14="http://schemas.microsoft.com/office/powerpoint/2010/main" val="339239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1D69F6-BBA5-46EA-8F23-6DD61DE2C995}"/>
              </a:ext>
            </a:extLst>
          </p:cNvPr>
          <p:cNvSpPr>
            <a:spLocks noGrp="1"/>
          </p:cNvSpPr>
          <p:nvPr>
            <p:ph type="title"/>
          </p:nvPr>
        </p:nvSpPr>
        <p:spPr/>
        <p:txBody>
          <a:bodyPr/>
          <a:lstStyle/>
          <a:p>
            <a:r>
              <a:rPr lang="sv-SE" dirty="0"/>
              <a:t>Det kan kännas svårt att göra en orosanmälan på grund av:</a:t>
            </a:r>
          </a:p>
        </p:txBody>
      </p:sp>
      <p:sp>
        <p:nvSpPr>
          <p:cNvPr id="3" name="Platshållare för innehåll 2">
            <a:extLst>
              <a:ext uri="{FF2B5EF4-FFF2-40B4-BE49-F238E27FC236}">
                <a16:creationId xmlns:a16="http://schemas.microsoft.com/office/drawing/2014/main" id="{C7144EAB-CA74-4909-B95C-E836EE37A0DC}"/>
              </a:ext>
            </a:extLst>
          </p:cNvPr>
          <p:cNvSpPr>
            <a:spLocks noGrp="1"/>
          </p:cNvSpPr>
          <p:nvPr>
            <p:ph idx="1"/>
          </p:nvPr>
        </p:nvSpPr>
        <p:spPr/>
        <p:txBody>
          <a:bodyPr/>
          <a:lstStyle/>
          <a:p>
            <a:r>
              <a:rPr lang="sv-SE" dirty="0"/>
              <a:t>osäkerhet kring om oron stämmer</a:t>
            </a:r>
          </a:p>
          <a:p>
            <a:r>
              <a:rPr lang="sv-SE" dirty="0"/>
              <a:t>risk för försämrad relation till barnet eller den unga, eller med dess vårdnadshavare</a:t>
            </a:r>
          </a:p>
          <a:p>
            <a:r>
              <a:rPr lang="sv-SE" dirty="0"/>
              <a:t>oro för barnet eller den unges säkerhet, till exempel vid grovt våld och hedersrelaterat våld och förtyck</a:t>
            </a:r>
          </a:p>
          <a:p>
            <a:r>
              <a:rPr lang="sv-SE" dirty="0"/>
              <a:t>rädsla för </a:t>
            </a:r>
            <a:r>
              <a:rPr lang="sv-SE" dirty="0">
                <a:latin typeface="Georgia" panose="02040502050405020303" pitchFamily="18" charset="0"/>
              </a:rPr>
              <a:t>hot och repressalier</a:t>
            </a:r>
            <a:r>
              <a:rPr lang="sv-SE" dirty="0"/>
              <a:t>.</a:t>
            </a:r>
          </a:p>
          <a:p>
            <a:endParaRPr lang="sv-SE" dirty="0"/>
          </a:p>
        </p:txBody>
      </p:sp>
    </p:spTree>
    <p:extLst>
      <p:ext uri="{BB962C8B-B14F-4D97-AF65-F5344CB8AC3E}">
        <p14:creationId xmlns:p14="http://schemas.microsoft.com/office/powerpoint/2010/main" val="1916140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2A59DC-3DC1-4D9B-8591-981EA8D53EAB}"/>
              </a:ext>
            </a:extLst>
          </p:cNvPr>
          <p:cNvSpPr>
            <a:spLocks noGrp="1"/>
          </p:cNvSpPr>
          <p:nvPr>
            <p:ph type="title"/>
          </p:nvPr>
        </p:nvSpPr>
        <p:spPr/>
        <p:txBody>
          <a:bodyPr/>
          <a:lstStyle/>
          <a:p>
            <a:r>
              <a:rPr lang="sv-SE" dirty="0"/>
              <a:t>Det finns möjlighet till stöd och rådgivning</a:t>
            </a:r>
          </a:p>
        </p:txBody>
      </p:sp>
      <p:sp>
        <p:nvSpPr>
          <p:cNvPr id="3" name="Platshållare för innehåll 2">
            <a:extLst>
              <a:ext uri="{FF2B5EF4-FFF2-40B4-BE49-F238E27FC236}">
                <a16:creationId xmlns:a16="http://schemas.microsoft.com/office/drawing/2014/main" id="{72530D80-6C0A-4E78-AAB6-536759D57D83}"/>
              </a:ext>
            </a:extLst>
          </p:cNvPr>
          <p:cNvSpPr>
            <a:spLocks noGrp="1"/>
          </p:cNvSpPr>
          <p:nvPr>
            <p:ph idx="1"/>
          </p:nvPr>
        </p:nvSpPr>
        <p:spPr/>
        <p:txBody>
          <a:bodyPr/>
          <a:lstStyle/>
          <a:p>
            <a:r>
              <a:rPr lang="sv-SE" dirty="0"/>
              <a:t>Chef, handledare och kollegor kan ge stöd.</a:t>
            </a:r>
          </a:p>
          <a:p>
            <a:r>
              <a:rPr lang="sv-SE" dirty="0"/>
              <a:t>Socialtjänst, polis och Barnahus kan ge rådgivning inför anmälan. </a:t>
            </a:r>
          </a:p>
          <a:p>
            <a:r>
              <a:rPr lang="sv-SE" dirty="0">
                <a:latin typeface="Georgia" panose="02040502050405020303" pitchFamily="18" charset="0"/>
              </a:rPr>
              <a:t>Barn- och ungdomspsykiatri kan ge stöd kring akut psykiatrisk bedömning.</a:t>
            </a:r>
          </a:p>
          <a:p>
            <a:r>
              <a:rPr lang="sv-SE" dirty="0"/>
              <a:t>Kvinnofridslinjen och Nationellt centrum mot hedersrelaterat våld och förtryck samt Regionala resurscentrum kan ge råd.</a:t>
            </a:r>
          </a:p>
          <a:p>
            <a:r>
              <a:rPr lang="sv-SE" dirty="0"/>
              <a:t>Ideella föreningar kan ge rådgivning.  </a:t>
            </a:r>
          </a:p>
          <a:p>
            <a:endParaRPr lang="sv-SE" dirty="0"/>
          </a:p>
          <a:p>
            <a:endParaRPr lang="sv-SE" dirty="0"/>
          </a:p>
        </p:txBody>
      </p:sp>
    </p:spTree>
    <p:extLst>
      <p:ext uri="{BB962C8B-B14F-4D97-AF65-F5344CB8AC3E}">
        <p14:creationId xmlns:p14="http://schemas.microsoft.com/office/powerpoint/2010/main" val="74977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7C98DD-5476-4069-92D6-04B4FFDC8780}"/>
              </a:ext>
            </a:extLst>
          </p:cNvPr>
          <p:cNvSpPr>
            <a:spLocks noGrp="1"/>
          </p:cNvSpPr>
          <p:nvPr>
            <p:ph type="title"/>
          </p:nvPr>
        </p:nvSpPr>
        <p:spPr/>
        <p:txBody>
          <a:bodyPr/>
          <a:lstStyle/>
          <a:p>
            <a:r>
              <a:rPr lang="sv-SE" dirty="0"/>
              <a:t>Att möta våld är en arbetsmiljöfråga</a:t>
            </a:r>
          </a:p>
        </p:txBody>
      </p:sp>
      <p:sp>
        <p:nvSpPr>
          <p:cNvPr id="3" name="Platshållare för innehåll 2">
            <a:extLst>
              <a:ext uri="{FF2B5EF4-FFF2-40B4-BE49-F238E27FC236}">
                <a16:creationId xmlns:a16="http://schemas.microsoft.com/office/drawing/2014/main" id="{2E848819-69DE-45ED-B9FE-FF130B3BADFD}"/>
              </a:ext>
            </a:extLst>
          </p:cNvPr>
          <p:cNvSpPr>
            <a:spLocks noGrp="1"/>
          </p:cNvSpPr>
          <p:nvPr>
            <p:ph idx="1"/>
          </p:nvPr>
        </p:nvSpPr>
        <p:spPr/>
        <p:txBody>
          <a:bodyPr/>
          <a:lstStyle/>
          <a:p>
            <a:r>
              <a:rPr lang="sv-SE" sz="2200" dirty="0"/>
              <a:t>Att ta del av berättelser om våld och utsatthet kan vara känslomässigt svårt och väcka känslor som otillräcklighet och maktlöshet.</a:t>
            </a:r>
          </a:p>
          <a:p>
            <a:r>
              <a:rPr lang="sv-SE" sz="2200" dirty="0"/>
              <a:t>Kontakt med barn och unga som är i en utsatt situation och inte får sina behov av stöd, anpassning och skydd tillgodosedda kan medföra etisk stress.</a:t>
            </a:r>
          </a:p>
          <a:p>
            <a:r>
              <a:rPr lang="sv-SE" sz="2200" dirty="0"/>
              <a:t>Det kan medföra empatitrötthet, och på sikt utbrändhet, posttraumatisk stressymptom och depression.</a:t>
            </a:r>
          </a:p>
          <a:p>
            <a:r>
              <a:rPr lang="sv-SE" sz="2200" dirty="0"/>
              <a:t>För att hantera den känslomässiga påfrestningen behöver arbetsplatsen skapa en hållbar arbetsmiljö.</a:t>
            </a:r>
          </a:p>
          <a:p>
            <a:r>
              <a:rPr lang="sv-SE" sz="2200" dirty="0"/>
              <a:t>Vi behöver även vara observanta på egen sårbarhet utifrån egna erfarenheter av våld och trauma.</a:t>
            </a:r>
          </a:p>
          <a:p>
            <a:endParaRPr lang="sv-SE" sz="2200" dirty="0"/>
          </a:p>
          <a:p>
            <a:endParaRPr lang="sv-SE" sz="2200" dirty="0"/>
          </a:p>
        </p:txBody>
      </p:sp>
    </p:spTree>
    <p:extLst>
      <p:ext uri="{BB962C8B-B14F-4D97-AF65-F5344CB8AC3E}">
        <p14:creationId xmlns:p14="http://schemas.microsoft.com/office/powerpoint/2010/main" val="1247148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AD607E-64A7-4FB8-A36F-1C9C06D2B643}"/>
              </a:ext>
            </a:extLst>
          </p:cNvPr>
          <p:cNvSpPr>
            <a:spLocks noGrp="1"/>
          </p:cNvSpPr>
          <p:nvPr>
            <p:ph type="title"/>
          </p:nvPr>
        </p:nvSpPr>
        <p:spPr/>
        <p:txBody>
          <a:bodyPr>
            <a:normAutofit/>
          </a:bodyPr>
          <a:lstStyle/>
          <a:p>
            <a:r>
              <a:rPr lang="sv-SE" dirty="0"/>
              <a:t>Våra rutiner</a:t>
            </a:r>
          </a:p>
        </p:txBody>
      </p:sp>
      <p:sp>
        <p:nvSpPr>
          <p:cNvPr id="3" name="Platshållare för innehåll 2">
            <a:extLst>
              <a:ext uri="{FF2B5EF4-FFF2-40B4-BE49-F238E27FC236}">
                <a16:creationId xmlns:a16="http://schemas.microsoft.com/office/drawing/2014/main" id="{D2C87B1F-9821-415D-84A9-886FEB721022}"/>
              </a:ext>
            </a:extLst>
          </p:cNvPr>
          <p:cNvSpPr>
            <a:spLocks noGrp="1"/>
          </p:cNvSpPr>
          <p:nvPr>
            <p:ph idx="1"/>
          </p:nvPr>
        </p:nvSpPr>
        <p:spPr/>
        <p:txBody>
          <a:bodyPr/>
          <a:lstStyle/>
          <a:p>
            <a:endParaRPr lang="sv-SE" dirty="0"/>
          </a:p>
        </p:txBody>
      </p:sp>
    </p:spTree>
    <p:extLst>
      <p:ext uri="{BB962C8B-B14F-4D97-AF65-F5344CB8AC3E}">
        <p14:creationId xmlns:p14="http://schemas.microsoft.com/office/powerpoint/2010/main" val="710981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Övning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Att göra en orosanmälan.</a:t>
            </a:r>
          </a:p>
        </p:txBody>
      </p:sp>
    </p:spTree>
    <p:extLst>
      <p:ext uri="{BB962C8B-B14F-4D97-AF65-F5344CB8AC3E}">
        <p14:creationId xmlns:p14="http://schemas.microsoft.com/office/powerpoint/2010/main" val="144172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3D5E3A-8050-4726-AD63-F5049E01F160}"/>
              </a:ext>
            </a:extLst>
          </p:cNvPr>
          <p:cNvSpPr>
            <a:spLocks noGrp="1"/>
          </p:cNvSpPr>
          <p:nvPr>
            <p:ph type="title"/>
          </p:nvPr>
        </p:nvSpPr>
        <p:spPr/>
        <p:txBody>
          <a:bodyPr/>
          <a:lstStyle/>
          <a:p>
            <a:r>
              <a:rPr lang="sv-SE" dirty="0"/>
              <a:t>En orosanmälan ska tydligt beskriva:</a:t>
            </a:r>
          </a:p>
        </p:txBody>
      </p:sp>
      <p:sp>
        <p:nvSpPr>
          <p:cNvPr id="3" name="Platshållare för innehåll 2">
            <a:extLst>
              <a:ext uri="{FF2B5EF4-FFF2-40B4-BE49-F238E27FC236}">
                <a16:creationId xmlns:a16="http://schemas.microsoft.com/office/drawing/2014/main" id="{1F858B0C-29BA-4ABC-908E-409247696BEE}"/>
              </a:ext>
            </a:extLst>
          </p:cNvPr>
          <p:cNvSpPr>
            <a:spLocks noGrp="1"/>
          </p:cNvSpPr>
          <p:nvPr>
            <p:ph idx="1"/>
          </p:nvPr>
        </p:nvSpPr>
        <p:spPr>
          <a:xfrm>
            <a:off x="838200" y="1690692"/>
            <a:ext cx="10515600" cy="4254337"/>
          </a:xfrm>
        </p:spPr>
        <p:txBody>
          <a:bodyPr/>
          <a:lstStyle/>
          <a:p>
            <a:r>
              <a:rPr lang="sv-SE" dirty="0"/>
              <a:t>Vilket barn eller ung person samt vilka vårdnadshavare det gäller (namn, adressuppgifter, personnummer eller födelsedata).</a:t>
            </a:r>
          </a:p>
          <a:p>
            <a:r>
              <a:rPr lang="sv-SE" dirty="0"/>
              <a:t>Hur du har fått information om att barnet eller den unge personen far illa.</a:t>
            </a:r>
          </a:p>
          <a:p>
            <a:r>
              <a:rPr lang="sv-SE" dirty="0"/>
              <a:t>Vad din oro handlar om, till exempel att du misstänker att det handlar om våld och/eller hedersrelaterat förtryck. </a:t>
            </a:r>
          </a:p>
          <a:p>
            <a:r>
              <a:rPr lang="sv-SE" dirty="0"/>
              <a:t>Vad barnet har för funktionsnedsättning och tillgänglighetsbehov, samt om du kan medverka som stöd för trygghet och kommunikation. </a:t>
            </a:r>
          </a:p>
          <a:p>
            <a:r>
              <a:rPr lang="sv-SE" dirty="0"/>
              <a:t>Övrig information som kan vara viktig att känna till för att kunna kommunicera med barnet.</a:t>
            </a:r>
          </a:p>
        </p:txBody>
      </p:sp>
    </p:spTree>
    <p:extLst>
      <p:ext uri="{BB962C8B-B14F-4D97-AF65-F5344CB8AC3E}">
        <p14:creationId xmlns:p14="http://schemas.microsoft.com/office/powerpoint/2010/main" val="2927996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6EBFE1-E177-4FFE-A4D1-10DF25A972CD}"/>
              </a:ext>
            </a:extLst>
          </p:cNvPr>
          <p:cNvSpPr>
            <a:spLocks noGrp="1"/>
          </p:cNvSpPr>
          <p:nvPr>
            <p:ph type="title"/>
          </p:nvPr>
        </p:nvSpPr>
        <p:spPr/>
        <p:txBody>
          <a:bodyPr/>
          <a:lstStyle/>
          <a:p>
            <a:r>
              <a:rPr lang="sv-SE" dirty="0"/>
              <a:t>Öva på att göra en orosanmälan </a:t>
            </a:r>
          </a:p>
        </p:txBody>
      </p:sp>
      <p:sp>
        <p:nvSpPr>
          <p:cNvPr id="3" name="Platshållare för innehåll 2">
            <a:extLst>
              <a:ext uri="{FF2B5EF4-FFF2-40B4-BE49-F238E27FC236}">
                <a16:creationId xmlns:a16="http://schemas.microsoft.com/office/drawing/2014/main" id="{F7571FE0-94E7-4D44-AA1D-000A03E849BB}"/>
              </a:ext>
            </a:extLst>
          </p:cNvPr>
          <p:cNvSpPr>
            <a:spLocks noGrp="1"/>
          </p:cNvSpPr>
          <p:nvPr>
            <p:ph sz="half" idx="1"/>
          </p:nvPr>
        </p:nvSpPr>
        <p:spPr>
          <a:xfrm>
            <a:off x="838200" y="1690692"/>
            <a:ext cx="5181600" cy="4241481"/>
          </a:xfrm>
        </p:spPr>
        <p:txBody>
          <a:bodyPr/>
          <a:lstStyle/>
          <a:p>
            <a:pPr lvl="0"/>
            <a:r>
              <a:rPr lang="sv-SE" dirty="0"/>
              <a:t>Dela in er i mindre grupper.</a:t>
            </a:r>
          </a:p>
          <a:p>
            <a:pPr lvl="0"/>
            <a:r>
              <a:rPr lang="sv-SE" dirty="0"/>
              <a:t>Prova att tillsammans fylla i en orosanmälan utifrån det fiktiva fallet.</a:t>
            </a:r>
          </a:p>
          <a:p>
            <a:pPr lvl="0"/>
            <a:r>
              <a:rPr lang="sv-SE" dirty="0"/>
              <a:t>Fokusera på att beskriva: </a:t>
            </a:r>
          </a:p>
          <a:p>
            <a:pPr lvl="1"/>
            <a:r>
              <a:rPr lang="sv-SE" dirty="0"/>
              <a:t>vad er oro baseras på </a:t>
            </a:r>
          </a:p>
          <a:p>
            <a:pPr lvl="1"/>
            <a:r>
              <a:rPr lang="sv-SE" dirty="0"/>
              <a:t>vad barnet eller den unga personen har för behov av tillgänglighet eller stöd kring kommunikation.</a:t>
            </a:r>
          </a:p>
          <a:p>
            <a:pPr lvl="0"/>
            <a:endParaRPr lang="sv-SE" dirty="0"/>
          </a:p>
          <a:p>
            <a:endParaRPr lang="sv-SE" dirty="0"/>
          </a:p>
        </p:txBody>
      </p:sp>
      <p:pic>
        <p:nvPicPr>
          <p:cNvPr id="6" name="Platshållare för innehåll 5" descr="Ett barn som lutar sig med ansiktet ner mot bordet med armarna bakom huvudet.">
            <a:extLst>
              <a:ext uri="{FF2B5EF4-FFF2-40B4-BE49-F238E27FC236}">
                <a16:creationId xmlns:a16="http://schemas.microsoft.com/office/drawing/2014/main" id="{85EF7208-A05C-4FAC-8C54-0C923D55D5E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45343"/>
            <a:ext cx="5181600" cy="3188333"/>
          </a:xfrm>
        </p:spPr>
      </p:pic>
    </p:spTree>
    <p:extLst>
      <p:ext uri="{BB962C8B-B14F-4D97-AF65-F5344CB8AC3E}">
        <p14:creationId xmlns:p14="http://schemas.microsoft.com/office/powerpoint/2010/main" val="3993360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6EBFE1-E177-4FFE-A4D1-10DF25A972CD}"/>
              </a:ext>
            </a:extLst>
          </p:cNvPr>
          <p:cNvSpPr>
            <a:spLocks noGrp="1"/>
          </p:cNvSpPr>
          <p:nvPr>
            <p:ph type="title"/>
          </p:nvPr>
        </p:nvSpPr>
        <p:spPr/>
        <p:txBody>
          <a:bodyPr/>
          <a:lstStyle/>
          <a:p>
            <a:r>
              <a:rPr lang="sv-SE" dirty="0"/>
              <a:t>Reflektion i helgrupp</a:t>
            </a:r>
          </a:p>
        </p:txBody>
      </p:sp>
      <p:sp>
        <p:nvSpPr>
          <p:cNvPr id="3" name="Platshållare för innehåll 2">
            <a:extLst>
              <a:ext uri="{FF2B5EF4-FFF2-40B4-BE49-F238E27FC236}">
                <a16:creationId xmlns:a16="http://schemas.microsoft.com/office/drawing/2014/main" id="{F7571FE0-94E7-4D44-AA1D-000A03E849BB}"/>
              </a:ext>
            </a:extLst>
          </p:cNvPr>
          <p:cNvSpPr>
            <a:spLocks noGrp="1"/>
          </p:cNvSpPr>
          <p:nvPr>
            <p:ph sz="half" idx="1"/>
          </p:nvPr>
        </p:nvSpPr>
        <p:spPr/>
        <p:txBody>
          <a:bodyPr/>
          <a:lstStyle/>
          <a:p>
            <a:r>
              <a:rPr lang="sv-SE" dirty="0"/>
              <a:t>Hur var det att fylla i blanketten?</a:t>
            </a:r>
          </a:p>
          <a:p>
            <a:r>
              <a:rPr lang="sv-SE" dirty="0"/>
              <a:t>Vad var svårast?</a:t>
            </a:r>
          </a:p>
          <a:p>
            <a:r>
              <a:rPr lang="sv-SE" dirty="0"/>
              <a:t>Vad hade gjort det enklare att fylla i blanketten? </a:t>
            </a:r>
          </a:p>
          <a:p>
            <a:r>
              <a:rPr lang="sv-SE" dirty="0"/>
              <a:t>Vad tar ni med er från övningen till eventuella framtida orosanmälningar?</a:t>
            </a:r>
          </a:p>
          <a:p>
            <a:endParaRPr lang="sv-SE" dirty="0"/>
          </a:p>
        </p:txBody>
      </p:sp>
      <p:pic>
        <p:nvPicPr>
          <p:cNvPr id="6" name="Platshållare för innehåll 5" descr="Ett brädspel med pjäser och tärningar.&#10;">
            <a:extLst>
              <a:ext uri="{FF2B5EF4-FFF2-40B4-BE49-F238E27FC236}">
                <a16:creationId xmlns:a16="http://schemas.microsoft.com/office/drawing/2014/main" id="{5F894F75-9265-46DE-B669-05C5085E082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66759"/>
            <a:ext cx="5181600" cy="2124482"/>
          </a:xfrm>
        </p:spPr>
      </p:pic>
    </p:spTree>
    <p:extLst>
      <p:ext uri="{BB962C8B-B14F-4D97-AF65-F5344CB8AC3E}">
        <p14:creationId xmlns:p14="http://schemas.microsoft.com/office/powerpoint/2010/main" val="592473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8CEDDF-E3A8-4D3A-85BF-AE1B62B88AE5}"/>
              </a:ext>
            </a:extLst>
          </p:cNvPr>
          <p:cNvSpPr>
            <a:spLocks noGrp="1"/>
          </p:cNvSpPr>
          <p:nvPr>
            <p:ph type="title"/>
          </p:nvPr>
        </p:nvSpPr>
        <p:spPr/>
        <p:txBody>
          <a:bodyPr/>
          <a:lstStyle/>
          <a:p>
            <a:r>
              <a:rPr lang="sv-SE" dirty="0"/>
              <a:t>Vad ska vi göra idag? </a:t>
            </a:r>
          </a:p>
        </p:txBody>
      </p:sp>
      <p:sp>
        <p:nvSpPr>
          <p:cNvPr id="3" name="Platshållare för innehåll 2">
            <a:extLst>
              <a:ext uri="{FF2B5EF4-FFF2-40B4-BE49-F238E27FC236}">
                <a16:creationId xmlns:a16="http://schemas.microsoft.com/office/drawing/2014/main" id="{3FA3A1A2-7A57-4677-A75B-D1CE21A86BCD}"/>
              </a:ext>
            </a:extLst>
          </p:cNvPr>
          <p:cNvSpPr>
            <a:spLocks noGrp="1"/>
          </p:cNvSpPr>
          <p:nvPr>
            <p:ph sz="half" idx="1"/>
          </p:nvPr>
        </p:nvSpPr>
        <p:spPr>
          <a:xfrm>
            <a:off x="838200" y="1690692"/>
            <a:ext cx="5181600" cy="4241481"/>
          </a:xfrm>
        </p:spPr>
        <p:txBody>
          <a:bodyPr/>
          <a:lstStyle/>
          <a:p>
            <a:r>
              <a:rPr lang="sv-SE" dirty="0"/>
              <a:t>introduktion </a:t>
            </a:r>
          </a:p>
          <a:p>
            <a:r>
              <a:rPr lang="sv-SE" dirty="0"/>
              <a:t>film om att fråga om våld</a:t>
            </a:r>
          </a:p>
          <a:p>
            <a:r>
              <a:rPr lang="sv-SE" dirty="0"/>
              <a:t>föreläsning om att upptäcka våld mot barn och unga med funktionsnedsättning </a:t>
            </a:r>
          </a:p>
          <a:p>
            <a:r>
              <a:rPr lang="sv-SE" dirty="0"/>
              <a:t>övning om att göra en orosanmälan</a:t>
            </a:r>
          </a:p>
          <a:p>
            <a:r>
              <a:rPr lang="sv-SE" dirty="0"/>
              <a:t>gemensam reflektion utifrån frågor</a:t>
            </a:r>
          </a:p>
          <a:p>
            <a:r>
              <a:rPr lang="sv-SE" dirty="0"/>
              <a:t>avslutning.</a:t>
            </a:r>
          </a:p>
          <a:p>
            <a:endParaRPr lang="sv-SE" dirty="0"/>
          </a:p>
        </p:txBody>
      </p:sp>
      <p:pic>
        <p:nvPicPr>
          <p:cNvPr id="6" name="Platshållare för innehåll 5" descr="En pianolärare och elev spelar piano. Bredvid pianot står en rullator.&#10;">
            <a:extLst>
              <a:ext uri="{FF2B5EF4-FFF2-40B4-BE49-F238E27FC236}">
                <a16:creationId xmlns:a16="http://schemas.microsoft.com/office/drawing/2014/main" id="{2C64CFDD-C7D5-46C8-82E0-57FD7857A1F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00365" y="1301750"/>
            <a:ext cx="4766366" cy="4254500"/>
          </a:xfrm>
        </p:spPr>
      </p:pic>
    </p:spTree>
    <p:extLst>
      <p:ext uri="{BB962C8B-B14F-4D97-AF65-F5344CB8AC3E}">
        <p14:creationId xmlns:p14="http://schemas.microsoft.com/office/powerpoint/2010/main" val="1648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Reflektionsfrågor</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endParaRPr lang="sv-SE" dirty="0"/>
          </a:p>
        </p:txBody>
      </p:sp>
    </p:spTree>
    <p:extLst>
      <p:ext uri="{BB962C8B-B14F-4D97-AF65-F5344CB8AC3E}">
        <p14:creationId xmlns:p14="http://schemas.microsoft.com/office/powerpoint/2010/main" val="3775987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A31E0C-FC93-4E60-AC56-D56EED0A42CE}"/>
              </a:ext>
            </a:extLst>
          </p:cNvPr>
          <p:cNvSpPr>
            <a:spLocks noGrp="1"/>
          </p:cNvSpPr>
          <p:nvPr>
            <p:ph type="title"/>
          </p:nvPr>
        </p:nvSpPr>
        <p:spPr/>
        <p:txBody>
          <a:bodyPr/>
          <a:lstStyle/>
          <a:p>
            <a:r>
              <a:rPr lang="sv-SE" dirty="0"/>
              <a:t>Hur ser det ut hos oss?</a:t>
            </a:r>
          </a:p>
        </p:txBody>
      </p:sp>
      <p:sp>
        <p:nvSpPr>
          <p:cNvPr id="3" name="Platshållare för innehåll 2">
            <a:extLst>
              <a:ext uri="{FF2B5EF4-FFF2-40B4-BE49-F238E27FC236}">
                <a16:creationId xmlns:a16="http://schemas.microsoft.com/office/drawing/2014/main" id="{25CE7ACC-3FE9-4DC7-BFF4-895B12C1A678}"/>
              </a:ext>
            </a:extLst>
          </p:cNvPr>
          <p:cNvSpPr>
            <a:spLocks noGrp="1"/>
          </p:cNvSpPr>
          <p:nvPr>
            <p:ph idx="1"/>
          </p:nvPr>
        </p:nvSpPr>
        <p:spPr/>
        <p:txBody>
          <a:bodyPr/>
          <a:lstStyle/>
          <a:p>
            <a:r>
              <a:rPr lang="sv-SE" dirty="0"/>
              <a:t>Hur fungerar vår information och rutiner kring oro för barn och unga som är utsatta, eller riskerar att utsättas, för våld?</a:t>
            </a:r>
          </a:p>
          <a:p>
            <a:r>
              <a:rPr lang="sv-SE" dirty="0"/>
              <a:t>Är det tydligt hur vi ska agera i ärenden där det finns misstanke om hedersrelaterat våld och förtryck? </a:t>
            </a:r>
          </a:p>
          <a:p>
            <a:r>
              <a:rPr lang="sv-SE" dirty="0"/>
              <a:t>Hur fungerar vår användning av kommunikationsstödjande material och metodik?</a:t>
            </a:r>
          </a:p>
          <a:p>
            <a:r>
              <a:rPr lang="sv-SE" dirty="0"/>
              <a:t>Vad kan vi göra för att all personal ska känna sig trygga att agera vid misstanke om våld?</a:t>
            </a:r>
          </a:p>
          <a:p>
            <a:endParaRPr lang="sv-SE" dirty="0"/>
          </a:p>
          <a:p>
            <a:endParaRPr lang="sv-SE" dirty="0"/>
          </a:p>
        </p:txBody>
      </p:sp>
    </p:spTree>
    <p:extLst>
      <p:ext uri="{BB962C8B-B14F-4D97-AF65-F5344CB8AC3E}">
        <p14:creationId xmlns:p14="http://schemas.microsoft.com/office/powerpoint/2010/main" val="4036630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83D193-B5B3-4CC9-B4F8-DE6BA4B4C8D9}"/>
              </a:ext>
            </a:extLst>
          </p:cNvPr>
          <p:cNvSpPr>
            <a:spLocks noGrp="1"/>
          </p:cNvSpPr>
          <p:nvPr>
            <p:ph type="title"/>
          </p:nvPr>
        </p:nvSpPr>
        <p:spPr/>
        <p:txBody>
          <a:bodyPr/>
          <a:lstStyle/>
          <a:p>
            <a:r>
              <a:rPr lang="sv-SE" dirty="0"/>
              <a:t>Avslutning</a:t>
            </a:r>
          </a:p>
        </p:txBody>
      </p:sp>
      <p:sp>
        <p:nvSpPr>
          <p:cNvPr id="3" name="Platshållare för innehåll 2">
            <a:extLst>
              <a:ext uri="{FF2B5EF4-FFF2-40B4-BE49-F238E27FC236}">
                <a16:creationId xmlns:a16="http://schemas.microsoft.com/office/drawing/2014/main" id="{9F53A4A5-0DF7-4767-AB48-4704EED584E8}"/>
              </a:ext>
            </a:extLst>
          </p:cNvPr>
          <p:cNvSpPr>
            <a:spLocks noGrp="1"/>
          </p:cNvSpPr>
          <p:nvPr>
            <p:ph sz="half" idx="1"/>
          </p:nvPr>
        </p:nvSpPr>
        <p:spPr/>
        <p:txBody>
          <a:bodyPr/>
          <a:lstStyle/>
          <a:p>
            <a:r>
              <a:rPr lang="sv-SE" dirty="0"/>
              <a:t>Under nästa tema kommer vi att prata om samverkan kring barn och unga som utsatts eller riskerar att utsättas för våld.</a:t>
            </a:r>
          </a:p>
          <a:p>
            <a:r>
              <a:rPr lang="sv-SE" dirty="0"/>
              <a:t>Vad tar du med dig från dagens utbildning?</a:t>
            </a:r>
          </a:p>
          <a:p>
            <a:r>
              <a:rPr lang="sv-SE" dirty="0"/>
              <a:t>Är det något du vill skicka med inför nästa tillfälle?</a:t>
            </a:r>
          </a:p>
          <a:p>
            <a:endParaRPr lang="sv-SE" dirty="0"/>
          </a:p>
          <a:p>
            <a:endParaRPr lang="sv-SE" dirty="0"/>
          </a:p>
        </p:txBody>
      </p:sp>
      <p:pic>
        <p:nvPicPr>
          <p:cNvPr id="6" name="Platshållare för innehåll 5" descr="En ung vuxen som går med sin ledarhund.">
            <a:extLst>
              <a:ext uri="{FF2B5EF4-FFF2-40B4-BE49-F238E27FC236}">
                <a16:creationId xmlns:a16="http://schemas.microsoft.com/office/drawing/2014/main" id="{980E9783-FE00-4F93-86A4-91CC8CF08BC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72767" y="1301750"/>
            <a:ext cx="4006495" cy="4254500"/>
          </a:xfrm>
        </p:spPr>
      </p:pic>
    </p:spTree>
    <p:extLst>
      <p:ext uri="{BB962C8B-B14F-4D97-AF65-F5344CB8AC3E}">
        <p14:creationId xmlns:p14="http://schemas.microsoft.com/office/powerpoint/2010/main" val="1551051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EE1D96-B0B9-448C-B6A9-1F0C22806575}"/>
              </a:ext>
            </a:extLst>
          </p:cNvPr>
          <p:cNvSpPr>
            <a:spLocks noGrp="1"/>
          </p:cNvSpPr>
          <p:nvPr>
            <p:ph type="ctrTitle"/>
          </p:nvPr>
        </p:nvSpPr>
        <p:spPr/>
        <p:txBody>
          <a:bodyPr/>
          <a:lstStyle/>
          <a:p>
            <a:r>
              <a:rPr lang="sv-SE" dirty="0"/>
              <a:t>Tack för idag!</a:t>
            </a:r>
          </a:p>
        </p:txBody>
      </p:sp>
      <p:sp>
        <p:nvSpPr>
          <p:cNvPr id="3" name="Underrubrik 2">
            <a:extLst>
              <a:ext uri="{FF2B5EF4-FFF2-40B4-BE49-F238E27FC236}">
                <a16:creationId xmlns:a16="http://schemas.microsoft.com/office/drawing/2014/main" id="{4B1323DA-3CBA-4921-99E1-1622D4692934}"/>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335074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7F657-3A7A-44A1-AB0E-CE43C859F200}"/>
              </a:ext>
            </a:extLst>
          </p:cNvPr>
          <p:cNvSpPr>
            <a:spLocks noGrp="1"/>
          </p:cNvSpPr>
          <p:nvPr>
            <p:ph type="title"/>
          </p:nvPr>
        </p:nvSpPr>
        <p:spPr/>
        <p:txBody>
          <a:bodyPr/>
          <a:lstStyle/>
          <a:p>
            <a:r>
              <a:rPr lang="sv-SE" dirty="0"/>
              <a:t>I detta tema kommer vi få lära oss om:</a:t>
            </a:r>
          </a:p>
        </p:txBody>
      </p:sp>
      <p:sp>
        <p:nvSpPr>
          <p:cNvPr id="3" name="Platshållare för innehåll 2">
            <a:extLst>
              <a:ext uri="{FF2B5EF4-FFF2-40B4-BE49-F238E27FC236}">
                <a16:creationId xmlns:a16="http://schemas.microsoft.com/office/drawing/2014/main" id="{D2DBD65B-3FCA-48BA-86C7-47F893D1BF1B}"/>
              </a:ext>
            </a:extLst>
          </p:cNvPr>
          <p:cNvSpPr>
            <a:spLocks noGrp="1"/>
          </p:cNvSpPr>
          <p:nvPr>
            <p:ph idx="1"/>
          </p:nvPr>
        </p:nvSpPr>
        <p:spPr/>
        <p:txBody>
          <a:bodyPr/>
          <a:lstStyle/>
          <a:p>
            <a:r>
              <a:rPr lang="sv-SE" dirty="0"/>
              <a:t>vår egna och verksamhetens ansvar att agera när vi känner oro för att ett barn eller ung person är utsatt för våld</a:t>
            </a:r>
          </a:p>
          <a:p>
            <a:pPr>
              <a:spcAft>
                <a:spcPts val="1800"/>
              </a:spcAft>
            </a:pPr>
            <a:r>
              <a:rPr lang="sv-SE" dirty="0"/>
              <a:t>hur vi ska göra en orosanmälan.</a:t>
            </a:r>
          </a:p>
          <a:p>
            <a:pPr marL="0" indent="0">
              <a:buNone/>
            </a:pPr>
            <a:r>
              <a:rPr lang="sv-SE" dirty="0"/>
              <a:t>Syftet är att vi ska ha kunskap om hur vi kan agera vid oro för våld mot barn unga med funktionsnedsättning.</a:t>
            </a:r>
          </a:p>
        </p:txBody>
      </p:sp>
    </p:spTree>
    <p:extLst>
      <p:ext uri="{BB962C8B-B14F-4D97-AF65-F5344CB8AC3E}">
        <p14:creationId xmlns:p14="http://schemas.microsoft.com/office/powerpoint/2010/main" val="288629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4613-8AAB-B50E-5E65-4769FB794B26}"/>
              </a:ext>
            </a:extLst>
          </p:cNvPr>
          <p:cNvSpPr>
            <a:spLocks noGrp="1"/>
          </p:cNvSpPr>
          <p:nvPr>
            <p:ph type="title"/>
          </p:nvPr>
        </p:nvSpPr>
        <p:spPr>
          <a:xfrm>
            <a:off x="503999" y="212652"/>
            <a:ext cx="11191113" cy="1268818"/>
          </a:xfrm>
        </p:spPr>
        <p:txBody>
          <a:bodyPr anchor="ctr"/>
          <a:lstStyle/>
          <a:p>
            <a:pPr algn="ctr"/>
            <a:r>
              <a:rPr lang="sv-SE" sz="3600" dirty="0"/>
              <a:t>Erfarenheter av våld</a:t>
            </a:r>
            <a:endParaRPr lang="sv-SE" sz="3500" dirty="0"/>
          </a:p>
        </p:txBody>
      </p:sp>
      <p:sp>
        <p:nvSpPr>
          <p:cNvPr id="40" name="TextBox 39">
            <a:extLst>
              <a:ext uri="{FF2B5EF4-FFF2-40B4-BE49-F238E27FC236}">
                <a16:creationId xmlns:a16="http://schemas.microsoft.com/office/drawing/2014/main" id="{8AA5D983-E106-FCEE-709A-91F089B7EB1F}"/>
              </a:ext>
            </a:extLst>
          </p:cNvPr>
          <p:cNvSpPr txBox="1"/>
          <p:nvPr/>
        </p:nvSpPr>
        <p:spPr>
          <a:xfrm>
            <a:off x="938166" y="2129975"/>
            <a:ext cx="3650161" cy="1004955"/>
          </a:xfrm>
          <a:prstGeom prst="rect">
            <a:avLst/>
          </a:prstGeom>
          <a:noFill/>
        </p:spPr>
        <p:txBody>
          <a:bodyPr wrap="square">
            <a:spAutoFit/>
          </a:bodyPr>
          <a:lstStyle/>
          <a:p>
            <a:pPr>
              <a:lnSpc>
                <a:spcPct val="110000"/>
              </a:lnSpc>
            </a:pPr>
            <a:r>
              <a:rPr lang="sv-SE" sz="2800" dirty="0"/>
              <a:t>Våga fråga. Visa att man finns.</a:t>
            </a:r>
            <a:endParaRPr lang="sv-SE" sz="2800" u="none" dirty="0">
              <a:solidFill>
                <a:schemeClr val="tx1"/>
              </a:solidFill>
            </a:endParaRPr>
          </a:p>
        </p:txBody>
      </p:sp>
      <p:sp>
        <p:nvSpPr>
          <p:cNvPr id="41" name="TextBox 40">
            <a:extLst>
              <a:ext uri="{FF2B5EF4-FFF2-40B4-BE49-F238E27FC236}">
                <a16:creationId xmlns:a16="http://schemas.microsoft.com/office/drawing/2014/main" id="{2CA491C0-861A-E57F-1775-EA8C04F2AD3E}"/>
              </a:ext>
            </a:extLst>
          </p:cNvPr>
          <p:cNvSpPr txBox="1"/>
          <p:nvPr/>
        </p:nvSpPr>
        <p:spPr>
          <a:xfrm>
            <a:off x="7648909" y="1954149"/>
            <a:ext cx="4084895" cy="1478931"/>
          </a:xfrm>
          <a:prstGeom prst="rect">
            <a:avLst/>
          </a:prstGeom>
          <a:noFill/>
        </p:spPr>
        <p:txBody>
          <a:bodyPr wrap="square">
            <a:spAutoFit/>
          </a:bodyPr>
          <a:lstStyle/>
          <a:p>
            <a:pPr algn="ctr">
              <a:lnSpc>
                <a:spcPct val="110000"/>
              </a:lnSpc>
            </a:pPr>
            <a:r>
              <a:rPr lang="sv-SE" sz="2800" dirty="0"/>
              <a:t>Lyssna och tro på vad jag berättar. Att ta det på allvar</a:t>
            </a:r>
            <a:endParaRPr lang="sv-SE" sz="2800" dirty="0">
              <a:solidFill>
                <a:schemeClr val="tx1"/>
              </a:solidFill>
            </a:endParaRPr>
          </a:p>
        </p:txBody>
      </p:sp>
      <p:sp>
        <p:nvSpPr>
          <p:cNvPr id="42" name="TextBox 41">
            <a:extLst>
              <a:ext uri="{FF2B5EF4-FFF2-40B4-BE49-F238E27FC236}">
                <a16:creationId xmlns:a16="http://schemas.microsoft.com/office/drawing/2014/main" id="{2DFCF367-AA05-D0F8-5470-5021C8C52911}"/>
              </a:ext>
            </a:extLst>
          </p:cNvPr>
          <p:cNvSpPr txBox="1"/>
          <p:nvPr/>
        </p:nvSpPr>
        <p:spPr>
          <a:xfrm>
            <a:off x="5160097" y="4295042"/>
            <a:ext cx="3035874" cy="1004955"/>
          </a:xfrm>
          <a:prstGeom prst="rect">
            <a:avLst/>
          </a:prstGeom>
          <a:noFill/>
        </p:spPr>
        <p:txBody>
          <a:bodyPr wrap="square">
            <a:spAutoFit/>
          </a:bodyPr>
          <a:lstStyle/>
          <a:p>
            <a:pPr>
              <a:lnSpc>
                <a:spcPct val="110000"/>
              </a:lnSpc>
            </a:pPr>
            <a:r>
              <a:rPr lang="sv-SE" sz="2800" dirty="0"/>
              <a:t>Visa att jag kan lita på dem</a:t>
            </a:r>
            <a:endParaRPr lang="sv-SE" sz="2800" dirty="0">
              <a:solidFill>
                <a:schemeClr val="tx1"/>
              </a:solidFill>
            </a:endParaRPr>
          </a:p>
        </p:txBody>
      </p:sp>
      <p:grpSp>
        <p:nvGrpSpPr>
          <p:cNvPr id="36" name="Group 35">
            <a:extLst>
              <a:ext uri="{FF2B5EF4-FFF2-40B4-BE49-F238E27FC236}">
                <a16:creationId xmlns:a16="http://schemas.microsoft.com/office/drawing/2014/main" id="{1CBA689E-9F7A-8FED-497B-9F273053801C}"/>
              </a:ext>
              <a:ext uri="{C183D7F6-B498-43B3-948B-1728B52AA6E4}">
                <adec:decorative xmlns:adec="http://schemas.microsoft.com/office/drawing/2017/decorative" val="1"/>
              </a:ext>
            </a:extLst>
          </p:cNvPr>
          <p:cNvGrpSpPr/>
          <p:nvPr/>
        </p:nvGrpSpPr>
        <p:grpSpPr>
          <a:xfrm>
            <a:off x="4383639" y="3715868"/>
            <a:ext cx="4084895" cy="2375652"/>
            <a:chOff x="5884965" y="2942128"/>
            <a:chExt cx="3390900" cy="2209800"/>
          </a:xfrm>
        </p:grpSpPr>
        <p:sp>
          <p:nvSpPr>
            <p:cNvPr id="30" name="Freeform 29">
              <a:extLst>
                <a:ext uri="{FF2B5EF4-FFF2-40B4-BE49-F238E27FC236}">
                  <a16:creationId xmlns:a16="http://schemas.microsoft.com/office/drawing/2014/main" id="{EB281FED-7B8B-4764-A521-5E4B97D77C63}"/>
                </a:ext>
              </a:extLst>
            </p:cNvPr>
            <p:cNvSpPr/>
            <p:nvPr/>
          </p:nvSpPr>
          <p:spPr>
            <a:xfrm>
              <a:off x="5884965" y="3248025"/>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pic>
          <p:nvPicPr>
            <p:cNvPr id="25" name="Graphic 24">
              <a:extLst>
                <a:ext uri="{FF2B5EF4-FFF2-40B4-BE49-F238E27FC236}">
                  <a16:creationId xmlns:a16="http://schemas.microsoft.com/office/drawing/2014/main" id="{9EA90C6A-8645-BACC-9D69-A35E7AEFDB4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4965" y="2942128"/>
              <a:ext cx="3390900" cy="2209800"/>
            </a:xfrm>
            <a:prstGeom prst="rect">
              <a:avLst/>
            </a:prstGeom>
          </p:spPr>
        </p:pic>
        <p:sp>
          <p:nvSpPr>
            <p:cNvPr id="31" name="Freeform 30">
              <a:extLst>
                <a:ext uri="{FF2B5EF4-FFF2-40B4-BE49-F238E27FC236}">
                  <a16:creationId xmlns:a16="http://schemas.microsoft.com/office/drawing/2014/main" id="{7C193549-FB3D-C65C-693C-C6408AF456EC}"/>
                </a:ext>
              </a:extLst>
            </p:cNvPr>
            <p:cNvSpPr/>
            <p:nvPr/>
          </p:nvSpPr>
          <p:spPr>
            <a:xfrm>
              <a:off x="8726136" y="438013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247CD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grpSp>
        <p:nvGrpSpPr>
          <p:cNvPr id="38" name="Group 37">
            <a:extLst>
              <a:ext uri="{FF2B5EF4-FFF2-40B4-BE49-F238E27FC236}">
                <a16:creationId xmlns:a16="http://schemas.microsoft.com/office/drawing/2014/main" id="{8857B082-9054-D2FF-7374-2C083F145C7D}"/>
              </a:ext>
              <a:ext uri="{C183D7F6-B498-43B3-948B-1728B52AA6E4}">
                <adec:decorative xmlns:adec="http://schemas.microsoft.com/office/drawing/2017/decorative" val="1"/>
              </a:ext>
            </a:extLst>
          </p:cNvPr>
          <p:cNvGrpSpPr/>
          <p:nvPr/>
        </p:nvGrpSpPr>
        <p:grpSpPr>
          <a:xfrm>
            <a:off x="503999" y="1481471"/>
            <a:ext cx="4211910" cy="2414670"/>
            <a:chOff x="924082" y="1955252"/>
            <a:chExt cx="3076913" cy="1897562"/>
          </a:xfrm>
        </p:grpSpPr>
        <p:pic>
          <p:nvPicPr>
            <p:cNvPr id="27" name="Graphic 26">
              <a:extLst>
                <a:ext uri="{FF2B5EF4-FFF2-40B4-BE49-F238E27FC236}">
                  <a16:creationId xmlns:a16="http://schemas.microsoft.com/office/drawing/2014/main" id="{5BA94DEF-48F0-1D86-07D5-A55926B0F3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195" y="1985914"/>
              <a:ext cx="2971800" cy="1866900"/>
            </a:xfrm>
            <a:prstGeom prst="rect">
              <a:avLst/>
            </a:prstGeom>
          </p:spPr>
        </p:pic>
        <p:sp>
          <p:nvSpPr>
            <p:cNvPr id="32" name="Freeform 31">
              <a:extLst>
                <a:ext uri="{FF2B5EF4-FFF2-40B4-BE49-F238E27FC236}">
                  <a16:creationId xmlns:a16="http://schemas.microsoft.com/office/drawing/2014/main" id="{52B68B31-5936-0121-0A3B-A3D25C258D22}"/>
                </a:ext>
              </a:extLst>
            </p:cNvPr>
            <p:cNvSpPr/>
            <p:nvPr/>
          </p:nvSpPr>
          <p:spPr>
            <a:xfrm>
              <a:off x="924082" y="1955252"/>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3" name="Freeform 32">
              <a:extLst>
                <a:ext uri="{FF2B5EF4-FFF2-40B4-BE49-F238E27FC236}">
                  <a16:creationId xmlns:a16="http://schemas.microsoft.com/office/drawing/2014/main" id="{C6F0FFDC-AFDE-9BD8-F85C-13B970FB7793}"/>
                </a:ext>
              </a:extLst>
            </p:cNvPr>
            <p:cNvSpPr/>
            <p:nvPr/>
          </p:nvSpPr>
          <p:spPr>
            <a:xfrm>
              <a:off x="3520138" y="3416191"/>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rgbClr val="13876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grpSp>
        <p:nvGrpSpPr>
          <p:cNvPr id="37" name="Group 36">
            <a:extLst>
              <a:ext uri="{FF2B5EF4-FFF2-40B4-BE49-F238E27FC236}">
                <a16:creationId xmlns:a16="http://schemas.microsoft.com/office/drawing/2014/main" id="{C3279735-4448-63EB-2261-4BA01D919C9A}"/>
              </a:ext>
              <a:ext uri="{C183D7F6-B498-43B3-948B-1728B52AA6E4}">
                <adec:decorative xmlns:adec="http://schemas.microsoft.com/office/drawing/2017/decorative" val="1"/>
              </a:ext>
            </a:extLst>
          </p:cNvPr>
          <p:cNvGrpSpPr/>
          <p:nvPr/>
        </p:nvGrpSpPr>
        <p:grpSpPr>
          <a:xfrm>
            <a:off x="7336549" y="1453576"/>
            <a:ext cx="4855451" cy="2925918"/>
            <a:chOff x="2542675" y="4624880"/>
            <a:chExt cx="3006955" cy="2394664"/>
          </a:xfrm>
        </p:grpSpPr>
        <p:pic>
          <p:nvPicPr>
            <p:cNvPr id="23" name="Graphic 22">
              <a:extLst>
                <a:ext uri="{FF2B5EF4-FFF2-40B4-BE49-F238E27FC236}">
                  <a16:creationId xmlns:a16="http://schemas.microsoft.com/office/drawing/2014/main" id="{16DF2380-A1AC-B3AD-D6A9-982CFAE32BC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8445" y="4695444"/>
              <a:ext cx="2705100" cy="2324100"/>
            </a:xfrm>
            <a:prstGeom prst="rect">
              <a:avLst/>
            </a:prstGeom>
          </p:spPr>
        </p:pic>
        <p:sp>
          <p:nvSpPr>
            <p:cNvPr id="34" name="Freeform 33">
              <a:extLst>
                <a:ext uri="{FF2B5EF4-FFF2-40B4-BE49-F238E27FC236}">
                  <a16:creationId xmlns:a16="http://schemas.microsoft.com/office/drawing/2014/main" id="{4CD8CA9C-E3BE-6324-4B5D-7AA2987CFA0B}"/>
                </a:ext>
              </a:extLst>
            </p:cNvPr>
            <p:cNvSpPr/>
            <p:nvPr/>
          </p:nvSpPr>
          <p:spPr>
            <a:xfrm>
              <a:off x="2542675" y="4624880"/>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5" name="Freeform 34">
              <a:extLst>
                <a:ext uri="{FF2B5EF4-FFF2-40B4-BE49-F238E27FC236}">
                  <a16:creationId xmlns:a16="http://schemas.microsoft.com/office/drawing/2014/main" id="{998922D6-1120-E461-20B4-E6907DADABB7}"/>
                </a:ext>
              </a:extLst>
            </p:cNvPr>
            <p:cNvSpPr/>
            <p:nvPr/>
          </p:nvSpPr>
          <p:spPr>
            <a:xfrm>
              <a:off x="5073380" y="6064799"/>
              <a:ext cx="476250" cy="361950"/>
            </a:xfrm>
            <a:custGeom>
              <a:avLst/>
              <a:gdLst/>
              <a:ahLst/>
              <a:cxnLst/>
              <a:rect l="l" t="t" r="r" b="b"/>
              <a:pathLst>
                <a:path w="476250" h="361950">
                  <a:moveTo>
                    <a:pt x="308967" y="0"/>
                  </a:moveTo>
                  <a:lnTo>
                    <a:pt x="476250" y="0"/>
                  </a:lnTo>
                  <a:lnTo>
                    <a:pt x="476250" y="119658"/>
                  </a:lnTo>
                  <a:cubicBezTo>
                    <a:pt x="476250" y="168077"/>
                    <a:pt x="472083" y="206276"/>
                    <a:pt x="463748" y="234256"/>
                  </a:cubicBezTo>
                  <a:cubicBezTo>
                    <a:pt x="455414" y="262235"/>
                    <a:pt x="439638" y="287338"/>
                    <a:pt x="416421" y="309563"/>
                  </a:cubicBezTo>
                  <a:cubicBezTo>
                    <a:pt x="393204" y="331788"/>
                    <a:pt x="363736" y="349250"/>
                    <a:pt x="328017" y="361950"/>
                  </a:cubicBezTo>
                  <a:lnTo>
                    <a:pt x="295275" y="292894"/>
                  </a:lnTo>
                  <a:cubicBezTo>
                    <a:pt x="329009" y="281782"/>
                    <a:pt x="353020" y="266502"/>
                    <a:pt x="367308" y="247055"/>
                  </a:cubicBezTo>
                  <a:cubicBezTo>
                    <a:pt x="381595" y="227608"/>
                    <a:pt x="389136" y="201018"/>
                    <a:pt x="389929" y="167283"/>
                  </a:cubicBezTo>
                  <a:lnTo>
                    <a:pt x="308967" y="167283"/>
                  </a:lnTo>
                  <a:close/>
                  <a:moveTo>
                    <a:pt x="13692" y="0"/>
                  </a:moveTo>
                  <a:lnTo>
                    <a:pt x="180975" y="0"/>
                  </a:lnTo>
                  <a:lnTo>
                    <a:pt x="180975" y="119658"/>
                  </a:lnTo>
                  <a:cubicBezTo>
                    <a:pt x="180975" y="168077"/>
                    <a:pt x="176808" y="206276"/>
                    <a:pt x="168473" y="234256"/>
                  </a:cubicBezTo>
                  <a:cubicBezTo>
                    <a:pt x="160139" y="262235"/>
                    <a:pt x="144363" y="287338"/>
                    <a:pt x="121146" y="309563"/>
                  </a:cubicBezTo>
                  <a:cubicBezTo>
                    <a:pt x="97929" y="331788"/>
                    <a:pt x="68461" y="349250"/>
                    <a:pt x="32742" y="361950"/>
                  </a:cubicBezTo>
                  <a:lnTo>
                    <a:pt x="0" y="292894"/>
                  </a:lnTo>
                  <a:cubicBezTo>
                    <a:pt x="33734" y="281782"/>
                    <a:pt x="57745" y="266502"/>
                    <a:pt x="72033" y="247055"/>
                  </a:cubicBezTo>
                  <a:cubicBezTo>
                    <a:pt x="86320" y="227608"/>
                    <a:pt x="93861" y="201018"/>
                    <a:pt x="94654" y="167283"/>
                  </a:cubicBezTo>
                  <a:lnTo>
                    <a:pt x="13692" y="167283"/>
                  </a:lnTo>
                  <a:close/>
                </a:path>
              </a:pathLst>
            </a:cu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grpSp>
    </p:spTree>
    <p:extLst>
      <p:ext uri="{BB962C8B-B14F-4D97-AF65-F5344CB8AC3E}">
        <p14:creationId xmlns:p14="http://schemas.microsoft.com/office/powerpoint/2010/main" val="3279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D713A-21A1-45A3-8F24-6F5ADA274D9E}"/>
              </a:ext>
            </a:extLst>
          </p:cNvPr>
          <p:cNvSpPr>
            <a:spLocks noGrp="1"/>
          </p:cNvSpPr>
          <p:nvPr>
            <p:ph type="title"/>
          </p:nvPr>
        </p:nvSpPr>
        <p:spPr>
          <a:xfrm>
            <a:off x="838200" y="2103437"/>
            <a:ext cx="10515600" cy="1325563"/>
          </a:xfrm>
        </p:spPr>
        <p:txBody>
          <a:bodyPr>
            <a:normAutofit/>
          </a:bodyPr>
          <a:lstStyle/>
          <a:p>
            <a:r>
              <a:rPr lang="sv-SE" sz="3600" dirty="0"/>
              <a:t>Föreläsning</a:t>
            </a:r>
          </a:p>
        </p:txBody>
      </p:sp>
      <p:sp>
        <p:nvSpPr>
          <p:cNvPr id="3" name="Platshållare för innehåll 2">
            <a:extLst>
              <a:ext uri="{FF2B5EF4-FFF2-40B4-BE49-F238E27FC236}">
                <a16:creationId xmlns:a16="http://schemas.microsoft.com/office/drawing/2014/main" id="{1AB5830F-84A0-4B77-AD96-D5FFA40291B7}"/>
              </a:ext>
            </a:extLst>
          </p:cNvPr>
          <p:cNvSpPr>
            <a:spLocks noGrp="1"/>
          </p:cNvSpPr>
          <p:nvPr>
            <p:ph idx="1"/>
          </p:nvPr>
        </p:nvSpPr>
        <p:spPr>
          <a:xfrm>
            <a:off x="838200" y="3429000"/>
            <a:ext cx="10515600" cy="2650963"/>
          </a:xfrm>
        </p:spPr>
        <p:txBody>
          <a:bodyPr/>
          <a:lstStyle/>
          <a:p>
            <a:pPr marL="0" indent="0">
              <a:buNone/>
            </a:pPr>
            <a:r>
              <a:rPr lang="sv-SE" dirty="0"/>
              <a:t>Om att agera vid oro för våld mot barn och unga med funktionsnedsättning.</a:t>
            </a:r>
          </a:p>
        </p:txBody>
      </p:sp>
    </p:spTree>
    <p:extLst>
      <p:ext uri="{BB962C8B-B14F-4D97-AF65-F5344CB8AC3E}">
        <p14:creationId xmlns:p14="http://schemas.microsoft.com/office/powerpoint/2010/main" val="2114262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2A59DC-3DC1-4D9B-8591-981EA8D53EAB}"/>
              </a:ext>
            </a:extLst>
          </p:cNvPr>
          <p:cNvSpPr>
            <a:spLocks noGrp="1"/>
          </p:cNvSpPr>
          <p:nvPr>
            <p:ph type="title"/>
          </p:nvPr>
        </p:nvSpPr>
        <p:spPr/>
        <p:txBody>
          <a:bodyPr/>
          <a:lstStyle/>
          <a:p>
            <a:r>
              <a:rPr lang="sv-SE" dirty="0"/>
              <a:t>Vid oro för att barn eller unga utsätts, eller riskerar att utsättas för, våld</a:t>
            </a:r>
          </a:p>
        </p:txBody>
      </p:sp>
      <p:sp>
        <p:nvSpPr>
          <p:cNvPr id="3" name="Platshållare för innehåll 2">
            <a:extLst>
              <a:ext uri="{FF2B5EF4-FFF2-40B4-BE49-F238E27FC236}">
                <a16:creationId xmlns:a16="http://schemas.microsoft.com/office/drawing/2014/main" id="{72530D80-6C0A-4E78-AAB6-536759D57D83}"/>
              </a:ext>
            </a:extLst>
          </p:cNvPr>
          <p:cNvSpPr>
            <a:spLocks noGrp="1"/>
          </p:cNvSpPr>
          <p:nvPr>
            <p:ph idx="1"/>
          </p:nvPr>
        </p:nvSpPr>
        <p:spPr/>
        <p:txBody>
          <a:bodyPr/>
          <a:lstStyle/>
          <a:p>
            <a:r>
              <a:rPr lang="sv-SE" dirty="0"/>
              <a:t>Det är viktigt att agera vid tecken och signaler på våld.</a:t>
            </a:r>
          </a:p>
          <a:p>
            <a:r>
              <a:rPr lang="sv-SE" dirty="0"/>
              <a:t>Anställda i verksamheter som berör barn och unga har en personlig skyldighet att genast anmäla till socialtjänsten om de misstänker att ett barn (0-18 år) far illa.</a:t>
            </a:r>
          </a:p>
          <a:p>
            <a:r>
              <a:rPr lang="sv-SE" dirty="0"/>
              <a:t>Det går att göra orosanmälan för personer över 18 år. </a:t>
            </a:r>
          </a:p>
          <a:p>
            <a:r>
              <a:rPr lang="sv-SE" dirty="0"/>
              <a:t>Om du får information om eller misstänker att våld utövas av personal i verksamheten ska du, utöver orosanmälan, direkt berätta om det för din chef.</a:t>
            </a:r>
          </a:p>
          <a:p>
            <a:endParaRPr lang="sv-SE" dirty="0">
              <a:highlight>
                <a:srgbClr val="FFFF00"/>
              </a:highlight>
            </a:endParaRPr>
          </a:p>
          <a:p>
            <a:endParaRPr lang="sv-SE" dirty="0"/>
          </a:p>
        </p:txBody>
      </p:sp>
    </p:spTree>
    <p:extLst>
      <p:ext uri="{BB962C8B-B14F-4D97-AF65-F5344CB8AC3E}">
        <p14:creationId xmlns:p14="http://schemas.microsoft.com/office/powerpoint/2010/main" val="2635177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3D5E3A-8050-4726-AD63-F5049E01F160}"/>
              </a:ext>
            </a:extLst>
          </p:cNvPr>
          <p:cNvSpPr>
            <a:spLocks noGrp="1"/>
          </p:cNvSpPr>
          <p:nvPr>
            <p:ph type="title"/>
          </p:nvPr>
        </p:nvSpPr>
        <p:spPr/>
        <p:txBody>
          <a:bodyPr/>
          <a:lstStyle/>
          <a:p>
            <a:r>
              <a:rPr lang="sv-SE" dirty="0"/>
              <a:t>Att göra en orosanmälan</a:t>
            </a:r>
          </a:p>
        </p:txBody>
      </p:sp>
      <p:sp>
        <p:nvSpPr>
          <p:cNvPr id="3" name="Platshållare för innehåll 2">
            <a:extLst>
              <a:ext uri="{FF2B5EF4-FFF2-40B4-BE49-F238E27FC236}">
                <a16:creationId xmlns:a16="http://schemas.microsoft.com/office/drawing/2014/main" id="{1F858B0C-29BA-4ABC-908E-409247696BEE}"/>
              </a:ext>
            </a:extLst>
          </p:cNvPr>
          <p:cNvSpPr>
            <a:spLocks noGrp="1"/>
          </p:cNvSpPr>
          <p:nvPr>
            <p:ph idx="1"/>
          </p:nvPr>
        </p:nvSpPr>
        <p:spPr>
          <a:xfrm>
            <a:off x="838200" y="1690692"/>
            <a:ext cx="10515600" cy="4254337"/>
          </a:xfrm>
        </p:spPr>
        <p:txBody>
          <a:bodyPr/>
          <a:lstStyle/>
          <a:p>
            <a:r>
              <a:rPr lang="sv-SE" dirty="0"/>
              <a:t>Du anmäler din oro. Du behöver inte vara säker på att det handlar om våld och ska inte utreda själv.</a:t>
            </a:r>
          </a:p>
          <a:p>
            <a:r>
              <a:rPr lang="sv-SE" dirty="0"/>
              <a:t>Gör en anmälan till socialtjänsten i den kommun som barnet eller den unga tillhör.</a:t>
            </a:r>
          </a:p>
          <a:p>
            <a:r>
              <a:rPr lang="sv-SE" dirty="0"/>
              <a:t>Använd kommunens rutiner med blanketter eller e-tjänst. </a:t>
            </a:r>
            <a:endParaRPr lang="sv-SE" dirty="0">
              <a:latin typeface="Georgia" panose="02040502050405020303" pitchFamily="18" charset="0"/>
            </a:endParaRPr>
          </a:p>
          <a:p>
            <a:r>
              <a:rPr lang="sv-SE" dirty="0"/>
              <a:t>Vid akuta ärenden, när socialkontoret är stängt, finns jourtelefonnummer på kommunens webbplats. </a:t>
            </a:r>
          </a:p>
          <a:p>
            <a:r>
              <a:rPr lang="sv-SE" dirty="0"/>
              <a:t>Det går också att ringa 112 och be polisen kontakta socialjouren.</a:t>
            </a:r>
          </a:p>
          <a:p>
            <a:endParaRPr lang="sv-SE" dirty="0"/>
          </a:p>
          <a:p>
            <a:endParaRPr lang="sv-SE" dirty="0"/>
          </a:p>
          <a:p>
            <a:endParaRPr lang="sv-SE" dirty="0"/>
          </a:p>
          <a:p>
            <a:endParaRPr lang="sv-SE" dirty="0"/>
          </a:p>
        </p:txBody>
      </p:sp>
    </p:spTree>
    <p:extLst>
      <p:ext uri="{BB962C8B-B14F-4D97-AF65-F5344CB8AC3E}">
        <p14:creationId xmlns:p14="http://schemas.microsoft.com/office/powerpoint/2010/main" val="222869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CAB7D0-44DB-48B4-81B4-7D35D9ABB99A}"/>
              </a:ext>
            </a:extLst>
          </p:cNvPr>
          <p:cNvSpPr>
            <a:spLocks noGrp="1"/>
          </p:cNvSpPr>
          <p:nvPr>
            <p:ph type="title"/>
          </p:nvPr>
        </p:nvSpPr>
        <p:spPr/>
        <p:txBody>
          <a:bodyPr/>
          <a:lstStyle/>
          <a:p>
            <a:r>
              <a:rPr lang="sv-SE" dirty="0"/>
              <a:t>Efter en orosanmälan</a:t>
            </a:r>
          </a:p>
        </p:txBody>
      </p:sp>
      <p:sp>
        <p:nvSpPr>
          <p:cNvPr id="3" name="Platshållare för innehåll 2">
            <a:extLst>
              <a:ext uri="{FF2B5EF4-FFF2-40B4-BE49-F238E27FC236}">
                <a16:creationId xmlns:a16="http://schemas.microsoft.com/office/drawing/2014/main" id="{335BAE71-6DB6-4ED4-9BFE-38A86A32E453}"/>
              </a:ext>
            </a:extLst>
          </p:cNvPr>
          <p:cNvSpPr>
            <a:spLocks noGrp="1"/>
          </p:cNvSpPr>
          <p:nvPr>
            <p:ph idx="1"/>
          </p:nvPr>
        </p:nvSpPr>
        <p:spPr/>
        <p:txBody>
          <a:bodyPr/>
          <a:lstStyle/>
          <a:p>
            <a:r>
              <a:rPr lang="sv-SE" dirty="0"/>
              <a:t>Du kan få veta om din anmälan leder till en utredning. </a:t>
            </a:r>
          </a:p>
          <a:p>
            <a:r>
              <a:rPr lang="sv-SE" dirty="0"/>
              <a:t>Du har inte rätt att få information om utredningen eller eventuella insatser</a:t>
            </a:r>
          </a:p>
          <a:p>
            <a:r>
              <a:rPr lang="sv-SE" dirty="0"/>
              <a:t>Socialtjänsten kan kontakta dig för att få mer information. </a:t>
            </a:r>
          </a:p>
          <a:p>
            <a:r>
              <a:rPr lang="sv-SE" dirty="0"/>
              <a:t>Du kan bli kallad till anmälningsmöte av socialtjänsten, eller få följa med barnet eller den unga till ett Barnahus.</a:t>
            </a:r>
          </a:p>
          <a:p>
            <a:r>
              <a:rPr lang="sv-SE" dirty="0"/>
              <a:t>Gör en ny orosanmälan om du får ny information om, eller fortsätter att vara orolig för, barnet eller den ungas situation.</a:t>
            </a:r>
          </a:p>
          <a:p>
            <a:endParaRPr lang="sv-SE" dirty="0"/>
          </a:p>
        </p:txBody>
      </p:sp>
    </p:spTree>
    <p:extLst>
      <p:ext uri="{BB962C8B-B14F-4D97-AF65-F5344CB8AC3E}">
        <p14:creationId xmlns:p14="http://schemas.microsoft.com/office/powerpoint/2010/main" val="4026267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14AC5F-FE55-4917-8A8A-F7F536F1CE87}"/>
              </a:ext>
            </a:extLst>
          </p:cNvPr>
          <p:cNvSpPr>
            <a:spLocks noGrp="1"/>
          </p:cNvSpPr>
          <p:nvPr>
            <p:ph type="title"/>
          </p:nvPr>
        </p:nvSpPr>
        <p:spPr/>
        <p:txBody>
          <a:bodyPr/>
          <a:lstStyle/>
          <a:p>
            <a:r>
              <a:rPr lang="sv-SE" dirty="0"/>
              <a:t>Att göra en polisanmälan </a:t>
            </a:r>
          </a:p>
        </p:txBody>
      </p:sp>
      <p:sp>
        <p:nvSpPr>
          <p:cNvPr id="3" name="Platshållare för innehåll 2">
            <a:extLst>
              <a:ext uri="{FF2B5EF4-FFF2-40B4-BE49-F238E27FC236}">
                <a16:creationId xmlns:a16="http://schemas.microsoft.com/office/drawing/2014/main" id="{177F1320-3232-4877-B0C9-1C405CF08E5E}"/>
              </a:ext>
            </a:extLst>
          </p:cNvPr>
          <p:cNvSpPr>
            <a:spLocks noGrp="1"/>
          </p:cNvSpPr>
          <p:nvPr>
            <p:ph idx="1"/>
          </p:nvPr>
        </p:nvSpPr>
        <p:spPr/>
        <p:txBody>
          <a:bodyPr/>
          <a:lstStyle/>
          <a:p>
            <a:r>
              <a:rPr lang="sv-SE" dirty="0"/>
              <a:t>Ring 112 i akuta situationer eller vid uppenbar fara för barnet. </a:t>
            </a:r>
          </a:p>
          <a:p>
            <a:r>
              <a:rPr lang="sv-SE" dirty="0"/>
              <a:t>Om du arbetar inom socialtjänsten bör du enligt Socialstyrelsen polisanmäla vissa brott.  </a:t>
            </a:r>
          </a:p>
          <a:p>
            <a:r>
              <a:rPr lang="sv-SE" dirty="0"/>
              <a:t>Om du arbetar inom hälso- och sjukvården kan du ha rätt att bryta sekretessen för att göra en polisanmälan vid vissa brott.</a:t>
            </a:r>
          </a:p>
          <a:p>
            <a:r>
              <a:rPr lang="sv-SE" dirty="0"/>
              <a:t>Om du vill göra en polisanmälan som inte är akut, ring 114 14. </a:t>
            </a:r>
          </a:p>
          <a:p>
            <a:r>
              <a:rPr lang="sv-SE" dirty="0"/>
              <a:t>Berätta för både socialtjänst och polis ifall du gör både en orosanmälan och  polisanmälan.</a:t>
            </a:r>
          </a:p>
          <a:p>
            <a:endParaRPr lang="sv-SE" dirty="0"/>
          </a:p>
        </p:txBody>
      </p:sp>
    </p:spTree>
    <p:extLst>
      <p:ext uri="{BB962C8B-B14F-4D97-AF65-F5344CB8AC3E}">
        <p14:creationId xmlns:p14="http://schemas.microsoft.com/office/powerpoint/2010/main" val="2382906475"/>
      </p:ext>
    </p:extLst>
  </p:cSld>
  <p:clrMapOvr>
    <a:masterClrMapping/>
  </p:clrMapOvr>
</p:sld>
</file>

<file path=ppt/theme/theme1.xml><?xml version="1.0" encoding="utf-8"?>
<a:theme xmlns:a="http://schemas.openxmlformats.org/drawingml/2006/main" name="LiU - VIT">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B9E8D609-257B-A04A-8B2D-7778A7774881}"/>
    </a:ext>
  </a:extLst>
</a:theme>
</file>

<file path=ppt/theme/theme2.xml><?xml version="1.0" encoding="utf-8"?>
<a:theme xmlns:a="http://schemas.openxmlformats.org/drawingml/2006/main" name="LiU - ljusturkos">
  <a:themeElements>
    <a:clrScheme name="LiU-BLÅ">
      <a:dk1>
        <a:srgbClr val="000000"/>
      </a:dk1>
      <a:lt1>
        <a:srgbClr val="FFFFFF"/>
      </a:lt1>
      <a:dk2>
        <a:srgbClr val="00B9E7"/>
      </a:dk2>
      <a:lt2>
        <a:srgbClr val="FFFFFF"/>
      </a:lt2>
      <a:accent1>
        <a:srgbClr val="17C7D2"/>
      </a:accent1>
      <a:accent2>
        <a:srgbClr val="00CFB5"/>
      </a:accent2>
      <a:accent3>
        <a:srgbClr val="FF6442"/>
      </a:accent3>
      <a:accent4>
        <a:srgbClr val="8981D3"/>
      </a:accent4>
      <a:accent5>
        <a:srgbClr val="FDEF5D"/>
      </a:accent5>
      <a:accent6>
        <a:srgbClr val="6A7E91"/>
      </a:accent6>
      <a:hlink>
        <a:srgbClr val="0000FF"/>
      </a:hlink>
      <a:folHlink>
        <a:srgbClr val="800080"/>
      </a:folHlink>
    </a:clrScheme>
    <a:fontScheme name="LiU">
      <a:majorFont>
        <a:latin typeface="KorolevLiU Medium"/>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LiU-BLÅ">
      <a:srgbClr val="00B9E7"/>
    </a:custClr>
    <a:custClr name="LiU-TURKOS">
      <a:srgbClr val="17C7D2"/>
    </a:custClr>
    <a:custClr name="LiU-GRÖN">
      <a:srgbClr val="00CFB5"/>
    </a:custClr>
    <a:custClr name="LiU-">
      <a:srgbClr val="FFFFFF"/>
    </a:custClr>
    <a:custClr name="LiU-ORANGE">
      <a:srgbClr val="FF6442"/>
    </a:custClr>
    <a:custClr name="LiU-LILA">
      <a:srgbClr val="8981D3"/>
    </a:custClr>
    <a:custClr name="LiU-GUL">
      <a:srgbClr val="FDEF5D"/>
    </a:custClr>
    <a:custClr name="LiU-GRÅ">
      <a:srgbClr val="6A7E91"/>
    </a:custClr>
    <a:custClr name="LiU-">
      <a:srgbClr val="FFFFFF"/>
    </a:custClr>
    <a:custClr name="LiU-">
      <a:srgbClr val="FFFFFF"/>
    </a:custClr>
    <a:custClr name="LiU-BLÅ 50%">
      <a:srgbClr val="80DCF3"/>
    </a:custClr>
    <a:custClr name="LiU-TURKOS 50%">
      <a:srgbClr val="8BE3E9"/>
    </a:custClr>
    <a:custClr name="LiU-GRÖN 50%">
      <a:srgbClr val="80E7DA"/>
    </a:custClr>
    <a:custClr name="LiU-">
      <a:srgbClr val="FFFFFF"/>
    </a:custClr>
    <a:custClr name="LiU-ORANGE 50%">
      <a:srgbClr val="FFB2A1"/>
    </a:custClr>
    <a:custClr name="LiU-LILA 50%">
      <a:srgbClr val="C4C0E9"/>
    </a:custClr>
    <a:custClr name="LiU-GUL 50%">
      <a:srgbClr val="FEF7AE"/>
    </a:custClr>
    <a:custClr name="LiU-GRÅ 50%">
      <a:srgbClr val="B5BFC8"/>
    </a:custClr>
    <a:custClr name="LiU-">
      <a:srgbClr val="FFFFFF"/>
    </a:custClr>
    <a:custClr name="LiU-">
      <a:srgbClr val="FFFFFF"/>
    </a:custClr>
    <a:custClr name="LiU-BLÅ 30%">
      <a:srgbClr val="B3EAF8"/>
    </a:custClr>
    <a:custClr name="LiU-TURKOS 30%">
      <a:srgbClr val="B9EEF2"/>
    </a:custClr>
    <a:custClr name="LiU-GRÖN 30%">
      <a:srgbClr val="B3F1E9"/>
    </a:custClr>
    <a:custClr name="LiU-">
      <a:srgbClr val="FFFFFF"/>
    </a:custClr>
    <a:custClr name="LiU-ORANGE 30%">
      <a:srgbClr val="FFD1C6"/>
    </a:custClr>
    <a:custClr name="LiU-LILA 30%">
      <a:srgbClr val="DCD9F2"/>
    </a:custClr>
    <a:custClr name="LiU-">
      <a:srgbClr val="FFFFFF"/>
    </a:custClr>
    <a:custClr name="LiU-GRÅ 30%">
      <a:srgbClr val="D2D8DE"/>
    </a:custClr>
    <a:custClr name="LiU-">
      <a:srgbClr val="FFFFFF"/>
    </a:custClr>
    <a:custClr name="LiU-">
      <a:srgbClr val="FFFFFF"/>
    </a:custClr>
  </a:custClrLst>
  <a:extLst>
    <a:ext uri="{05A4C25C-085E-4340-85A3-A5531E510DB2}">
      <thm15:themeFamily xmlns:thm15="http://schemas.microsoft.com/office/thememl/2012/main" name="Presentationsmaterial" id="{592FDF17-8FF0-9441-95EF-75A7AE8F2107}" vid="{99FFB4F6-DBD0-674D-A242-99A12D2EB7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F031C3207A044E9EC9C4231C161E8E" ma:contentTypeVersion="18" ma:contentTypeDescription="Create a new document." ma:contentTypeScope="" ma:versionID="9a90d576f0e679fceeecb069ea43a08f">
  <xsd:schema xmlns:xsd="http://www.w3.org/2001/XMLSchema" xmlns:xs="http://www.w3.org/2001/XMLSchema" xmlns:p="http://schemas.microsoft.com/office/2006/metadata/properties" xmlns:ns2="484986f3-affb-4909-aac7-6cbe78376350" xmlns:ns3="f6351e9a-ea34-4ad9-b922-25ec9d06a7c5" targetNamespace="http://schemas.microsoft.com/office/2006/metadata/properties" ma:root="true" ma:fieldsID="2bf4f614b976132a49861302fd08d2f0" ns2:_="" ns3:_="">
    <xsd:import namespace="484986f3-affb-4909-aac7-6cbe78376350"/>
    <xsd:import namespace="f6351e9a-ea34-4ad9-b922-25ec9d06a7c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Pers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986f3-affb-4909-aac7-6cbe783763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ee142a8-9c9c-4cbd-a4e9-418403d2d563}" ma:internalName="TaxCatchAll" ma:showField="CatchAllData" ma:web="484986f3-affb-4909-aac7-6cbe783763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6351e9a-ea34-4ad9-b922-25ec9d06a7c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erson" ma:index="20" nillable="true" ma:displayName="Person" ma:list="UserInfo" ma:SharePointGroup="5"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fd87c23-3b26-4c21-8b68-2b726711386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erson xmlns="f6351e9a-ea34-4ad9-b922-25ec9d06a7c5">
      <UserInfo>
        <DisplayName/>
        <AccountId xsi:nil="true"/>
        <AccountType/>
      </UserInfo>
    </Person>
    <TaxCatchAll xmlns="484986f3-affb-4909-aac7-6cbe78376350" xsi:nil="true"/>
    <lcf76f155ced4ddcb4097134ff3c332f xmlns="f6351e9a-ea34-4ad9-b922-25ec9d06a7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6CCE95E-C9EA-4EAC-AA81-C9D39F1C0D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4986f3-affb-4909-aac7-6cbe78376350"/>
    <ds:schemaRef ds:uri="f6351e9a-ea34-4ad9-b922-25ec9d06a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494F70-4955-4DB6-BD54-74471D0903E5}">
  <ds:schemaRefs>
    <ds:schemaRef ds:uri="http://schemas.microsoft.com/sharepoint/v3/contenttype/forms"/>
  </ds:schemaRefs>
</ds:datastoreItem>
</file>

<file path=customXml/itemProps3.xml><?xml version="1.0" encoding="utf-8"?>
<ds:datastoreItem xmlns:ds="http://schemas.openxmlformats.org/officeDocument/2006/customXml" ds:itemID="{FA58BF02-2FD4-48FE-839B-4585173BA8BF}">
  <ds:schemaRefs>
    <ds:schemaRef ds:uri="f6351e9a-ea34-4ad9-b922-25ec9d06a7c5"/>
    <ds:schemaRef ds:uri="http://purl.org/dc/terms/"/>
    <ds:schemaRef ds:uri="http://purl.org/dc/dcmitype/"/>
    <ds:schemaRef ds:uri="http://schemas.microsoft.com/office/2006/metadata/properties"/>
    <ds:schemaRef ds:uri="http://purl.org/dc/elements/1.1/"/>
    <ds:schemaRef ds:uri="http://schemas.microsoft.com/office/2006/documentManagement/types"/>
    <ds:schemaRef ds:uri="484986f3-affb-4909-aac7-6cbe78376350"/>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Presentationsmaterial</Template>
  <TotalTime>6662</TotalTime>
  <Words>2421</Words>
  <Application>Microsoft Office PowerPoint</Application>
  <PresentationFormat>Bredbild</PresentationFormat>
  <Paragraphs>216</Paragraphs>
  <Slides>23</Slides>
  <Notes>22</Notes>
  <HiddenSlides>2</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23</vt:i4>
      </vt:variant>
    </vt:vector>
  </HeadingPairs>
  <TitlesOfParts>
    <vt:vector size="29" baseType="lpstr">
      <vt:lpstr>Arial</vt:lpstr>
      <vt:lpstr>Calibri Light</vt:lpstr>
      <vt:lpstr>Georgia</vt:lpstr>
      <vt:lpstr>KorolevLiU Medium</vt:lpstr>
      <vt:lpstr>LiU - VIT</vt:lpstr>
      <vt:lpstr>LiU - ljusturkos</vt:lpstr>
      <vt:lpstr>Agera vid oro för våld</vt:lpstr>
      <vt:lpstr>Vad ska vi göra idag? </vt:lpstr>
      <vt:lpstr>I detta tema kommer vi få lära oss om:</vt:lpstr>
      <vt:lpstr>Erfarenheter av våld</vt:lpstr>
      <vt:lpstr>Föreläsning</vt:lpstr>
      <vt:lpstr>Vid oro för att barn eller unga utsätts, eller riskerar att utsättas för, våld</vt:lpstr>
      <vt:lpstr>Att göra en orosanmälan</vt:lpstr>
      <vt:lpstr>Efter en orosanmälan</vt:lpstr>
      <vt:lpstr>Att göra en polisanmälan </vt:lpstr>
      <vt:lpstr>När ska vi informera om att vi gjort en anmälan? </vt:lpstr>
      <vt:lpstr>Anmäl våld, brister eller missförhållanden i verksamheten</vt:lpstr>
      <vt:lpstr>Det kan kännas svårt att göra en orosanmälan på grund av:</vt:lpstr>
      <vt:lpstr>Det finns möjlighet till stöd och rådgivning</vt:lpstr>
      <vt:lpstr>Att möta våld är en arbetsmiljöfråga</vt:lpstr>
      <vt:lpstr>Våra rutiner</vt:lpstr>
      <vt:lpstr>Övning</vt:lpstr>
      <vt:lpstr>En orosanmälan ska tydligt beskriva:</vt:lpstr>
      <vt:lpstr>Öva på att göra en orosanmälan </vt:lpstr>
      <vt:lpstr>Reflektion i helgrupp</vt:lpstr>
      <vt:lpstr>Reflektionsfrågor</vt:lpstr>
      <vt:lpstr>Hur ser det ut hos oss?</vt:lpstr>
      <vt:lpstr>Avslutning</vt:lpstr>
      <vt:lpstr>Tack för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Agera vid oro för våld</dc:title>
  <dc:creator>Barnafrid och Myndigheten för delaktighet</dc:creator>
  <cp:lastModifiedBy>Hanna Rosell</cp:lastModifiedBy>
  <cp:revision>1275</cp:revision>
  <dcterms:created xsi:type="dcterms:W3CDTF">2022-09-27T12:16:30Z</dcterms:created>
  <dcterms:modified xsi:type="dcterms:W3CDTF">2025-02-12T15:05:22Z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0x010100EFF031C3207A044E9EC9C4231C161E8E</vt:lpwstr>
  </property>
  <property fmtid="{D5CDD505-2E9C-101B-9397-08002B2CF9AE}" pid="3" name="MediaServiceImageTags">
    <vt:lpwstr/>
  </property>
</Properties>
</file>