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30" r:id="rId5"/>
    <p:sldMasterId id="2147483843" r:id="rId6"/>
    <p:sldMasterId id="2147483731" r:id="rId7"/>
    <p:sldMasterId id="2147483719" r:id="rId8"/>
    <p:sldMasterId id="2147483729" r:id="rId9"/>
    <p:sldMasterId id="2147483864" r:id="rId10"/>
  </p:sldMasterIdLst>
  <p:notesMasterIdLst>
    <p:notesMasterId r:id="rId22"/>
  </p:notesMasterIdLst>
  <p:handoutMasterIdLst>
    <p:handoutMasterId r:id="rId23"/>
  </p:handoutMasterIdLst>
  <p:sldIdLst>
    <p:sldId id="256" r:id="rId11"/>
    <p:sldId id="316" r:id="rId12"/>
    <p:sldId id="311" r:id="rId13"/>
    <p:sldId id="312" r:id="rId14"/>
    <p:sldId id="313" r:id="rId15"/>
    <p:sldId id="314" r:id="rId16"/>
    <p:sldId id="320" r:id="rId17"/>
    <p:sldId id="315" r:id="rId18"/>
    <p:sldId id="319" r:id="rId19"/>
    <p:sldId id="307" r:id="rId20"/>
    <p:sldId id="318"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56"/>
            <p14:sldId id="316"/>
            <p14:sldId id="311"/>
            <p14:sldId id="312"/>
            <p14:sldId id="313"/>
            <p14:sldId id="314"/>
            <p14:sldId id="320"/>
            <p14:sldId id="315"/>
            <p14:sldId id="319"/>
            <p14:sldId id="307"/>
            <p14:sldId id="3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549" autoAdjust="0"/>
  </p:normalViewPr>
  <p:slideViewPr>
    <p:cSldViewPr snapToGrid="0" showGuides="1">
      <p:cViewPr varScale="1">
        <p:scale>
          <a:sx n="60" d="100"/>
          <a:sy n="60" d="100"/>
        </p:scale>
        <p:origin x="1550"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2024-04-08</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v-SE" dirty="0"/>
              <a:t>Se vägledningen s. 4 för förslag på vad som kan vara viktigt att ta upp under introduktionen</a:t>
            </a:r>
          </a:p>
        </p:txBody>
      </p:sp>
      <p:sp>
        <p:nvSpPr>
          <p:cNvPr id="4" name="Slide Number Placeholder 3"/>
          <p:cNvSpPr>
            <a:spLocks noGrp="1"/>
          </p:cNvSpPr>
          <p:nvPr>
            <p:ph type="sldNum" sz="quarter" idx="5"/>
          </p:nvPr>
        </p:nvSpPr>
        <p:spPr/>
        <p:txBody>
          <a:bodyPr/>
          <a:lstStyle/>
          <a:p>
            <a:fld id="{CDA9542A-FB14-4843-A197-824CFEAE5CFD}" type="slidenum">
              <a:rPr lang="sv-SE" smtClean="0"/>
              <a:t>1</a:t>
            </a:fld>
            <a:endParaRPr lang="sv-SE"/>
          </a:p>
        </p:txBody>
      </p:sp>
    </p:spTree>
    <p:extLst>
      <p:ext uri="{BB962C8B-B14F-4D97-AF65-F5344CB8AC3E}">
        <p14:creationId xmlns:p14="http://schemas.microsoft.com/office/powerpoint/2010/main" val="1138325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varje deltagare presentera sig med namn och berätta vilken förskola hen arbetar på, om deltagarna inte känner varandra sedan tidigare.</a:t>
            </a:r>
          </a:p>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Presentera utbildningens syfte och mål och vad din roll som utbildningsledare är.</a:t>
            </a:r>
          </a:p>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Presentera det upplägg som du har planerat för kommande träffar. Stäm av med deltagarna om det finns önskemål eller annat som du bör ta hänsyn till när det gäller upplägget.</a:t>
            </a:r>
          </a:p>
          <a:p>
            <a:pPr marL="342900" lvl="0" indent="-342900">
              <a:lnSpc>
                <a:spcPct val="150000"/>
              </a:lnSpc>
              <a:spcAft>
                <a:spcPts val="800"/>
              </a:spcAft>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Fråga deltagarna vilka förväntningar de har på utbildningen och berätta vilka förväntningar du som utbildningsledare har på dem.</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280238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Fråga deltagarna vilka förväntningar de har på utbildningen och berätta vilka förväntningar du som utbildningsledare har på dem</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4139896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2024-04-08</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37647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endParaRPr lang="sv-SE" dirty="0"/>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2024-04-08</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3770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EE4A903A-F2D3-A242-8BFD-1882D26C2CAA}" type="datetime1">
              <a:rPr lang="sv-SE" smtClean="0"/>
              <a:t>2024-04-08</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66613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22133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sv-SE" dirty="0"/>
          </a:p>
        </p:txBody>
      </p:sp>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92549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CF6A1DFB-0456-1647-A9DA-AC5AC7141480}" type="datetime1">
              <a:rPr lang="sv-SE" smtClean="0"/>
              <a:t>2024-04-08</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descr="Logotype">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795546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p:txBody>
          <a:bodyPr/>
          <a:lstStyle/>
          <a:p>
            <a:fld id="{D61E71BB-7E11-974E-B331-A81C1B951ED1}" type="datetime1">
              <a:rPr lang="sv-SE" smtClean="0"/>
              <a:t>2024-04-08</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9967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en-US"/>
              <a:t>Click to edit Master title style</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1C2139C5-6D95-7B42-B953-E447C2220618}" type="datetime1">
              <a:rPr lang="sv-SE" smtClean="0"/>
              <a:t>2024-04-08</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71491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en-US"/>
              <a:t>Click to edit Master title style</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8152E9C4-8BB0-5848-80E3-106F27861D6E}" type="datetime1">
              <a:rPr lang="sv-SE" smtClean="0"/>
              <a:t>2024-04-08</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2974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C119211D-D45C-1748-B9A3-D5D5122E1A17}" type="datetime1">
              <a:rPr lang="sv-SE" smtClean="0"/>
              <a:t>2024-04-08</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5264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F92191C1-42F7-1D49-8884-3D151B5139AD}" type="datetime1">
              <a:rPr lang="sv-SE" smtClean="0"/>
              <a:t>2024-04-08</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3967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A736DE25-28B2-DD41-99A9-386491C2F972}" type="datetime1">
              <a:rPr lang="sv-SE" smtClean="0"/>
              <a:t>2024-04-08</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34136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055F61A1-D836-E14B-A8FA-9F21E2AA0307}" type="datetime1">
              <a:rPr lang="sv-SE" smtClean="0"/>
              <a:t>2024-04-08</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5886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10154282-0178-9D46-95AA-14CA75AE5FE2}" type="datetime1">
              <a:rPr lang="sv-SE" smtClean="0"/>
              <a:t>2024-04-08</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4289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074DE773-1B1A-9B47-80F7-6CA3F611AC48}" type="datetime1">
              <a:rPr lang="sv-SE" smtClean="0"/>
              <a:t>2024-04-08</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221272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34C1FC9A-6C84-107E-0F26-9E68CB57F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8674C3A8-D7CB-602F-3EB9-B06964A978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2024-04-08</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descr="Logotype">
            <a:extLst>
              <a:ext uri="{FF2B5EF4-FFF2-40B4-BE49-F238E27FC236}">
                <a16:creationId xmlns:a16="http://schemas.microsoft.com/office/drawing/2014/main" id="{3AC6F900-E366-65E7-DE08-C99A4EC5F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874714" y="999228"/>
            <a:ext cx="10853647" cy="831131"/>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20" name="Platshållare för text 2"/>
          <p:cNvSpPr>
            <a:spLocks noGrp="1"/>
          </p:cNvSpPr>
          <p:nvPr>
            <p:ph type="body" sz="quarter" idx="13"/>
          </p:nvPr>
        </p:nvSpPr>
        <p:spPr>
          <a:xfrm>
            <a:off x="874714" y="1830357"/>
            <a:ext cx="10853647"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Platshållare för sidfot 4">
            <a:extLst>
              <a:ext uri="{FF2B5EF4-FFF2-40B4-BE49-F238E27FC236}">
                <a16:creationId xmlns:a16="http://schemas.microsoft.com/office/drawing/2014/main" id="{5DB11D6D-4F33-7446-B84F-0AB339CFE88C}"/>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0" name="Platshållare för datum 3">
            <a:extLst>
              <a:ext uri="{FF2B5EF4-FFF2-40B4-BE49-F238E27FC236}">
                <a16:creationId xmlns:a16="http://schemas.microsoft.com/office/drawing/2014/main" id="{34C6CB60-278E-E840-872A-6DC4172C378A}"/>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2159DB5C-5608-5F4C-BB91-907D55971491}" type="datetime1">
              <a:rPr lang="sv-SE" smtClean="0"/>
              <a:t>2024-04-08</a:t>
            </a:fld>
            <a:endParaRPr lang="sv-SE" dirty="0"/>
          </a:p>
        </p:txBody>
      </p:sp>
      <p:sp>
        <p:nvSpPr>
          <p:cNvPr id="11" name="Platshållare för bildnummer 5">
            <a:extLst>
              <a:ext uri="{FF2B5EF4-FFF2-40B4-BE49-F238E27FC236}">
                <a16:creationId xmlns:a16="http://schemas.microsoft.com/office/drawing/2014/main" id="{87A18917-8EB7-AF4F-8D9F-2B680F4D5D9C}"/>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C123084B-E176-4289-AFCF-D5C648FDBDAB}" type="datetime1">
              <a:rPr lang="sv-SE" smtClean="0"/>
              <a:t>2024-04-08</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2024-04-08</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B9772A90-42B6-A743-BFFC-8CC9F6C70A81}" type="datetime1">
              <a:rPr lang="sv-SE" smtClean="0"/>
              <a:t>2024-04-08</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57FE6FAB-688F-45BF-A9E4-1B35D1ACF33D}" type="datetime1">
              <a:rPr lang="sv-SE" smtClean="0"/>
              <a:t>2024-04-08</a:t>
            </a:fld>
            <a:endParaRPr lang="sv-SE" dirty="0"/>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Dag 1. Kursintroduktion och presentation</a:t>
            </a:r>
            <a:endParaRPr lang="sv-SE" dirty="0"/>
          </a:p>
        </p:txBody>
      </p:sp>
      <p:sp>
        <p:nvSpPr>
          <p:cNvPr id="20" name="Platshållare för text 2"/>
          <p:cNvSpPr>
            <a:spLocks noGrp="1"/>
          </p:cNvSpPr>
          <p:nvPr>
            <p:ph type="body" sz="quarter" idx="13"/>
          </p:nvPr>
        </p:nvSpPr>
        <p:spPr>
          <a:xfrm>
            <a:off x="913435"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ida Blå">
    <p:bg>
      <p:bgPr>
        <a:solidFill>
          <a:srgbClr val="00B9E7"/>
        </a:solidFill>
        <a:effectLst/>
      </p:bgPr>
    </p:bg>
    <p:spTree>
      <p:nvGrpSpPr>
        <p:cNvPr id="1" name=""/>
        <p:cNvGrpSpPr/>
        <p:nvPr/>
      </p:nvGrpSpPr>
      <p:grpSpPr>
        <a:xfrm>
          <a:off x="0" y="0"/>
          <a:ext cx="0" cy="0"/>
          <a:chOff x="0" y="0"/>
          <a:chExt cx="0" cy="0"/>
        </a:xfrm>
      </p:grpSpPr>
      <p:sp>
        <p:nvSpPr>
          <p:cNvPr id="6" name="Rubrik 1"/>
          <p:cNvSpPr>
            <a:spLocks noGrp="1"/>
          </p:cNvSpPr>
          <p:nvPr>
            <p:ph type="ctrTitle" hasCustomPrompt="1"/>
          </p:nvPr>
        </p:nvSpPr>
        <p:spPr>
          <a:xfrm>
            <a:off x="1401513" y="1812904"/>
            <a:ext cx="9716255" cy="1470025"/>
          </a:xfrm>
          <a:prstGeom prst="rect">
            <a:avLst/>
          </a:prstGeom>
        </p:spPr>
        <p:txBody>
          <a:bodyPr anchor="b">
            <a:normAutofit/>
          </a:bodyPr>
          <a:lstStyle>
            <a:lvl1pPr algn="l">
              <a:defRPr sz="4500" b="0" i="0">
                <a:solidFill>
                  <a:srgbClr val="FFFFFF"/>
                </a:solidFill>
                <a:latin typeface="KorolevLiU Medium" charset="0"/>
                <a:ea typeface="KorolevLiU Medium" charset="0"/>
                <a:cs typeface="KorolevLiU Medium" charset="0"/>
              </a:defRPr>
            </a:lvl1pPr>
          </a:lstStyle>
          <a:p>
            <a:r>
              <a:rPr lang="sv-SE" dirty="0"/>
              <a:t>Presentationens</a:t>
            </a:r>
            <a:br>
              <a:rPr lang="sv-SE" dirty="0"/>
            </a:br>
            <a:r>
              <a:rPr lang="sv-SE" dirty="0"/>
              <a:t>titel/rubrik</a:t>
            </a:r>
          </a:p>
        </p:txBody>
      </p:sp>
      <p:sp>
        <p:nvSpPr>
          <p:cNvPr id="7" name="Underrubrik 2"/>
          <p:cNvSpPr>
            <a:spLocks noGrp="1"/>
          </p:cNvSpPr>
          <p:nvPr>
            <p:ph type="subTitle" idx="1" hasCustomPrompt="1"/>
          </p:nvPr>
        </p:nvSpPr>
        <p:spPr>
          <a:xfrm>
            <a:off x="1401511" y="3493964"/>
            <a:ext cx="9716256" cy="1949709"/>
          </a:xfrm>
          <a:prstGeom prst="rect">
            <a:avLst/>
          </a:prstGeom>
        </p:spPr>
        <p:txBody>
          <a:bodyPr>
            <a:normAutofit/>
          </a:bodyPr>
          <a:lstStyle>
            <a:lvl1pPr marL="0" indent="0" algn="l">
              <a:buNone/>
              <a:defRPr sz="2100" b="1" i="0">
                <a:solidFill>
                  <a:srgbClr val="FFFFFF"/>
                </a:solidFill>
                <a:latin typeface="KorolevLiU Medium" charset="0"/>
                <a:ea typeface="KorolevLiU Medium" charset="0"/>
                <a:cs typeface="KorolevLiU Medium"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Underrubrik/namn på talare e.d.</a:t>
            </a:r>
          </a:p>
        </p:txBody>
      </p:sp>
    </p:spTree>
    <p:extLst>
      <p:ext uri="{BB962C8B-B14F-4D97-AF65-F5344CB8AC3E}">
        <p14:creationId xmlns:p14="http://schemas.microsoft.com/office/powerpoint/2010/main" val="4290602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2024-04-08</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1000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2024-04-08</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2024-04-08</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2024-04-08</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2024-04-08</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2024-04-08</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45393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2024-04-08</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42042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2024-04-08</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872FD05-3745-704F-82FF-A699CA250D1F}" type="datetime1">
              <a:rPr lang="sv-SE" smtClean="0"/>
              <a:t>2024-04-08</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tint val="75000"/>
                  </a:schemeClr>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3948173387"/>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2024-04-08</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6">
            <a:extLst>
              <a:ext uri="{FF2B5EF4-FFF2-40B4-BE49-F238E27FC236}">
                <a16:creationId xmlns:a16="http://schemas.microsoft.com/office/drawing/2014/main" id="{E8E91BD3-C9B8-0946-BD6A-CF9D00E5D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895" y="6195073"/>
            <a:ext cx="1664240" cy="586783"/>
          </a:xfrm>
          <a:prstGeom prst="rect">
            <a:avLst/>
          </a:prstGeom>
        </p:spPr>
      </p:pic>
      <p:cxnSp>
        <p:nvCxnSpPr>
          <p:cNvPr id="10" name="Rak 5">
            <a:extLst>
              <a:ext uri="{FF2B5EF4-FFF2-40B4-BE49-F238E27FC236}">
                <a16:creationId xmlns:a16="http://schemas.microsoft.com/office/drawing/2014/main" id="{A6E1C386-BE1B-DC4D-B179-8DBC8BF17B87}"/>
              </a:ext>
            </a:extLst>
          </p:cNvPr>
          <p:cNvCxnSpPr>
            <a:cxnSpLocks/>
          </p:cNvCxnSpPr>
          <p:nvPr userDrawn="1"/>
        </p:nvCxnSpPr>
        <p:spPr>
          <a:xfrm>
            <a:off x="203202" y="6120611"/>
            <a:ext cx="11758863"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831731"/>
      </p:ext>
    </p:extLst>
  </p:cSld>
  <p:clrMap bg1="lt1" tx1="dk1" bg2="lt2" tx2="dk2" accent1="accent1" accent2="accent2" accent3="accent3" accent4="accent4" accent5="accent5" accent6="accent6" hlink="hlink" folHlink="folHlink"/>
  <p:sldLayoutIdLst>
    <p:sldLayoutId id="2147483861" r:id="rId1"/>
    <p:sldLayoutId id="2147483732" r:id="rId2"/>
    <p:sldLayoutId id="214748373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51" userDrawn="1">
          <p15:clr>
            <a:srgbClr val="F26B43"/>
          </p15:clr>
        </p15:guide>
        <p15:guide id="3" pos="753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4D3EABC0-D4A8-BF4B-A517-4F1F34236AE2}"/>
              </a:ext>
            </a:extLst>
          </p:cNvPr>
          <p:cNvCxnSpPr/>
          <p:nvPr userDrawn="1"/>
        </p:nvCxnSpPr>
        <p:spPr>
          <a:xfrm>
            <a:off x="904613"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Bildobjekt 4">
            <a:extLst>
              <a:ext uri="{FF2B5EF4-FFF2-40B4-BE49-F238E27FC236}">
                <a16:creationId xmlns:a16="http://schemas.microsoft.com/office/drawing/2014/main" id="{9CA82EA0-6AAF-7949-A4E0-A67693E49D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907" y="6141600"/>
            <a:ext cx="2218987" cy="586784"/>
          </a:xfrm>
          <a:prstGeom prst="rect">
            <a:avLst/>
          </a:prstGeom>
        </p:spPr>
      </p:pic>
    </p:spTree>
    <p:extLst>
      <p:ext uri="{BB962C8B-B14F-4D97-AF65-F5344CB8AC3E}">
        <p14:creationId xmlns:p14="http://schemas.microsoft.com/office/powerpoint/2010/main" val="3017584897"/>
      </p:ext>
    </p:extLst>
  </p:cSld>
  <p:clrMap bg1="lt1" tx1="dk1" bg2="lt2" tx2="dk2" accent1="accent1" accent2="accent2" accent3="accent3" accent4="accent4" accent5="accent5" accent6="accent6" hlink="hlink" folHlink="folHlink"/>
  <p:sldLayoutIdLst>
    <p:sldLayoutId id="2147483660"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2BBA00-23D5-DE4E-BCC4-470704FFE84A}"/>
              </a:ext>
            </a:extLst>
          </p:cNvPr>
          <p:cNvPicPr>
            <a:picLocks noChangeAspect="1"/>
          </p:cNvPicPr>
          <p:nvPr userDrawn="1"/>
        </p:nvPicPr>
        <p:blipFill>
          <a:blip r:embed="rId3"/>
          <a:stretch>
            <a:fillRect/>
          </a:stretch>
        </p:blipFill>
        <p:spPr>
          <a:xfrm>
            <a:off x="196994" y="5759452"/>
            <a:ext cx="2710492" cy="955675"/>
          </a:xfrm>
          <a:prstGeom prst="rect">
            <a:avLst/>
          </a:prstGeom>
        </p:spPr>
      </p:pic>
    </p:spTree>
    <p:extLst>
      <p:ext uri="{BB962C8B-B14F-4D97-AF65-F5344CB8AC3E}">
        <p14:creationId xmlns:p14="http://schemas.microsoft.com/office/powerpoint/2010/main" val="767833921"/>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825">
                <a:solidFill>
                  <a:schemeClr val="tx1"/>
                </a:solidFill>
                <a:latin typeface="+mj-lt"/>
              </a:defRPr>
            </a:lvl1pPr>
          </a:lstStyle>
          <a:p>
            <a:fld id="{41FF40AD-5146-EC40-B555-0F748959FBB7}" type="datetime1">
              <a:rPr lang="sv-SE" smtClean="0"/>
              <a:t>2024-04-08</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825">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825">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65" r:id="rId1"/>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4524-60A5-48A6-A802-464B7F63B120}"/>
              </a:ext>
            </a:extLst>
          </p:cNvPr>
          <p:cNvSpPr>
            <a:spLocks noGrp="1"/>
          </p:cNvSpPr>
          <p:nvPr>
            <p:ph type="ctrTitle"/>
          </p:nvPr>
        </p:nvSpPr>
        <p:spPr>
          <a:xfrm>
            <a:off x="1182725" y="1122363"/>
            <a:ext cx="7200577" cy="2306637"/>
          </a:xfrm>
        </p:spPr>
        <p:txBody>
          <a:bodyPr>
            <a:normAutofit/>
          </a:bodyPr>
          <a:lstStyle/>
          <a:p>
            <a:pPr>
              <a:lnSpc>
                <a:spcPct val="107000"/>
              </a:lnSpc>
              <a:spcBef>
                <a:spcPts val="1200"/>
              </a:spcBef>
            </a:pPr>
            <a:r>
              <a:rPr lang="sv-SE" b="1" kern="0" dirty="0">
                <a:effectLst/>
                <a:ea typeface="Times New Roman" panose="02020603050405020304" pitchFamily="18" charset="0"/>
                <a:cs typeface="Calibri Light" panose="020F0302020204030204" pitchFamily="34" charset="0"/>
              </a:rPr>
              <a:t>Välkommen till gruppspår förskola</a:t>
            </a:r>
            <a:r>
              <a:rPr lang="sv-SE" dirty="0">
                <a:effectLst/>
                <a:latin typeface="Calibri" panose="020F0502020204030204" pitchFamily="34" charset="0"/>
                <a:ea typeface="Calibri" panose="020F0502020204030204" pitchFamily="34" charset="0"/>
                <a:cs typeface="Times New Roman" panose="02020603050405020304" pitchFamily="18" charset="0"/>
              </a:rPr>
              <a:t> </a:t>
            </a:r>
            <a:endParaRPr lang="sv-SE" dirty="0"/>
          </a:p>
        </p:txBody>
      </p:sp>
      <p:sp>
        <p:nvSpPr>
          <p:cNvPr id="3" name="Subtitle 2">
            <a:extLst>
              <a:ext uri="{FF2B5EF4-FFF2-40B4-BE49-F238E27FC236}">
                <a16:creationId xmlns:a16="http://schemas.microsoft.com/office/drawing/2014/main" id="{625E47CD-3590-4212-9252-5F0D3BDCD964}"/>
              </a:ext>
            </a:extLst>
          </p:cNvPr>
          <p:cNvSpPr>
            <a:spLocks noGrp="1"/>
          </p:cNvSpPr>
          <p:nvPr>
            <p:ph type="subTitle" idx="1"/>
          </p:nvPr>
        </p:nvSpPr>
        <p:spPr>
          <a:xfrm>
            <a:off x="1182725" y="4175489"/>
            <a:ext cx="8145713" cy="1443114"/>
          </a:xfrm>
        </p:spPr>
        <p:txBody>
          <a:bodyPr/>
          <a:lstStyle/>
          <a:p>
            <a:endParaRPr lang="sv-SE" sz="2000" dirty="0">
              <a:latin typeface="Calibri Light" panose="020F0302020204030204" pitchFamily="34" charset="0"/>
              <a:cs typeface="Calibri Light" panose="020F0302020204030204" pitchFamily="34" charset="0"/>
            </a:endParaRPr>
          </a:p>
          <a:p>
            <a:r>
              <a:rPr lang="sv-SE" sz="1800" dirty="0">
                <a:latin typeface="+mn-lt"/>
                <a:cs typeface="Calibri Light" panose="020F0302020204030204" pitchFamily="34" charset="0"/>
              </a:rPr>
              <a:t>Utbildningen har tagits fram av Enheten för trygghet och säkerhet och förskoleverksamhet i Haninge kommun och Barnafrid, Linköpings universitet</a:t>
            </a:r>
            <a:endParaRPr lang="sv-SE" sz="2000" dirty="0">
              <a:latin typeface="+mn-lt"/>
            </a:endParaRPr>
          </a:p>
        </p:txBody>
      </p:sp>
      <p:pic>
        <p:nvPicPr>
          <p:cNvPr id="5" name="Bildobjekt 4" descr="En bild som visar text&#10;&#10;Automatiskt genererad beskrivning">
            <a:extLst>
              <a:ext uri="{FF2B5EF4-FFF2-40B4-BE49-F238E27FC236}">
                <a16:creationId xmlns:a16="http://schemas.microsoft.com/office/drawing/2014/main" id="{46F4E5BB-0B19-A366-81A3-17533991F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628" y="365012"/>
            <a:ext cx="3356488" cy="4005685"/>
          </a:xfrm>
          <a:prstGeom prst="rect">
            <a:avLst/>
          </a:prstGeom>
        </p:spPr>
      </p:pic>
      <p:pic>
        <p:nvPicPr>
          <p:cNvPr id="4" name="Bild 3">
            <a:extLst>
              <a:ext uri="{FF2B5EF4-FFF2-40B4-BE49-F238E27FC236}">
                <a16:creationId xmlns:a16="http://schemas.microsoft.com/office/drawing/2014/main" id="{A528AC4D-D431-9C8E-D997-DAC698F242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1400" y="5874536"/>
            <a:ext cx="2514600" cy="781050"/>
          </a:xfrm>
          <a:prstGeom prst="rect">
            <a:avLst/>
          </a:prstGeom>
        </p:spPr>
      </p:pic>
    </p:spTree>
    <p:extLst>
      <p:ext uri="{BB962C8B-B14F-4D97-AF65-F5344CB8AC3E}">
        <p14:creationId xmlns:p14="http://schemas.microsoft.com/office/powerpoint/2010/main" val="2441409162"/>
      </p:ext>
    </p:extLst>
  </p:cSld>
  <p:clrMapOvr>
    <a:masterClrMapping/>
  </p:clrMapOvr>
  <mc:AlternateContent xmlns:mc="http://schemas.openxmlformats.org/markup-compatibility/2006" xmlns:p14="http://schemas.microsoft.com/office/powerpoint/2010/main">
    <mc:Choice Requires="p14">
      <p:transition spd="slow" p14:dur="2000" advTm="40080"/>
    </mc:Choice>
    <mc:Fallback xmlns="">
      <p:transition spd="slow" advTm="40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C2E055-BFC2-D5D6-864C-067AD587C5F0}"/>
              </a:ext>
            </a:extLst>
          </p:cNvPr>
          <p:cNvSpPr>
            <a:spLocks noGrp="1"/>
          </p:cNvSpPr>
          <p:nvPr>
            <p:ph type="title"/>
          </p:nvPr>
        </p:nvSpPr>
        <p:spPr/>
        <p:txBody>
          <a:bodyPr>
            <a:normAutofit/>
          </a:bodyPr>
          <a:lstStyle/>
          <a:p>
            <a:r>
              <a:rPr lang="sv-SE" dirty="0"/>
              <a:t>Gör så här….</a:t>
            </a:r>
          </a:p>
        </p:txBody>
      </p:sp>
      <p:sp>
        <p:nvSpPr>
          <p:cNvPr id="3" name="Platshållare för innehåll 2">
            <a:extLst>
              <a:ext uri="{FF2B5EF4-FFF2-40B4-BE49-F238E27FC236}">
                <a16:creationId xmlns:a16="http://schemas.microsoft.com/office/drawing/2014/main" id="{040D3DEE-E8D6-0F56-6996-60CA661ED081}"/>
              </a:ext>
            </a:extLst>
          </p:cNvPr>
          <p:cNvSpPr>
            <a:spLocks noGrp="1"/>
          </p:cNvSpPr>
          <p:nvPr>
            <p:ph idx="1"/>
          </p:nvPr>
        </p:nvSpPr>
        <p:spPr/>
        <p:txBody>
          <a:bodyPr/>
          <a:lstStyle/>
          <a:p>
            <a:pPr marL="0" indent="0">
              <a:buNone/>
            </a:pPr>
            <a:r>
              <a:rPr lang="sv-SE" dirty="0"/>
              <a:t>									</a:t>
            </a:r>
          </a:p>
        </p:txBody>
      </p:sp>
      <p:pic>
        <p:nvPicPr>
          <p:cNvPr id="4" name="Platshållare för bild 8">
            <a:extLst>
              <a:ext uri="{FF2B5EF4-FFF2-40B4-BE49-F238E27FC236}">
                <a16:creationId xmlns:a16="http://schemas.microsoft.com/office/drawing/2014/main" id="{16827846-63AE-20A2-6C9E-D38F214927FD}"/>
              </a:ext>
            </a:extLst>
          </p:cNvPr>
          <p:cNvPicPr>
            <a:picLocks noChangeAspect="1"/>
          </p:cNvPicPr>
          <p:nvPr/>
        </p:nvPicPr>
        <p:blipFill>
          <a:blip r:embed="rId2"/>
          <a:srcRect l="9569" r="9569"/>
          <a:stretch/>
        </p:blipFill>
        <p:spPr>
          <a:xfrm>
            <a:off x="7291986" y="2298172"/>
            <a:ext cx="4200122" cy="2748916"/>
          </a:xfrm>
          <a:prstGeom prst="rect">
            <a:avLst/>
          </a:prstGeom>
        </p:spPr>
      </p:pic>
      <p:pic>
        <p:nvPicPr>
          <p:cNvPr id="5" name="Bild 4">
            <a:extLst>
              <a:ext uri="{FF2B5EF4-FFF2-40B4-BE49-F238E27FC236}">
                <a16:creationId xmlns:a16="http://schemas.microsoft.com/office/drawing/2014/main" id="{6200B18D-492E-CF39-9D46-60729481E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46357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973C85-B1FA-5456-E8E0-E912C638091D}"/>
              </a:ext>
            </a:extLst>
          </p:cNvPr>
          <p:cNvSpPr>
            <a:spLocks noGrp="1"/>
          </p:cNvSpPr>
          <p:nvPr>
            <p:ph type="ctrTitle"/>
          </p:nvPr>
        </p:nvSpPr>
        <p:spPr>
          <a:xfrm>
            <a:off x="414391" y="2139515"/>
            <a:ext cx="11205681" cy="2306637"/>
          </a:xfrm>
        </p:spPr>
        <p:txBody>
          <a:bodyPr/>
          <a:lstStyle/>
          <a:p>
            <a:br>
              <a:rPr lang="sv-SE" dirty="0">
                <a:cs typeface="Calibri" panose="020F0502020204030204" pitchFamily="34" charset="0"/>
              </a:rPr>
            </a:br>
            <a:br>
              <a:rPr lang="sv-SE" dirty="0">
                <a:cs typeface="Calibri" panose="020F0502020204030204" pitchFamily="34" charset="0"/>
              </a:rPr>
            </a:br>
            <a:r>
              <a:rPr lang="sv-SE" dirty="0">
                <a:cs typeface="Calibri" panose="020F0502020204030204" pitchFamily="34" charset="0"/>
              </a:rPr>
              <a:t>Utbildningen har tagits fram av </a:t>
            </a:r>
            <a:br>
              <a:rPr lang="sv-SE" dirty="0">
                <a:cs typeface="Calibri" panose="020F0502020204030204" pitchFamily="34" charset="0"/>
              </a:rPr>
            </a:br>
            <a:r>
              <a:rPr lang="sv-SE" dirty="0">
                <a:cs typeface="Calibri" panose="020F0502020204030204" pitchFamily="34" charset="0"/>
              </a:rPr>
              <a:t>Förskoleverksamheten och Enheten för trygghet och säkerhet i Haninge kommun och Barnafrid, Linköpings universitet  </a:t>
            </a:r>
            <a:br>
              <a:rPr lang="sv-SE" dirty="0">
                <a:cs typeface="Calibri" panose="020F0502020204030204" pitchFamily="34" charset="0"/>
              </a:rPr>
            </a:br>
            <a:endParaRPr lang="sv-SE" dirty="0"/>
          </a:p>
        </p:txBody>
      </p:sp>
      <p:pic>
        <p:nvPicPr>
          <p:cNvPr id="3" name="Bild 2">
            <a:extLst>
              <a:ext uri="{FF2B5EF4-FFF2-40B4-BE49-F238E27FC236}">
                <a16:creationId xmlns:a16="http://schemas.microsoft.com/office/drawing/2014/main" id="{01A8935A-95D9-625C-A0B1-79D42E007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04421" y="6022236"/>
            <a:ext cx="1993489" cy="619190"/>
          </a:xfrm>
          <a:prstGeom prst="rect">
            <a:avLst/>
          </a:prstGeom>
        </p:spPr>
      </p:pic>
    </p:spTree>
    <p:extLst>
      <p:ext uri="{BB962C8B-B14F-4D97-AF65-F5344CB8AC3E}">
        <p14:creationId xmlns:p14="http://schemas.microsoft.com/office/powerpoint/2010/main" val="380843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5D8F055-0FA2-9EA2-A9B8-E2002176BD5C}"/>
              </a:ext>
            </a:extLst>
          </p:cNvPr>
          <p:cNvSpPr>
            <a:spLocks noGrp="1"/>
          </p:cNvSpPr>
          <p:nvPr>
            <p:ph idx="1"/>
          </p:nvPr>
        </p:nvSpPr>
        <p:spPr>
          <a:xfrm>
            <a:off x="741335" y="603738"/>
            <a:ext cx="10709329" cy="5375822"/>
          </a:xfrm>
        </p:spPr>
        <p:txBody>
          <a:bodyPr>
            <a:normAutofit fontScale="70000" lnSpcReduction="20000"/>
          </a:bodyPr>
          <a:lstStyle/>
          <a:p>
            <a:pPr marL="0" indent="0">
              <a:lnSpc>
                <a:spcPct val="170000"/>
              </a:lnSpc>
              <a:buNone/>
            </a:pPr>
            <a:r>
              <a:rPr lang="sv-SE" sz="3100" b="1" dirty="0">
                <a:cs typeface="Calibri" panose="020F0502020204030204" pitchFamily="34" charset="0"/>
              </a:rPr>
              <a:t>Syftet</a:t>
            </a:r>
            <a:r>
              <a:rPr lang="sv-SE" sz="2400" dirty="0">
                <a:cs typeface="Calibri" panose="020F0502020204030204" pitchFamily="34" charset="0"/>
              </a:rPr>
              <a:t> med kursen är att du som pedagog i förskolan ska lära dig upptäcka, bemöta och agera när du möter barn som kan eller är utsatt för våld.</a:t>
            </a:r>
            <a:endParaRPr lang="sv-SE" sz="4000" dirty="0">
              <a:cs typeface="Calibri" panose="020F0502020204030204" pitchFamily="34" charset="0"/>
            </a:endParaRPr>
          </a:p>
          <a:p>
            <a:pPr marL="0" indent="0">
              <a:lnSpc>
                <a:spcPct val="110000"/>
              </a:lnSpc>
              <a:buNone/>
            </a:pPr>
            <a:endParaRPr lang="sv-SE" sz="3100" b="1" dirty="0">
              <a:cs typeface="Calibri" panose="020F0502020204030204" pitchFamily="34" charset="0"/>
            </a:endParaRPr>
          </a:p>
          <a:p>
            <a:pPr marL="0" indent="0">
              <a:lnSpc>
                <a:spcPct val="110000"/>
              </a:lnSpc>
              <a:buNone/>
            </a:pPr>
            <a:r>
              <a:rPr lang="sv-SE" sz="3100" b="1" dirty="0">
                <a:cs typeface="Calibri" panose="020F0502020204030204" pitchFamily="34" charset="0"/>
              </a:rPr>
              <a:t>Målet</a:t>
            </a:r>
            <a:r>
              <a:rPr lang="sv-SE" dirty="0">
                <a:cs typeface="Calibri" panose="020F0502020204030204" pitchFamily="34" charset="0"/>
              </a:rPr>
              <a:t> är</a:t>
            </a:r>
          </a:p>
          <a:p>
            <a:pPr>
              <a:lnSpc>
                <a:spcPct val="110000"/>
              </a:lnSpc>
            </a:pPr>
            <a:r>
              <a:rPr lang="sv-SE" dirty="0">
                <a:cs typeface="Calibri" panose="020F0502020204030204" pitchFamily="34" charset="0"/>
              </a:rPr>
              <a:t>att du ska känna dig delaktig i förskolans förebyggande arbete mot våld</a:t>
            </a:r>
          </a:p>
          <a:p>
            <a:pPr>
              <a:lnSpc>
                <a:spcPct val="110000"/>
              </a:lnSpc>
            </a:pPr>
            <a:r>
              <a:rPr lang="sv-SE" dirty="0">
                <a:cs typeface="Calibri" panose="020F0502020204030204" pitchFamily="34" charset="0"/>
              </a:rPr>
              <a:t>att du ska ha kunskap om våld -  och vid behov kunna sätta på dig våldsglasögonen!                        </a:t>
            </a:r>
          </a:p>
          <a:p>
            <a:pPr>
              <a:lnSpc>
                <a:spcPct val="110000"/>
              </a:lnSpc>
            </a:pPr>
            <a:r>
              <a:rPr lang="sv-SE" dirty="0">
                <a:cs typeface="Calibri" panose="020F0502020204030204" pitchFamily="34" charset="0"/>
              </a:rPr>
              <a:t>att du ska veta hur och när det är viktigt att agera</a:t>
            </a:r>
          </a:p>
          <a:p>
            <a:pPr marL="0" indent="0">
              <a:buNone/>
            </a:pPr>
            <a:endParaRPr lang="sv-SE" sz="3100" b="1" dirty="0">
              <a:ea typeface="Times New Roman" panose="02020603050405020304" pitchFamily="18" charset="0"/>
              <a:cs typeface="Segoe UI" panose="020B0502040204020203" pitchFamily="34" charset="0"/>
            </a:endParaRPr>
          </a:p>
          <a:p>
            <a:pPr marL="0" indent="0">
              <a:buNone/>
            </a:pPr>
            <a:r>
              <a:rPr lang="sv-SE" sz="3100" b="1" dirty="0">
                <a:ea typeface="Times New Roman" panose="02020603050405020304" pitchFamily="18" charset="0"/>
                <a:cs typeface="Segoe UI" panose="020B0502040204020203" pitchFamily="34" charset="0"/>
              </a:rPr>
              <a:t>Innehåll</a:t>
            </a:r>
          </a:p>
          <a:p>
            <a:r>
              <a:rPr lang="sv-SE" dirty="0">
                <a:ea typeface="Times New Roman" panose="02020603050405020304" pitchFamily="18" charset="0"/>
                <a:cs typeface="Segoe UI" panose="020B0502040204020203" pitchFamily="34" charset="0"/>
              </a:rPr>
              <a:t>U</a:t>
            </a:r>
            <a:r>
              <a:rPr lang="sv-SE" dirty="0">
                <a:effectLst/>
                <a:ea typeface="Times New Roman" panose="02020603050405020304" pitchFamily="18" charset="0"/>
                <a:cs typeface="Segoe UI" panose="020B0502040204020203" pitchFamily="34" charset="0"/>
              </a:rPr>
              <a:t>tbildningen innehåller både teoretisk kunskap och praktiska övningar om hur ni som pedagoger kan möta barn som är utsatta för våld. </a:t>
            </a:r>
          </a:p>
          <a:p>
            <a:r>
              <a:rPr lang="sv-SE" dirty="0">
                <a:effectLst/>
                <a:ea typeface="Times New Roman" panose="02020603050405020304" pitchFamily="18" charset="0"/>
                <a:cs typeface="Segoe UI" panose="020B0502040204020203" pitchFamily="34" charset="0"/>
              </a:rPr>
              <a:t>De olika läraktiviteterna som exempelvis scenario bygger på verksamhetsnära dilemman som tagits fram av förskoleverksamheten i Haninge kommun.</a:t>
            </a:r>
            <a:endParaRPr lang="sv-SE" dirty="0">
              <a:ea typeface="Times New Roman" panose="02020603050405020304" pitchFamily="18" charset="0"/>
              <a:cs typeface="Segoe UI" panose="020B0502040204020203" pitchFamily="34" charset="0"/>
            </a:endParaRPr>
          </a:p>
          <a:p>
            <a:r>
              <a:rPr lang="sv-SE" dirty="0">
                <a:effectLst/>
                <a:ea typeface="Times New Roman" panose="02020603050405020304" pitchFamily="18" charset="0"/>
                <a:cs typeface="Segoe UI" panose="020B0502040204020203" pitchFamily="34" charset="0"/>
              </a:rPr>
              <a:t>Utbildningen bygger på</a:t>
            </a:r>
            <a:r>
              <a:rPr lang="sv-SE" dirty="0">
                <a:ea typeface="Times New Roman" panose="02020603050405020304" pitchFamily="18" charset="0"/>
                <a:cs typeface="Segoe UI" panose="020B0502040204020203" pitchFamily="34" charset="0"/>
              </a:rPr>
              <a:t> fem </a:t>
            </a:r>
            <a:r>
              <a:rPr lang="sv-SE" dirty="0">
                <a:effectLst/>
                <a:ea typeface="Times New Roman" panose="02020603050405020304" pitchFamily="18" charset="0"/>
                <a:cs typeface="Segoe UI" panose="020B0502040204020203" pitchFamily="34" charset="0"/>
              </a:rPr>
              <a:t>teman</a:t>
            </a:r>
          </a:p>
          <a:p>
            <a:endParaRPr lang="sv-SE" dirty="0"/>
          </a:p>
        </p:txBody>
      </p:sp>
      <p:pic>
        <p:nvPicPr>
          <p:cNvPr id="2" name="Bild 1">
            <a:extLst>
              <a:ext uri="{FF2B5EF4-FFF2-40B4-BE49-F238E27FC236}">
                <a16:creationId xmlns:a16="http://schemas.microsoft.com/office/drawing/2014/main" id="{1B77459E-2F22-6A94-F9F6-5618BD17B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253507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8F1FBB-38EA-E446-0E9A-E185D07E25A2}"/>
              </a:ext>
            </a:extLst>
          </p:cNvPr>
          <p:cNvSpPr>
            <a:spLocks noGrp="1"/>
          </p:cNvSpPr>
          <p:nvPr>
            <p:ph type="title"/>
          </p:nvPr>
        </p:nvSpPr>
        <p:spPr>
          <a:xfrm>
            <a:off x="838199" y="365129"/>
            <a:ext cx="10833243" cy="1325563"/>
          </a:xfrm>
        </p:spPr>
        <p:txBody>
          <a:bodyPr>
            <a:noAutofit/>
          </a:bodyPr>
          <a:lstStyle/>
          <a:p>
            <a:r>
              <a:rPr lang="sv-SE" dirty="0">
                <a:effectLst/>
                <a:ea typeface="Times New Roman" panose="02020603050405020304" pitchFamily="18" charset="0"/>
              </a:rPr>
              <a:t>Tema 1. Vad är våld och barnmisshandel? </a:t>
            </a:r>
            <a:endParaRPr lang="sv-SE" dirty="0"/>
          </a:p>
        </p:txBody>
      </p:sp>
      <p:sp>
        <p:nvSpPr>
          <p:cNvPr id="3" name="Platshållare för innehåll 2">
            <a:extLst>
              <a:ext uri="{FF2B5EF4-FFF2-40B4-BE49-F238E27FC236}">
                <a16:creationId xmlns:a16="http://schemas.microsoft.com/office/drawing/2014/main" id="{00A74260-FB85-8024-71AC-595337E4BE82}"/>
              </a:ext>
            </a:extLst>
          </p:cNvPr>
          <p:cNvSpPr>
            <a:spLocks noGrp="1"/>
          </p:cNvSpPr>
          <p:nvPr>
            <p:ph sz="half" idx="1"/>
          </p:nvPr>
        </p:nvSpPr>
        <p:spPr>
          <a:xfrm>
            <a:off x="838200" y="1825629"/>
            <a:ext cx="5870825" cy="4241481"/>
          </a:xfrm>
        </p:spPr>
        <p:txBody>
          <a:bodyPr>
            <a:normAutofit/>
          </a:bodyPr>
          <a:lstStyle/>
          <a:p>
            <a:pPr marL="0" lvl="0" indent="0">
              <a:lnSpc>
                <a:spcPct val="150000"/>
              </a:lnSpc>
              <a:buNone/>
            </a:pPr>
            <a:r>
              <a:rPr lang="sv-SE" dirty="0"/>
              <a:t>I det första temat kommer du och dina kollegor att få lära er mer om vad våld och barnmisshandel är, och vilka olika former av våld som ett barn kan bli utsatt för. </a:t>
            </a:r>
          </a:p>
          <a:p>
            <a:pPr marL="0" lvl="0" indent="0">
              <a:lnSpc>
                <a:spcPct val="150000"/>
              </a:lnSpc>
              <a:buNone/>
            </a:pPr>
            <a:r>
              <a:rPr lang="sv-SE" dirty="0"/>
              <a:t>Här får ni också lära er mer om vilka konsekvenser det kan få för ett barn att bli utsatt för våld. </a:t>
            </a:r>
          </a:p>
          <a:p>
            <a:endParaRPr lang="sv-SE" dirty="0"/>
          </a:p>
        </p:txBody>
      </p:sp>
      <p:pic>
        <p:nvPicPr>
          <p:cNvPr id="8" name="Platshållare för innehåll 7" descr="En bild som visar text, vektorgrafik&#10;&#10;Automatiskt genererad beskrivning">
            <a:extLst>
              <a:ext uri="{FF2B5EF4-FFF2-40B4-BE49-F238E27FC236}">
                <a16:creationId xmlns:a16="http://schemas.microsoft.com/office/drawing/2014/main" id="{7B05595E-8066-D41E-DD61-A6501400649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13981" y="1548222"/>
            <a:ext cx="4439819" cy="4254500"/>
          </a:xfrm>
        </p:spPr>
      </p:pic>
      <p:pic>
        <p:nvPicPr>
          <p:cNvPr id="4" name="Bild 3">
            <a:extLst>
              <a:ext uri="{FF2B5EF4-FFF2-40B4-BE49-F238E27FC236}">
                <a16:creationId xmlns:a16="http://schemas.microsoft.com/office/drawing/2014/main" id="{07086215-4A4B-82C5-4298-F9466292D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3059017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4AA186-D279-A476-6137-E68B7697E992}"/>
              </a:ext>
            </a:extLst>
          </p:cNvPr>
          <p:cNvSpPr>
            <a:spLocks noGrp="1"/>
          </p:cNvSpPr>
          <p:nvPr>
            <p:ph type="title"/>
          </p:nvPr>
        </p:nvSpPr>
        <p:spPr/>
        <p:txBody>
          <a:bodyPr>
            <a:noAutofit/>
          </a:bodyPr>
          <a:lstStyle/>
          <a:p>
            <a:br>
              <a:rPr lang="sv-SE" dirty="0">
                <a:effectLst/>
                <a:ea typeface="Times New Roman" panose="02020603050405020304" pitchFamily="18" charset="0"/>
              </a:rPr>
            </a:br>
            <a:r>
              <a:rPr lang="sv-SE" dirty="0">
                <a:effectLst/>
                <a:ea typeface="Times New Roman" panose="02020603050405020304" pitchFamily="18" charset="0"/>
              </a:rPr>
              <a:t>Tema 2. Hur kan ni upptäcka att ett </a:t>
            </a:r>
            <a:br>
              <a:rPr lang="sv-SE" dirty="0">
                <a:effectLst/>
                <a:ea typeface="Times New Roman" panose="02020603050405020304" pitchFamily="18" charset="0"/>
              </a:rPr>
            </a:br>
            <a:r>
              <a:rPr lang="sv-SE" dirty="0">
                <a:effectLst/>
                <a:ea typeface="Times New Roman" panose="02020603050405020304" pitchFamily="18" charset="0"/>
              </a:rPr>
              <a:t>barn är utsatt för våld?</a:t>
            </a:r>
            <a:br>
              <a:rPr lang="sv-SE" dirty="0">
                <a:effectLst/>
                <a:ea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221E6AF5-FC6F-0BB6-7482-F60770DBCBE7}"/>
              </a:ext>
            </a:extLst>
          </p:cNvPr>
          <p:cNvSpPr>
            <a:spLocks noGrp="1"/>
          </p:cNvSpPr>
          <p:nvPr>
            <p:ph sz="half" idx="1"/>
          </p:nvPr>
        </p:nvSpPr>
        <p:spPr>
          <a:xfrm>
            <a:off x="838200" y="2753406"/>
            <a:ext cx="5994115" cy="1811423"/>
          </a:xfrm>
        </p:spPr>
        <p:txBody>
          <a:bodyPr>
            <a:normAutofit/>
          </a:bodyPr>
          <a:lstStyle/>
          <a:p>
            <a:pPr marL="0" indent="0">
              <a:lnSpc>
                <a:spcPct val="150000"/>
              </a:lnSpc>
              <a:buNone/>
            </a:pPr>
            <a:r>
              <a:rPr lang="sv-SE" dirty="0">
                <a:effectLst/>
                <a:ea typeface="Times New Roman" panose="02020603050405020304" pitchFamily="18" charset="0"/>
              </a:rPr>
              <a:t>Det här temat handlar om hur ni som pedagoger kan lära er att tolka och förstå tecken på att ett barn är utsatt för våld. </a:t>
            </a:r>
          </a:p>
          <a:p>
            <a:pPr marL="0" indent="0">
              <a:buNone/>
            </a:pPr>
            <a:endParaRPr lang="sv-SE" dirty="0"/>
          </a:p>
        </p:txBody>
      </p:sp>
      <p:pic>
        <p:nvPicPr>
          <p:cNvPr id="7" name="Platshållare för innehåll 6" descr="En bild som visar har på sig, leksak, docka&#10;&#10;Automatiskt genererad beskrivning">
            <a:extLst>
              <a:ext uri="{FF2B5EF4-FFF2-40B4-BE49-F238E27FC236}">
                <a16:creationId xmlns:a16="http://schemas.microsoft.com/office/drawing/2014/main" id="{40E25138-B40E-BC0D-7642-5046B58F304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73925" y="1531867"/>
            <a:ext cx="2719222" cy="4254500"/>
          </a:xfrm>
        </p:spPr>
      </p:pic>
      <p:pic>
        <p:nvPicPr>
          <p:cNvPr id="4" name="Bild 3">
            <a:extLst>
              <a:ext uri="{FF2B5EF4-FFF2-40B4-BE49-F238E27FC236}">
                <a16:creationId xmlns:a16="http://schemas.microsoft.com/office/drawing/2014/main" id="{437EED0D-72CB-9DC0-E63C-220ACD5B49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1980085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DA9518-BA28-E7FA-2A16-C2D2EFED1F9C}"/>
              </a:ext>
            </a:extLst>
          </p:cNvPr>
          <p:cNvSpPr>
            <a:spLocks noGrp="1"/>
          </p:cNvSpPr>
          <p:nvPr>
            <p:ph type="title"/>
          </p:nvPr>
        </p:nvSpPr>
        <p:spPr>
          <a:xfrm>
            <a:off x="838200" y="611709"/>
            <a:ext cx="10515600" cy="1325563"/>
          </a:xfrm>
        </p:spPr>
        <p:txBody>
          <a:bodyPr>
            <a:noAutofit/>
          </a:bodyPr>
          <a:lstStyle/>
          <a:p>
            <a:br>
              <a:rPr lang="sv-SE" b="1" dirty="0"/>
            </a:br>
            <a:r>
              <a:rPr lang="sv-SE" dirty="0">
                <a:cs typeface="Calibri" panose="020F0502020204030204" pitchFamily="34" charset="0"/>
              </a:rPr>
              <a:t>Tema 3. </a:t>
            </a:r>
            <a:r>
              <a:rPr lang="sv-SE" dirty="0">
                <a:effectLst/>
                <a:ea typeface="Times New Roman" panose="02020603050405020304" pitchFamily="18" charset="0"/>
                <a:cs typeface="Calibri" panose="020F0502020204030204" pitchFamily="34" charset="0"/>
              </a:rPr>
              <a:t>Hur ska ni bemöta och fråga ett barn som ni misstänker är utsatt för våld?</a:t>
            </a:r>
            <a:br>
              <a:rPr lang="sv-SE" sz="3200" b="1" dirty="0">
                <a:effectLst/>
                <a:latin typeface="+mn-lt"/>
                <a:ea typeface="Times New Roman" panose="02020603050405020304" pitchFamily="18" charset="0"/>
                <a:cs typeface="Calibri" panose="020F0502020204030204" pitchFamily="34" charset="0"/>
              </a:rPr>
            </a:br>
            <a:endParaRPr lang="sv-SE" sz="3200" b="1" dirty="0">
              <a:latin typeface="+mn-lt"/>
              <a:cs typeface="Calibri" panose="020F0502020204030204" pitchFamily="34" charset="0"/>
            </a:endParaRPr>
          </a:p>
        </p:txBody>
      </p:sp>
      <p:sp>
        <p:nvSpPr>
          <p:cNvPr id="3" name="Platshållare för innehåll 2">
            <a:extLst>
              <a:ext uri="{FF2B5EF4-FFF2-40B4-BE49-F238E27FC236}">
                <a16:creationId xmlns:a16="http://schemas.microsoft.com/office/drawing/2014/main" id="{15A525E8-6D3B-94A1-A5CB-3CD5654AF9AE}"/>
              </a:ext>
            </a:extLst>
          </p:cNvPr>
          <p:cNvSpPr>
            <a:spLocks noGrp="1"/>
          </p:cNvSpPr>
          <p:nvPr>
            <p:ph sz="half" idx="1"/>
          </p:nvPr>
        </p:nvSpPr>
        <p:spPr>
          <a:xfrm>
            <a:off x="914400" y="2251390"/>
            <a:ext cx="7284378" cy="4241481"/>
          </a:xfrm>
        </p:spPr>
        <p:txBody>
          <a:bodyPr>
            <a:normAutofit/>
          </a:bodyPr>
          <a:lstStyle/>
          <a:p>
            <a:pPr marL="0" indent="0">
              <a:lnSpc>
                <a:spcPct val="150000"/>
              </a:lnSpc>
              <a:buNone/>
            </a:pPr>
            <a:r>
              <a:rPr lang="sv-SE" dirty="0">
                <a:effectLst/>
                <a:ea typeface="Times New Roman" panose="02020603050405020304" pitchFamily="18" charset="0"/>
              </a:rPr>
              <a:t>Här kommer ni att få lära er vad som är viktigt att tänka på när ni bemöter ett barn som ni misstänker eller vet är utsatt för våld. </a:t>
            </a:r>
          </a:p>
          <a:p>
            <a:pPr marL="0" indent="0">
              <a:lnSpc>
                <a:spcPct val="150000"/>
              </a:lnSpc>
              <a:buNone/>
            </a:pPr>
            <a:r>
              <a:rPr lang="sv-SE" dirty="0">
                <a:effectLst/>
                <a:ea typeface="Times New Roman" panose="02020603050405020304" pitchFamily="18" charset="0"/>
              </a:rPr>
              <a:t>När ni arbetar med temat kommer ni också att få förslag på frågor om våld och utsatthet, och öva på hur ni kan bemöta och fråga ett barn om våld. </a:t>
            </a:r>
          </a:p>
          <a:p>
            <a:endParaRPr lang="sv-SE" dirty="0"/>
          </a:p>
        </p:txBody>
      </p:sp>
      <p:pic>
        <p:nvPicPr>
          <p:cNvPr id="9" name="Platshållare för innehåll 8" descr="En bild som visar mörk, silhuett&#10;&#10;Automatiskt genererad beskrivning">
            <a:extLst>
              <a:ext uri="{FF2B5EF4-FFF2-40B4-BE49-F238E27FC236}">
                <a16:creationId xmlns:a16="http://schemas.microsoft.com/office/drawing/2014/main" id="{F1FBA88F-AD7C-BFD7-0EF2-3D69FEDFB51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02746" y="1786364"/>
            <a:ext cx="2974854" cy="3511303"/>
          </a:xfrm>
        </p:spPr>
      </p:pic>
      <p:pic>
        <p:nvPicPr>
          <p:cNvPr id="4" name="Bild 3">
            <a:extLst>
              <a:ext uri="{FF2B5EF4-FFF2-40B4-BE49-F238E27FC236}">
                <a16:creationId xmlns:a16="http://schemas.microsoft.com/office/drawing/2014/main" id="{C16486B7-9740-129D-ED3D-919A6B1A2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150944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7BB320-7E17-0A97-4E71-1AADC471A940}"/>
              </a:ext>
            </a:extLst>
          </p:cNvPr>
          <p:cNvSpPr>
            <a:spLocks noGrp="1"/>
          </p:cNvSpPr>
          <p:nvPr>
            <p:ph type="title"/>
          </p:nvPr>
        </p:nvSpPr>
        <p:spPr>
          <a:xfrm>
            <a:off x="838200" y="632257"/>
            <a:ext cx="10515600" cy="1325563"/>
          </a:xfrm>
        </p:spPr>
        <p:txBody>
          <a:bodyPr>
            <a:noAutofit/>
          </a:bodyPr>
          <a:lstStyle/>
          <a:p>
            <a:br>
              <a:rPr lang="sv-SE" dirty="0">
                <a:effectLst/>
                <a:ea typeface="Times New Roman" panose="02020603050405020304" pitchFamily="18" charset="0"/>
              </a:rPr>
            </a:br>
            <a:r>
              <a:rPr lang="sv-SE" dirty="0">
                <a:effectLst/>
                <a:ea typeface="Times New Roman" panose="02020603050405020304" pitchFamily="18" charset="0"/>
              </a:rPr>
              <a:t>Tema 4. Vad ska ni göra? När och hur ska ni göra en anmälan till socialtjänst och polis?</a:t>
            </a:r>
            <a:br>
              <a:rPr lang="sv-SE" dirty="0">
                <a:effectLst/>
                <a:ea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95D7E9B3-542C-D0B6-A64B-B2DB4E7F7252}"/>
              </a:ext>
            </a:extLst>
          </p:cNvPr>
          <p:cNvSpPr>
            <a:spLocks noGrp="1"/>
          </p:cNvSpPr>
          <p:nvPr>
            <p:ph sz="half" idx="1"/>
          </p:nvPr>
        </p:nvSpPr>
        <p:spPr>
          <a:xfrm>
            <a:off x="612167" y="2302761"/>
            <a:ext cx="7822916" cy="3676799"/>
          </a:xfrm>
        </p:spPr>
        <p:txBody>
          <a:bodyPr>
            <a:normAutofit fontScale="77500" lnSpcReduction="20000"/>
          </a:bodyPr>
          <a:lstStyle/>
          <a:p>
            <a:pPr marL="228616" indent="0">
              <a:lnSpc>
                <a:spcPct val="150000"/>
              </a:lnSpc>
              <a:buNone/>
            </a:pPr>
            <a:r>
              <a:rPr lang="sv-SE" sz="2800" dirty="0">
                <a:effectLst/>
                <a:ea typeface="Times New Roman" panose="02020603050405020304" pitchFamily="18" charset="0"/>
              </a:rPr>
              <a:t>Tema 4 handlar om hur ni som förskolepersonal ska agera när ni misstänker eller får kännedom om att ett barn far illa. </a:t>
            </a:r>
          </a:p>
          <a:p>
            <a:pPr marL="228616" indent="0">
              <a:lnSpc>
                <a:spcPct val="150000"/>
              </a:lnSpc>
              <a:buNone/>
            </a:pPr>
            <a:r>
              <a:rPr lang="sv-SE" sz="2800" dirty="0">
                <a:effectLst/>
                <a:ea typeface="Times New Roman" panose="02020603050405020304" pitchFamily="18" charset="0"/>
              </a:rPr>
              <a:t>Temat beskriver när och hur ni ska göra en anmälan om oro till socialtjänsten och vad anmälningsskyldighet innebär. </a:t>
            </a:r>
          </a:p>
          <a:p>
            <a:pPr marL="228616" indent="0">
              <a:lnSpc>
                <a:spcPct val="150000"/>
              </a:lnSpc>
              <a:buNone/>
            </a:pPr>
            <a:r>
              <a:rPr lang="sv-SE" sz="2800" dirty="0">
                <a:effectLst/>
                <a:ea typeface="Times New Roman" panose="02020603050405020304" pitchFamily="18" charset="0"/>
              </a:rPr>
              <a:t>Ni kommer också att få lära er mer om hur förskolan kan stödja ett barn som är eller har varit utsatt. </a:t>
            </a:r>
            <a:r>
              <a:rPr lang="sv-SE" sz="2800" dirty="0">
                <a:effectLst/>
                <a:ea typeface="Calibri" panose="020F0502020204030204" pitchFamily="34" charset="0"/>
                <a:cs typeface="Times New Roman" panose="02020603050405020304" pitchFamily="18" charset="0"/>
              </a:rPr>
              <a:t> </a:t>
            </a:r>
            <a:endParaRPr lang="sv-SE" sz="2800" dirty="0">
              <a:effectLst/>
              <a:ea typeface="Times New Roman" panose="02020603050405020304" pitchFamily="18" charset="0"/>
            </a:endParaRPr>
          </a:p>
          <a:p>
            <a:pPr marL="0" indent="0">
              <a:buNone/>
            </a:pPr>
            <a:endParaRPr lang="sv-SE" dirty="0"/>
          </a:p>
        </p:txBody>
      </p:sp>
      <p:pic>
        <p:nvPicPr>
          <p:cNvPr id="6" name="Platshållare för innehåll 5">
            <a:extLst>
              <a:ext uri="{FF2B5EF4-FFF2-40B4-BE49-F238E27FC236}">
                <a16:creationId xmlns:a16="http://schemas.microsoft.com/office/drawing/2014/main" id="{BB07FABA-31E0-983F-B63D-FABD93F214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540140" y="1640798"/>
            <a:ext cx="3183530" cy="4254500"/>
          </a:xfrm>
        </p:spPr>
      </p:pic>
      <p:pic>
        <p:nvPicPr>
          <p:cNvPr id="4" name="Bild 3">
            <a:extLst>
              <a:ext uri="{FF2B5EF4-FFF2-40B4-BE49-F238E27FC236}">
                <a16:creationId xmlns:a16="http://schemas.microsoft.com/office/drawing/2014/main" id="{AEDCC7C0-CBE1-0353-13C7-66269957BA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621796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81DB68-3BE0-2B1D-776C-7518DB314C87}"/>
              </a:ext>
            </a:extLst>
          </p:cNvPr>
          <p:cNvSpPr>
            <a:spLocks noGrp="1"/>
          </p:cNvSpPr>
          <p:nvPr>
            <p:ph type="title"/>
          </p:nvPr>
        </p:nvSpPr>
        <p:spPr>
          <a:xfrm>
            <a:off x="838200" y="640432"/>
            <a:ext cx="10515600" cy="1325563"/>
          </a:xfrm>
        </p:spPr>
        <p:txBody>
          <a:bodyPr>
            <a:normAutofit fontScale="90000"/>
          </a:bodyPr>
          <a:lstStyle/>
          <a:p>
            <a:r>
              <a:rPr lang="sv-SE" dirty="0"/>
              <a:t>Tema 5. </a:t>
            </a:r>
            <a:r>
              <a:rPr lang="sv-SE" b="0" i="0" dirty="0">
                <a:solidFill>
                  <a:srgbClr val="080D28"/>
                </a:solidFill>
                <a:effectLst/>
                <a:highlight>
                  <a:srgbClr val="FFFFFF"/>
                </a:highlight>
              </a:rPr>
              <a:t>När barn blir utsatta för våld, kränkningar och mobbing på förskolan</a:t>
            </a:r>
            <a:br>
              <a:rPr lang="sv-SE" b="0" i="0" dirty="0">
                <a:solidFill>
                  <a:srgbClr val="080D28"/>
                </a:solidFill>
                <a:effectLst/>
                <a:highlight>
                  <a:srgbClr val="FFFFFF"/>
                </a:highlight>
                <a:latin typeface="korolevliulight"/>
              </a:rPr>
            </a:br>
            <a:endParaRPr lang="sv-SE" dirty="0"/>
          </a:p>
        </p:txBody>
      </p:sp>
      <p:sp>
        <p:nvSpPr>
          <p:cNvPr id="3" name="Platshållare för innehåll 2">
            <a:extLst>
              <a:ext uri="{FF2B5EF4-FFF2-40B4-BE49-F238E27FC236}">
                <a16:creationId xmlns:a16="http://schemas.microsoft.com/office/drawing/2014/main" id="{850D4367-7511-6753-1B07-6912163AADB7}"/>
              </a:ext>
            </a:extLst>
          </p:cNvPr>
          <p:cNvSpPr>
            <a:spLocks noGrp="1"/>
          </p:cNvSpPr>
          <p:nvPr>
            <p:ph sz="half" idx="1"/>
          </p:nvPr>
        </p:nvSpPr>
        <p:spPr>
          <a:xfrm>
            <a:off x="838201" y="2061604"/>
            <a:ext cx="6093542" cy="4241481"/>
          </a:xfrm>
        </p:spPr>
        <p:txBody>
          <a:bodyPr>
            <a:normAutofit/>
          </a:bodyPr>
          <a:lstStyle/>
          <a:p>
            <a:pPr marL="0" indent="0">
              <a:lnSpc>
                <a:spcPct val="150000"/>
              </a:lnSpc>
              <a:buNone/>
            </a:pPr>
            <a:r>
              <a:rPr lang="sv-SE" dirty="0"/>
              <a:t>Tema fem handlar om att du och dina kollegor ska kunna upptäcka och agera om barn blir utsatta för någon form av våld på förskolan. </a:t>
            </a:r>
          </a:p>
        </p:txBody>
      </p:sp>
      <p:pic>
        <p:nvPicPr>
          <p:cNvPr id="6" name="Bildobjekt 5" descr="En bild som visar rita, skiss, illustration, clipart&#10;&#10;Automatiskt genererad beskrivning">
            <a:extLst>
              <a:ext uri="{FF2B5EF4-FFF2-40B4-BE49-F238E27FC236}">
                <a16:creationId xmlns:a16="http://schemas.microsoft.com/office/drawing/2014/main" id="{B0F78145-3EC2-4AB9-CA32-CB8BF6DA9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509" y="1965995"/>
            <a:ext cx="3941072" cy="3215647"/>
          </a:xfrm>
          <a:prstGeom prst="rect">
            <a:avLst/>
          </a:prstGeom>
        </p:spPr>
      </p:pic>
    </p:spTree>
    <p:extLst>
      <p:ext uri="{BB962C8B-B14F-4D97-AF65-F5344CB8AC3E}">
        <p14:creationId xmlns:p14="http://schemas.microsoft.com/office/powerpoint/2010/main" val="37324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4EF93-B5BA-3E3D-5AE1-023715013C50}"/>
              </a:ext>
            </a:extLst>
          </p:cNvPr>
          <p:cNvSpPr>
            <a:spLocks noGrp="1"/>
          </p:cNvSpPr>
          <p:nvPr>
            <p:ph type="title"/>
          </p:nvPr>
        </p:nvSpPr>
        <p:spPr/>
        <p:txBody>
          <a:bodyPr>
            <a:normAutofit/>
          </a:bodyPr>
          <a:lstStyle/>
          <a:p>
            <a:r>
              <a:rPr lang="sv-SE" dirty="0"/>
              <a:t>Utbildningens upplägg</a:t>
            </a:r>
          </a:p>
        </p:txBody>
      </p:sp>
      <p:sp>
        <p:nvSpPr>
          <p:cNvPr id="3" name="Platshållare för innehåll 2">
            <a:extLst>
              <a:ext uri="{FF2B5EF4-FFF2-40B4-BE49-F238E27FC236}">
                <a16:creationId xmlns:a16="http://schemas.microsoft.com/office/drawing/2014/main" id="{0F424462-F420-816D-EE97-391A383279E4}"/>
              </a:ext>
            </a:extLst>
          </p:cNvPr>
          <p:cNvSpPr>
            <a:spLocks noGrp="1"/>
          </p:cNvSpPr>
          <p:nvPr>
            <p:ph idx="1"/>
          </p:nvPr>
        </p:nvSpPr>
        <p:spPr/>
        <p:txBody>
          <a:bodyPr/>
          <a:lstStyle/>
          <a:p>
            <a:endParaRPr lang="sv-SE" dirty="0"/>
          </a:p>
          <a:p>
            <a:r>
              <a:rPr lang="sv-SE" dirty="0"/>
              <a:t>Här kan du själv lägga in hur ni lagt upp kursen</a:t>
            </a:r>
          </a:p>
        </p:txBody>
      </p:sp>
      <p:pic>
        <p:nvPicPr>
          <p:cNvPr id="4" name="Bild 3">
            <a:extLst>
              <a:ext uri="{FF2B5EF4-FFF2-40B4-BE49-F238E27FC236}">
                <a16:creationId xmlns:a16="http://schemas.microsoft.com/office/drawing/2014/main" id="{CB6E8504-22BC-B18D-D8C1-A16714877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231118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8C7011-7806-D76C-B348-D966DBF4F655}"/>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9795095C-5E5F-479A-1F5B-EAA3B3026EA0}"/>
              </a:ext>
            </a:extLst>
          </p:cNvPr>
          <p:cNvSpPr>
            <a:spLocks noGrp="1"/>
          </p:cNvSpPr>
          <p:nvPr>
            <p:ph idx="1"/>
          </p:nvPr>
        </p:nvSpPr>
        <p:spPr/>
        <p:txBody>
          <a:bodyPr/>
          <a:lstStyle/>
          <a:p>
            <a:endParaRPr lang="sv-SE" dirty="0"/>
          </a:p>
          <a:p>
            <a:pPr marL="0" indent="0">
              <a:buNone/>
            </a:pPr>
            <a:endParaRPr lang="sv-SE" dirty="0"/>
          </a:p>
          <a:p>
            <a:pPr marL="0" indent="0">
              <a:buNone/>
            </a:pPr>
            <a:r>
              <a:rPr lang="sv-SE" dirty="0"/>
              <a:t> </a:t>
            </a:r>
          </a:p>
          <a:p>
            <a:pPr marL="0" indent="0">
              <a:buNone/>
            </a:pPr>
            <a:r>
              <a:rPr lang="sv-SE" dirty="0"/>
              <a:t>Vilka förväntningar har ni som deltagare på utbildningen? </a:t>
            </a:r>
          </a:p>
          <a:p>
            <a:pPr marL="0" indent="0">
              <a:buNone/>
            </a:pPr>
            <a:endParaRPr lang="sv-SE" dirty="0"/>
          </a:p>
        </p:txBody>
      </p:sp>
      <p:pic>
        <p:nvPicPr>
          <p:cNvPr id="4" name="Bild 3">
            <a:extLst>
              <a:ext uri="{FF2B5EF4-FFF2-40B4-BE49-F238E27FC236}">
                <a16:creationId xmlns:a16="http://schemas.microsoft.com/office/drawing/2014/main" id="{3A1CAC58-03C3-D637-D5A0-60AC196B0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892" y="6254262"/>
            <a:ext cx="1531374" cy="475654"/>
          </a:xfrm>
          <a:prstGeom prst="rect">
            <a:avLst/>
          </a:prstGeom>
        </p:spPr>
      </p:pic>
    </p:spTree>
    <p:extLst>
      <p:ext uri="{BB962C8B-B14F-4D97-AF65-F5344CB8AC3E}">
        <p14:creationId xmlns:p14="http://schemas.microsoft.com/office/powerpoint/2010/main" val="1510540506"/>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SVAR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E9183E31-2E28-E843-81D2-82B2A73DB9C6}"/>
    </a:ext>
  </a:extLst>
</a:theme>
</file>

<file path=ppt/theme/theme3.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4.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1227C4E2-1B24-8745-BCE2-066CF4BC804B}"/>
    </a:ext>
  </a:extLst>
</a:theme>
</file>

<file path=ppt/theme/theme5.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id="{5CF06D43-247C-AC42-9CAA-DF7F33DEE89C}" vid="{B2B74FC8-E48A-8C43-9A2C-37C2C4E6ECD6}"/>
    </a:ext>
  </a:extLst>
</a:theme>
</file>

<file path=ppt/theme/theme6.xml><?xml version="1.0" encoding="utf-8"?>
<a:theme xmlns:a="http://schemas.openxmlformats.org/drawingml/2006/main" name="Start och sl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74690A68-1E71-A340-8219-71F0A54A9E9B}"/>
    </a:ext>
  </a:extLst>
</a:theme>
</file>

<file path=ppt/theme/theme7.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F031C3207A044E9EC9C4231C161E8E" ma:contentTypeVersion="18" ma:contentTypeDescription="Create a new document." ma:contentTypeScope="" ma:versionID="9a90d576f0e679fceeecb069ea43a08f">
  <xsd:schema xmlns:xsd="http://www.w3.org/2001/XMLSchema" xmlns:xs="http://www.w3.org/2001/XMLSchema" xmlns:p="http://schemas.microsoft.com/office/2006/metadata/properties" xmlns:ns2="484986f3-affb-4909-aac7-6cbe78376350" xmlns:ns3="f6351e9a-ea34-4ad9-b922-25ec9d06a7c5" targetNamespace="http://schemas.microsoft.com/office/2006/metadata/properties" ma:root="true" ma:fieldsID="2bf4f614b976132a49861302fd08d2f0" ns2:_="" ns3:_="">
    <xsd:import namespace="484986f3-affb-4909-aac7-6cbe78376350"/>
    <xsd:import namespace="f6351e9a-ea34-4ad9-b922-25ec9d06a7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Pers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986f3-affb-4909-aac7-6cbe78376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ee142a8-9c9c-4cbd-a4e9-418403d2d563}" ma:internalName="TaxCatchAll" ma:showField="CatchAllData" ma:web="484986f3-affb-4909-aac7-6cbe783763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351e9a-ea34-4ad9-b922-25ec9d06a7c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5"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son xmlns="f6351e9a-ea34-4ad9-b922-25ec9d06a7c5">
      <UserInfo>
        <DisplayName/>
        <AccountId xsi:nil="true"/>
        <AccountType/>
      </UserInfo>
    </Person>
    <TaxCatchAll xmlns="484986f3-affb-4909-aac7-6cbe78376350" xsi:nil="true"/>
    <lcf76f155ced4ddcb4097134ff3c332f xmlns="f6351e9a-ea34-4ad9-b922-25ec9d06a7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9494F70-4955-4DB6-BD54-74471D0903E5}">
  <ds:schemaRefs>
    <ds:schemaRef ds:uri="http://schemas.microsoft.com/sharepoint/v3/contenttype/forms"/>
  </ds:schemaRefs>
</ds:datastoreItem>
</file>

<file path=customXml/itemProps2.xml><?xml version="1.0" encoding="utf-8"?>
<ds:datastoreItem xmlns:ds="http://schemas.openxmlformats.org/officeDocument/2006/customXml" ds:itemID="{D6CCE95E-C9EA-4EAC-AA81-C9D39F1C0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986f3-affb-4909-aac7-6cbe78376350"/>
    <ds:schemaRef ds:uri="f6351e9a-ea34-4ad9-b922-25ec9d06a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58BF02-2FD4-48FE-839B-4585173BA8BF}">
  <ds:schemaRefs>
    <ds:schemaRef ds:uri="http://schemas.microsoft.com/office/infopath/2007/PartnerControls"/>
    <ds:schemaRef ds:uri="http://www.w3.org/XML/1998/namespace"/>
    <ds:schemaRef ds:uri="http://purl.org/dc/terms/"/>
    <ds:schemaRef ds:uri="http://schemas.microsoft.com/office/2006/metadata/properties"/>
    <ds:schemaRef ds:uri="http://purl.org/dc/dcmitype/"/>
    <ds:schemaRef ds:uri="http://purl.org/dc/elements/1.1/"/>
    <ds:schemaRef ds:uri="http://schemas.microsoft.com/office/2006/documentManagement/types"/>
    <ds:schemaRef ds:uri="f6351e9a-ea34-4ad9-b922-25ec9d06a7c5"/>
    <ds:schemaRef ds:uri="http://schemas.openxmlformats.org/package/2006/metadata/core-properties"/>
    <ds:schemaRef ds:uri="484986f3-affb-4909-aac7-6cbe78376350"/>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900</TotalTime>
  <Words>651</Words>
  <Application>Microsoft Office PowerPoint</Application>
  <PresentationFormat>Bredbild</PresentationFormat>
  <Paragraphs>47</Paragraphs>
  <Slides>11</Slides>
  <Notes>3</Notes>
  <HiddenSlides>0</HiddenSlides>
  <MMClips>0</MMClips>
  <ScaleCrop>false</ScaleCrop>
  <HeadingPairs>
    <vt:vector size="6" baseType="variant">
      <vt:variant>
        <vt:lpstr>Använt teckensnitt</vt:lpstr>
      </vt:variant>
      <vt:variant>
        <vt:i4>8</vt:i4>
      </vt:variant>
      <vt:variant>
        <vt:lpstr>Tema</vt:lpstr>
      </vt:variant>
      <vt:variant>
        <vt:i4>7</vt:i4>
      </vt:variant>
      <vt:variant>
        <vt:lpstr>Bildrubriker</vt:lpstr>
      </vt:variant>
      <vt:variant>
        <vt:i4>11</vt:i4>
      </vt:variant>
    </vt:vector>
  </HeadingPairs>
  <TitlesOfParts>
    <vt:vector size="26" baseType="lpstr">
      <vt:lpstr>Arial</vt:lpstr>
      <vt:lpstr>Calibri</vt:lpstr>
      <vt:lpstr>Calibri Light</vt:lpstr>
      <vt:lpstr>Georgia</vt:lpstr>
      <vt:lpstr>KorolevLiU Medium</vt:lpstr>
      <vt:lpstr>korolevliulight</vt:lpstr>
      <vt:lpstr>Symbol</vt:lpstr>
      <vt:lpstr>Times New Roman</vt:lpstr>
      <vt:lpstr>LiU - VIT</vt:lpstr>
      <vt:lpstr>LiU - SVART</vt:lpstr>
      <vt:lpstr>LiU - ljusturkos</vt:lpstr>
      <vt:lpstr>Vita sidor</vt:lpstr>
      <vt:lpstr>Vita sidor</vt:lpstr>
      <vt:lpstr>Start och slut</vt:lpstr>
      <vt:lpstr>LiU - VIT</vt:lpstr>
      <vt:lpstr>Välkommen till gruppspår förskola </vt:lpstr>
      <vt:lpstr>PowerPoint-presentation</vt:lpstr>
      <vt:lpstr>Tema 1. Vad är våld och barnmisshandel? </vt:lpstr>
      <vt:lpstr> Tema 2. Hur kan ni upptäcka att ett  barn är utsatt för våld? </vt:lpstr>
      <vt:lpstr> Tema 3. Hur ska ni bemöta och fråga ett barn som ni misstänker är utsatt för våld? </vt:lpstr>
      <vt:lpstr> Tema 4. Vad ska ni göra? När och hur ska ni göra en anmälan till socialtjänst och polis? </vt:lpstr>
      <vt:lpstr>Tema 5. När barn blir utsatta för våld, kränkningar och mobbing på förskolan </vt:lpstr>
      <vt:lpstr>Utbildningens upplägg</vt:lpstr>
      <vt:lpstr>PowerPoint-presentation</vt:lpstr>
      <vt:lpstr>Gör så här….</vt:lpstr>
      <vt:lpstr>  Utbildningen har tagits fram av  Förskoleverksamheten och Enheten för trygghet och säkerhet i Haninge kommun och Barnafrid, Linköpings universitet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re-lansering av Basprogram om våld mot barn och unga!</dc:title>
  <dc:creator>Sofia Lindgren</dc:creator>
  <cp:lastModifiedBy>Sofia Lindgren</cp:lastModifiedBy>
  <cp:revision>11</cp:revision>
  <dcterms:created xsi:type="dcterms:W3CDTF">2022-09-27T12:16:30Z</dcterms:created>
  <dcterms:modified xsi:type="dcterms:W3CDTF">2024-04-08T10:53:40Z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0x010100EFF031C3207A044E9EC9C4231C161E8E</vt:lpwstr>
  </property>
  <property fmtid="{D5CDD505-2E9C-101B-9397-08002B2CF9AE}" pid="3" name="MediaServiceImageTags">
    <vt:lpwstr/>
  </property>
</Properties>
</file>