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30" r:id="rId5"/>
    <p:sldMasterId id="2147483843" r:id="rId6"/>
    <p:sldMasterId id="2147483731" r:id="rId7"/>
    <p:sldMasterId id="2147483719" r:id="rId8"/>
    <p:sldMasterId id="2147483729" r:id="rId9"/>
    <p:sldMasterId id="2147483864" r:id="rId10"/>
  </p:sldMasterIdLst>
  <p:notesMasterIdLst>
    <p:notesMasterId r:id="rId22"/>
  </p:notesMasterIdLst>
  <p:handoutMasterIdLst>
    <p:handoutMasterId r:id="rId23"/>
  </p:handoutMasterIdLst>
  <p:sldIdLst>
    <p:sldId id="256" r:id="rId11"/>
    <p:sldId id="316" r:id="rId12"/>
    <p:sldId id="311" r:id="rId13"/>
    <p:sldId id="312" r:id="rId14"/>
    <p:sldId id="313" r:id="rId15"/>
    <p:sldId id="314" r:id="rId16"/>
    <p:sldId id="315" r:id="rId17"/>
    <p:sldId id="319" r:id="rId18"/>
    <p:sldId id="304" r:id="rId19"/>
    <p:sldId id="307" r:id="rId20"/>
    <p:sldId id="318"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56"/>
            <p14:sldId id="316"/>
            <p14:sldId id="311"/>
            <p14:sldId id="312"/>
            <p14:sldId id="313"/>
            <p14:sldId id="314"/>
            <p14:sldId id="315"/>
            <p14:sldId id="319"/>
            <p14:sldId id="304"/>
            <p14:sldId id="307"/>
            <p14:sldId id="3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27" autoAdjust="0"/>
  </p:normalViewPr>
  <p:slideViewPr>
    <p:cSldViewPr snapToGrid="0" showGuides="1">
      <p:cViewPr varScale="1">
        <p:scale>
          <a:sx n="123" d="100"/>
          <a:sy n="123" d="100"/>
        </p:scale>
        <p:origin x="114" y="15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2023-01-10</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sv-SE" dirty="0"/>
              <a:t>Se vägledningen s. 4 för förslag på vad som kan vara viktigt att ta upp under introduktionen</a:t>
            </a:r>
          </a:p>
        </p:txBody>
      </p:sp>
      <p:sp>
        <p:nvSpPr>
          <p:cNvPr id="4" name="Slide Number Placeholder 3"/>
          <p:cNvSpPr>
            <a:spLocks noGrp="1"/>
          </p:cNvSpPr>
          <p:nvPr>
            <p:ph type="sldNum" sz="quarter" idx="5"/>
          </p:nvPr>
        </p:nvSpPr>
        <p:spPr/>
        <p:txBody>
          <a:bodyPr/>
          <a:lstStyle/>
          <a:p>
            <a:fld id="{CDA9542A-FB14-4843-A197-824CFEAE5CFD}" type="slidenum">
              <a:rPr lang="sv-SE" smtClean="0"/>
              <a:t>1</a:t>
            </a:fld>
            <a:endParaRPr lang="sv-SE"/>
          </a:p>
        </p:txBody>
      </p:sp>
    </p:spTree>
    <p:extLst>
      <p:ext uri="{BB962C8B-B14F-4D97-AF65-F5344CB8AC3E}">
        <p14:creationId xmlns:p14="http://schemas.microsoft.com/office/powerpoint/2010/main" val="1138325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varje deltagare presentera sig med namn och berätta vilken förskola hen arbetar på, om deltagarna inte känner varandra sedan tidigare.</a:t>
            </a:r>
          </a:p>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Presentera utbildningens syfte och mål och vad din roll som utbildningsledare är.</a:t>
            </a:r>
          </a:p>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Presentera det upplägg som du har planerat för kommande träffar. Stäm av med deltagarna om det finns önskemål eller annat som du bör ta hänsyn till när det gäller upplägget.</a:t>
            </a:r>
          </a:p>
          <a:p>
            <a:pPr marL="342900" lvl="0" indent="-342900">
              <a:lnSpc>
                <a:spcPct val="150000"/>
              </a:lnSpc>
              <a:spcAft>
                <a:spcPts val="800"/>
              </a:spcAft>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Fråga deltagarna vilka förväntningar de har på utbildningen och berätta vilka förväntningar du som utbildningsledare har på dem.</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280238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Fråga deltagarna vilka förväntningar de har på utbildningen och berätta vilka förväntningar du som utbildningsledare har på dem</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8</a:t>
            </a:fld>
            <a:endParaRPr lang="sv-SE" dirty="0"/>
          </a:p>
        </p:txBody>
      </p:sp>
    </p:spTree>
    <p:extLst>
      <p:ext uri="{BB962C8B-B14F-4D97-AF65-F5344CB8AC3E}">
        <p14:creationId xmlns:p14="http://schemas.microsoft.com/office/powerpoint/2010/main" val="4139896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F12634F6-C518-8447-9BCD-875F25BBAC2E}" type="datetime1">
              <a:rPr lang="sv-SE" smtClean="0"/>
              <a:t>2023-01-10</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376477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sv-SE"/>
              <a:t>Klicka här för att ändra mall för rubrikformat</a:t>
            </a:r>
            <a:endParaRPr lang="sv-SE" dirty="0"/>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2517F516-837E-3C40-BC80-453250E5C1D6}" type="datetime1">
              <a:rPr lang="sv-SE" smtClean="0"/>
              <a:t>2023-01-10</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3770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sv-SE"/>
              <a:t>Klicka här för att ändra mall för rubrikformat</a:t>
            </a:r>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EE4A903A-F2D3-A242-8BFD-1882D26C2CAA}" type="datetime1">
              <a:rPr lang="sv-SE" smtClean="0"/>
              <a:t>2023-01-10</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66613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322133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sv-SE" dirty="0"/>
          </a:p>
        </p:txBody>
      </p:sp>
      <p:pic>
        <p:nvPicPr>
          <p:cNvPr id="10" name="Picture 9" descr="Logotype">
            <a:extLst>
              <a:ext uri="{FF2B5EF4-FFF2-40B4-BE49-F238E27FC236}">
                <a16:creationId xmlns:a16="http://schemas.microsoft.com/office/drawing/2014/main" id="{AD5F49A3-8486-4AE6-8EA6-90C3CC568910}"/>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8" y="5612106"/>
            <a:ext cx="3375001" cy="1193349"/>
          </a:xfrm>
          <a:prstGeom prst="rect">
            <a:avLst/>
          </a:prstGeom>
        </p:spPr>
      </p:pic>
    </p:spTree>
    <p:extLst>
      <p:ext uri="{BB962C8B-B14F-4D97-AF65-F5344CB8AC3E}">
        <p14:creationId xmlns:p14="http://schemas.microsoft.com/office/powerpoint/2010/main" val="392549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CF6A1DFB-0456-1647-A9DA-AC5AC7141480}" type="datetime1">
              <a:rPr lang="sv-SE" smtClean="0"/>
              <a:t>2023-01-10</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descr="Logotype">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795546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p:txBody>
          <a:bodyPr/>
          <a:lstStyle/>
          <a:p>
            <a:fld id="{D61E71BB-7E11-974E-B331-A81C1B951ED1}" type="datetime1">
              <a:rPr lang="sv-SE" smtClean="0"/>
              <a:t>2023-01-10</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39967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en-US"/>
              <a:t>Click to edit Master title style</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1C2139C5-6D95-7B42-B953-E447C2220618}" type="datetime1">
              <a:rPr lang="sv-SE" smtClean="0"/>
              <a:t>2023-01-10</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371491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en-US"/>
              <a:t>Click to edit Master title style</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8152E9C4-8BB0-5848-80E3-106F27861D6E}" type="datetime1">
              <a:rPr lang="sv-SE" smtClean="0"/>
              <a:t>2023-01-10</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829742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C119211D-D45C-1748-B9A3-D5D5122E1A17}" type="datetime1">
              <a:rPr lang="sv-SE" smtClean="0"/>
              <a:t>2023-01-10</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15264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F92191C1-42F7-1D49-8884-3D151B5139AD}" type="datetime1">
              <a:rPr lang="sv-SE" smtClean="0"/>
              <a:t>2023-01-10</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83967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A736DE25-28B2-DD41-99A9-386491C2F972}" type="datetime1">
              <a:rPr lang="sv-SE" smtClean="0"/>
              <a:t>2023-01-10</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34136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055F61A1-D836-E14B-A8FA-9F21E2AA0307}" type="datetime1">
              <a:rPr lang="sv-SE" smtClean="0"/>
              <a:t>2023-01-10</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45886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10154282-0178-9D46-95AA-14CA75AE5FE2}" type="datetime1">
              <a:rPr lang="sv-SE" smtClean="0"/>
              <a:t>2023-01-10</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342891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11103000" y="5049000"/>
            <a:ext cx="1818000" cy="360000"/>
          </a:xfrm>
        </p:spPr>
        <p:txBody>
          <a:bodyPr/>
          <a:lstStyle/>
          <a:p>
            <a:fld id="{074DE773-1B1A-9B47-80F7-6CA3F611AC48}" type="datetime1">
              <a:rPr lang="sv-SE" smtClean="0"/>
              <a:t>2023-01-10</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9852000" y="1980000"/>
            <a:ext cx="4320000" cy="36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11652000" y="6318000"/>
            <a:ext cx="720000" cy="36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2221272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34C1FC9A-6C84-107E-0F26-9E68CB57F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descr="Logotype">
            <a:extLst>
              <a:ext uri="{FF2B5EF4-FFF2-40B4-BE49-F238E27FC236}">
                <a16:creationId xmlns:a16="http://schemas.microsoft.com/office/drawing/2014/main" id="{8674C3A8-D7CB-602F-3EB9-B06964A978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2023-01-10</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descr="Logotype">
            <a:extLst>
              <a:ext uri="{FF2B5EF4-FFF2-40B4-BE49-F238E27FC236}">
                <a16:creationId xmlns:a16="http://schemas.microsoft.com/office/drawing/2014/main" id="{3AC6F900-E366-65E7-DE08-C99A4EC5F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874714" y="999228"/>
            <a:ext cx="10853647" cy="831131"/>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20" name="Platshållare för text 2"/>
          <p:cNvSpPr>
            <a:spLocks noGrp="1"/>
          </p:cNvSpPr>
          <p:nvPr>
            <p:ph type="body" sz="quarter" idx="13"/>
          </p:nvPr>
        </p:nvSpPr>
        <p:spPr>
          <a:xfrm>
            <a:off x="874714" y="1830357"/>
            <a:ext cx="10853647"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Platshållare för sidfot 4">
            <a:extLst>
              <a:ext uri="{FF2B5EF4-FFF2-40B4-BE49-F238E27FC236}">
                <a16:creationId xmlns:a16="http://schemas.microsoft.com/office/drawing/2014/main" id="{5DB11D6D-4F33-7446-B84F-0AB339CFE88C}"/>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r>
              <a:rPr lang="sv-SE"/>
              <a:t>DEMOPRESENTATION</a:t>
            </a:r>
            <a:endParaRPr lang="sv-SE" dirty="0"/>
          </a:p>
        </p:txBody>
      </p:sp>
      <p:sp>
        <p:nvSpPr>
          <p:cNvPr id="10" name="Platshållare för datum 3">
            <a:extLst>
              <a:ext uri="{FF2B5EF4-FFF2-40B4-BE49-F238E27FC236}">
                <a16:creationId xmlns:a16="http://schemas.microsoft.com/office/drawing/2014/main" id="{34C6CB60-278E-E840-872A-6DC4172C378A}"/>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2159DB5C-5608-5F4C-BB91-907D55971491}" type="datetime1">
              <a:rPr lang="sv-SE" smtClean="0"/>
              <a:t>2023-01-10</a:t>
            </a:fld>
            <a:endParaRPr lang="sv-SE" dirty="0"/>
          </a:p>
        </p:txBody>
      </p:sp>
      <p:sp>
        <p:nvSpPr>
          <p:cNvPr id="11" name="Platshållare för bildnummer 5">
            <a:extLst>
              <a:ext uri="{FF2B5EF4-FFF2-40B4-BE49-F238E27FC236}">
                <a16:creationId xmlns:a16="http://schemas.microsoft.com/office/drawing/2014/main" id="{87A18917-8EB7-AF4F-8D9F-2B680F4D5D9C}"/>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ch bild vit">
    <p:spTree>
      <p:nvGrpSpPr>
        <p:cNvPr id="1" name=""/>
        <p:cNvGrpSpPr/>
        <p:nvPr/>
      </p:nvGrpSpPr>
      <p:grpSpPr>
        <a:xfrm>
          <a:off x="0" y="0"/>
          <a:ext cx="0" cy="0"/>
          <a:chOff x="0" y="0"/>
          <a:chExt cx="0" cy="0"/>
        </a:xfrm>
      </p:grpSpPr>
      <p:cxnSp>
        <p:nvCxnSpPr>
          <p:cNvPr id="9" name="Rak 8"/>
          <p:cNvCxnSpPr/>
          <p:nvPr userDrawn="1"/>
        </p:nvCxnSpPr>
        <p:spPr>
          <a:xfrm>
            <a:off x="904615"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874713" y="999229"/>
            <a:ext cx="10853649" cy="773510"/>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5" name="Platshållare för bild 4"/>
          <p:cNvSpPr>
            <a:spLocks noGrp="1"/>
          </p:cNvSpPr>
          <p:nvPr>
            <p:ph type="pic" sz="quarter" idx="14"/>
          </p:nvPr>
        </p:nvSpPr>
        <p:spPr>
          <a:xfrm>
            <a:off x="5516033" y="1844507"/>
            <a:ext cx="6212328" cy="4066283"/>
          </a:xfrm>
          <a:prstGeom prst="rect">
            <a:avLst/>
          </a:prstGeom>
        </p:spPr>
        <p:txBody>
          <a:bodyPr vert="horz"/>
          <a:lstStyle>
            <a:lvl1pPr>
              <a:defRPr b="0" i="0">
                <a:latin typeface="KorolevLiU Medium" charset="0"/>
                <a:ea typeface="KorolevLiU Medium" charset="0"/>
                <a:cs typeface="KorolevLiU Medium" charset="0"/>
              </a:defRPr>
            </a:lvl1pPr>
          </a:lstStyle>
          <a:p>
            <a:r>
              <a:rPr lang="en-US"/>
              <a:t>Click icon to add picture</a:t>
            </a:r>
            <a:endParaRPr lang="sv-SE" dirty="0"/>
          </a:p>
        </p:txBody>
      </p:sp>
      <p:sp>
        <p:nvSpPr>
          <p:cNvPr id="20" name="Platshållare för text 2"/>
          <p:cNvSpPr>
            <a:spLocks noGrp="1"/>
          </p:cNvSpPr>
          <p:nvPr>
            <p:ph type="body" sz="quarter" idx="13"/>
          </p:nvPr>
        </p:nvSpPr>
        <p:spPr>
          <a:xfrm>
            <a:off x="874713" y="1844506"/>
            <a:ext cx="4460339"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sidfot 4">
            <a:extLst>
              <a:ext uri="{FF2B5EF4-FFF2-40B4-BE49-F238E27FC236}">
                <a16:creationId xmlns:a16="http://schemas.microsoft.com/office/drawing/2014/main" id="{FB007D53-3A08-504C-81DA-6DDBE462F7BE}"/>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endParaRPr lang="sv-SE" dirty="0"/>
          </a:p>
        </p:txBody>
      </p:sp>
      <p:sp>
        <p:nvSpPr>
          <p:cNvPr id="13" name="Platshållare för datum 3">
            <a:extLst>
              <a:ext uri="{FF2B5EF4-FFF2-40B4-BE49-F238E27FC236}">
                <a16:creationId xmlns:a16="http://schemas.microsoft.com/office/drawing/2014/main" id="{BD24F428-521C-C14C-B08B-7320510E4CB1}"/>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C123084B-E176-4289-AFCF-D5C648FDBDAB}" type="datetime1">
              <a:rPr lang="sv-SE" smtClean="0"/>
              <a:t>2023-01-10</a:t>
            </a:fld>
            <a:endParaRPr lang="sv-SE" dirty="0"/>
          </a:p>
        </p:txBody>
      </p:sp>
      <p:sp>
        <p:nvSpPr>
          <p:cNvPr id="14" name="Platshållare för bildnummer 5">
            <a:extLst>
              <a:ext uri="{FF2B5EF4-FFF2-40B4-BE49-F238E27FC236}">
                <a16:creationId xmlns:a16="http://schemas.microsoft.com/office/drawing/2014/main" id="{56232FCE-FC86-5F43-ADE6-EB6374F30D8E}"/>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153273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2023-01-10</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descr="Logotype">
            <a:extLst>
              <a:ext uri="{FF2B5EF4-FFF2-40B4-BE49-F238E27FC236}">
                <a16:creationId xmlns:a16="http://schemas.microsoft.com/office/drawing/2014/main" id="{7ABB9FFA-9B21-4C8C-AC48-62DD981503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vit">
    <p:spTree>
      <p:nvGrpSpPr>
        <p:cNvPr id="1" name=""/>
        <p:cNvGrpSpPr/>
        <p:nvPr/>
      </p:nvGrpSpPr>
      <p:grpSpPr>
        <a:xfrm>
          <a:off x="0" y="0"/>
          <a:ext cx="0" cy="0"/>
          <a:chOff x="0" y="0"/>
          <a:chExt cx="0" cy="0"/>
        </a:xfrm>
      </p:grpSpPr>
      <p:cxnSp>
        <p:nvCxnSpPr>
          <p:cNvPr id="9" name="Rak 8"/>
          <p:cNvCxnSpPr/>
          <p:nvPr userDrawn="1"/>
        </p:nvCxnSpPr>
        <p:spPr>
          <a:xfrm>
            <a:off x="904615"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ubrik 3"/>
          <p:cNvSpPr>
            <a:spLocks noGrp="1"/>
          </p:cNvSpPr>
          <p:nvPr>
            <p:ph type="title"/>
          </p:nvPr>
        </p:nvSpPr>
        <p:spPr>
          <a:xfrm>
            <a:off x="874713" y="999229"/>
            <a:ext cx="10853649" cy="773510"/>
          </a:xfrm>
          <a:prstGeom prst="rect">
            <a:avLst/>
          </a:prstGeom>
        </p:spPr>
        <p:txBody>
          <a:bodyPr vert="horz">
            <a:normAutofit/>
          </a:bodyPr>
          <a:lstStyle>
            <a:lvl1pPr algn="l">
              <a:defRPr sz="2700" b="0" i="0">
                <a:latin typeface="KorolevLiU Medium" charset="0"/>
                <a:ea typeface="KorolevLiU Medium" charset="0"/>
                <a:cs typeface="KorolevLiU Medium" charset="0"/>
              </a:defRPr>
            </a:lvl1pPr>
          </a:lstStyle>
          <a:p>
            <a:r>
              <a:rPr lang="en-US"/>
              <a:t>Click to edit Master title style</a:t>
            </a:r>
            <a:endParaRPr lang="sv-SE" dirty="0"/>
          </a:p>
        </p:txBody>
      </p:sp>
      <p:sp>
        <p:nvSpPr>
          <p:cNvPr id="5" name="Platshållare för bild 4"/>
          <p:cNvSpPr>
            <a:spLocks noGrp="1"/>
          </p:cNvSpPr>
          <p:nvPr>
            <p:ph type="pic" sz="quarter" idx="14"/>
          </p:nvPr>
        </p:nvSpPr>
        <p:spPr>
          <a:xfrm>
            <a:off x="5516033" y="1844507"/>
            <a:ext cx="6212328" cy="4066283"/>
          </a:xfrm>
          <a:prstGeom prst="rect">
            <a:avLst/>
          </a:prstGeom>
        </p:spPr>
        <p:txBody>
          <a:bodyPr vert="horz"/>
          <a:lstStyle>
            <a:lvl1pPr>
              <a:defRPr b="0" i="0">
                <a:latin typeface="KorolevLiU Medium" charset="0"/>
                <a:ea typeface="KorolevLiU Medium" charset="0"/>
                <a:cs typeface="KorolevLiU Medium" charset="0"/>
              </a:defRPr>
            </a:lvl1pPr>
          </a:lstStyle>
          <a:p>
            <a:r>
              <a:rPr lang="en-US"/>
              <a:t>Click icon to add picture</a:t>
            </a:r>
            <a:endParaRPr lang="sv-SE" dirty="0"/>
          </a:p>
        </p:txBody>
      </p:sp>
      <p:sp>
        <p:nvSpPr>
          <p:cNvPr id="20" name="Platshållare för text 2"/>
          <p:cNvSpPr>
            <a:spLocks noGrp="1"/>
          </p:cNvSpPr>
          <p:nvPr>
            <p:ph type="body" sz="quarter" idx="13"/>
          </p:nvPr>
        </p:nvSpPr>
        <p:spPr>
          <a:xfrm>
            <a:off x="874713" y="1844506"/>
            <a:ext cx="4460339" cy="4066288"/>
          </a:xfrm>
          <a:prstGeom prst="rect">
            <a:avLst/>
          </a:prstGeom>
        </p:spPr>
        <p:txBody>
          <a:bodyPr vert="horz"/>
          <a:lstStyle>
            <a:lvl1pPr>
              <a:spcBef>
                <a:spcPts val="675"/>
              </a:spcBef>
              <a:defRPr sz="1800" b="0" i="0">
                <a:latin typeface="Georgia"/>
                <a:cs typeface="Georgia"/>
              </a:defRPr>
            </a:lvl1pPr>
            <a:lvl2pPr>
              <a:spcBef>
                <a:spcPts val="675"/>
              </a:spcBef>
              <a:defRPr sz="1800" b="0" i="0">
                <a:latin typeface="Georgia"/>
                <a:cs typeface="Georgia"/>
              </a:defRPr>
            </a:lvl2pPr>
            <a:lvl3pPr>
              <a:spcBef>
                <a:spcPts val="675"/>
              </a:spcBef>
              <a:defRPr sz="1800" b="0" i="0">
                <a:latin typeface="Georgia"/>
                <a:cs typeface="Georgia"/>
              </a:defRPr>
            </a:lvl3pPr>
            <a:lvl4pPr>
              <a:spcBef>
                <a:spcPts val="675"/>
              </a:spcBef>
              <a:defRPr sz="1800" b="0" i="0">
                <a:latin typeface="Georgia"/>
                <a:cs typeface="Georgia"/>
              </a:defRPr>
            </a:lvl4pPr>
            <a:lvl5pPr>
              <a:spcBef>
                <a:spcPts val="675"/>
              </a:spcBef>
              <a:defRPr sz="1800" b="0" i="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sidfot 4">
            <a:extLst>
              <a:ext uri="{FF2B5EF4-FFF2-40B4-BE49-F238E27FC236}">
                <a16:creationId xmlns:a16="http://schemas.microsoft.com/office/drawing/2014/main" id="{FB007D53-3A08-504C-81DA-6DDBE462F7BE}"/>
              </a:ext>
            </a:extLst>
          </p:cNvPr>
          <p:cNvSpPr>
            <a:spLocks noGrp="1"/>
          </p:cNvSpPr>
          <p:nvPr>
            <p:ph type="ftr" sz="quarter" idx="3"/>
          </p:nvPr>
        </p:nvSpPr>
        <p:spPr>
          <a:xfrm>
            <a:off x="874713" y="361000"/>
            <a:ext cx="8166736" cy="265340"/>
          </a:xfrm>
          <a:prstGeom prst="rect">
            <a:avLst/>
          </a:prstGeom>
        </p:spPr>
        <p:txBody>
          <a:bodyPr anchor="b"/>
          <a:lstStyle>
            <a:lvl1pPr>
              <a:defRPr sz="825" b="0" i="0">
                <a:latin typeface="KorolevLiU Medium" charset="0"/>
                <a:ea typeface="KorolevLiU Medium" charset="0"/>
                <a:cs typeface="KorolevLiU Medium" charset="0"/>
              </a:defRPr>
            </a:lvl1pPr>
          </a:lstStyle>
          <a:p>
            <a:r>
              <a:rPr lang="sv-SE"/>
              <a:t>DEMOPRESENTATION</a:t>
            </a:r>
            <a:endParaRPr lang="sv-SE" dirty="0"/>
          </a:p>
        </p:txBody>
      </p:sp>
      <p:sp>
        <p:nvSpPr>
          <p:cNvPr id="13" name="Platshållare för datum 3">
            <a:extLst>
              <a:ext uri="{FF2B5EF4-FFF2-40B4-BE49-F238E27FC236}">
                <a16:creationId xmlns:a16="http://schemas.microsoft.com/office/drawing/2014/main" id="{BD24F428-521C-C14C-B08B-7320510E4CB1}"/>
              </a:ext>
            </a:extLst>
          </p:cNvPr>
          <p:cNvSpPr>
            <a:spLocks noGrp="1"/>
          </p:cNvSpPr>
          <p:nvPr>
            <p:ph type="dt" sz="half" idx="2"/>
          </p:nvPr>
        </p:nvSpPr>
        <p:spPr>
          <a:xfrm>
            <a:off x="9256429" y="361000"/>
            <a:ext cx="1908257" cy="264685"/>
          </a:xfrm>
          <a:prstGeom prst="rect">
            <a:avLst/>
          </a:prstGeom>
        </p:spPr>
        <p:txBody>
          <a:bodyPr/>
          <a:lstStyle>
            <a:lvl1pPr algn="r">
              <a:defRPr sz="825" b="0" i="0" cap="all">
                <a:latin typeface="KorolevLiU Medium" charset="0"/>
                <a:ea typeface="KorolevLiU Medium" charset="0"/>
                <a:cs typeface="KorolevLiU Medium" charset="0"/>
              </a:defRPr>
            </a:lvl1pPr>
          </a:lstStyle>
          <a:p>
            <a:fld id="{B9772A90-42B6-A743-BFFC-8CC9F6C70A81}" type="datetime1">
              <a:rPr lang="sv-SE" smtClean="0"/>
              <a:t>2023-01-10</a:t>
            </a:fld>
            <a:endParaRPr lang="sv-SE" dirty="0"/>
          </a:p>
        </p:txBody>
      </p:sp>
      <p:sp>
        <p:nvSpPr>
          <p:cNvPr id="14" name="Platshållare för bildnummer 5">
            <a:extLst>
              <a:ext uri="{FF2B5EF4-FFF2-40B4-BE49-F238E27FC236}">
                <a16:creationId xmlns:a16="http://schemas.microsoft.com/office/drawing/2014/main" id="{56232FCE-FC86-5F43-ADE6-EB6374F30D8E}"/>
              </a:ext>
            </a:extLst>
          </p:cNvPr>
          <p:cNvSpPr>
            <a:spLocks noGrp="1"/>
          </p:cNvSpPr>
          <p:nvPr>
            <p:ph type="sldNum" sz="quarter" idx="4"/>
          </p:nvPr>
        </p:nvSpPr>
        <p:spPr>
          <a:xfrm>
            <a:off x="10989983" y="361658"/>
            <a:ext cx="738379" cy="264685"/>
          </a:xfrm>
          <a:prstGeom prst="rect">
            <a:avLst/>
          </a:prstGeom>
        </p:spPr>
        <p:txBody>
          <a:bodyPr/>
          <a:lstStyle>
            <a:lvl1pPr algn="r">
              <a:defRPr sz="825" b="0" i="0">
                <a:latin typeface="KorolevLiU Medium" charset="0"/>
                <a:ea typeface="KorolevLiU Medium" charset="0"/>
                <a:cs typeface="KorolevLiU Medium" charset="0"/>
              </a:defRPr>
            </a:lvl1pPr>
          </a:lstStyle>
          <a:p>
            <a:fld id="{80A4C9D9-979F-D94A-9054-C3B7EAD37AEB}" type="slidenum">
              <a:rPr lang="sv-SE" smtClean="0"/>
              <a:pPr/>
              <a:t>‹#›</a:t>
            </a:fld>
            <a:endParaRPr lang="sv-SE" dirty="0"/>
          </a:p>
        </p:txBody>
      </p:sp>
    </p:spTree>
    <p:extLst>
      <p:ext uri="{BB962C8B-B14F-4D97-AF65-F5344CB8AC3E}">
        <p14:creationId xmlns:p14="http://schemas.microsoft.com/office/powerpoint/2010/main" val="1532732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text vit">
    <p:spTree>
      <p:nvGrpSpPr>
        <p:cNvPr id="1" name=""/>
        <p:cNvGrpSpPr/>
        <p:nvPr/>
      </p:nvGrpSpPr>
      <p:grpSpPr>
        <a:xfrm>
          <a:off x="0" y="0"/>
          <a:ext cx="0" cy="0"/>
          <a:chOff x="0" y="0"/>
          <a:chExt cx="0" cy="0"/>
        </a:xfrm>
      </p:grpSpPr>
      <p:sp>
        <p:nvSpPr>
          <p:cNvPr id="4" name="Rubrik 3"/>
          <p:cNvSpPr>
            <a:spLocks noGrp="1"/>
          </p:cNvSpPr>
          <p:nvPr>
            <p:ph type="title"/>
          </p:nvPr>
        </p:nvSpPr>
        <p:spPr>
          <a:xfrm>
            <a:off x="913435" y="999226"/>
            <a:ext cx="10316784" cy="831131"/>
          </a:xfrm>
          <a:prstGeom prst="rect">
            <a:avLst/>
          </a:prstGeom>
        </p:spPr>
        <p:txBody>
          <a:bodyPr vert="horz">
            <a:normAutofit/>
          </a:bodyPr>
          <a:lstStyle>
            <a:lvl1pPr algn="l">
              <a:defRPr sz="3600">
                <a:latin typeface="+mn-lt"/>
              </a:defRPr>
            </a:lvl1pPr>
          </a:lstStyle>
          <a:p>
            <a:r>
              <a:rPr lang="en-US"/>
              <a:t>Click to edit Master title style</a:t>
            </a:r>
            <a:endParaRPr lang="sv-SE"/>
          </a:p>
        </p:txBody>
      </p:sp>
      <p:sp>
        <p:nvSpPr>
          <p:cNvPr id="17" name="Platshållare för datum 3"/>
          <p:cNvSpPr>
            <a:spLocks noGrp="1"/>
          </p:cNvSpPr>
          <p:nvPr>
            <p:ph type="dt" sz="half" idx="10"/>
          </p:nvPr>
        </p:nvSpPr>
        <p:spPr>
          <a:xfrm>
            <a:off x="8882792" y="361000"/>
            <a:ext cx="1908257" cy="264685"/>
          </a:xfrm>
          <a:prstGeom prst="rect">
            <a:avLst/>
          </a:prstGeom>
        </p:spPr>
        <p:txBody>
          <a:bodyPr/>
          <a:lstStyle>
            <a:lvl1pPr algn="r">
              <a:defRPr sz="1100" cap="all"/>
            </a:lvl1pPr>
          </a:lstStyle>
          <a:p>
            <a:fld id="{57FE6FAB-688F-45BF-A9E4-1B35D1ACF33D}" type="datetime1">
              <a:rPr lang="sv-SE" smtClean="0"/>
              <a:t>2023-01-10</a:t>
            </a:fld>
            <a:endParaRPr lang="sv-SE" dirty="0"/>
          </a:p>
        </p:txBody>
      </p:sp>
      <p:sp>
        <p:nvSpPr>
          <p:cNvPr id="18" name="Platshållare för bildnummer 5"/>
          <p:cNvSpPr>
            <a:spLocks noGrp="1"/>
          </p:cNvSpPr>
          <p:nvPr>
            <p:ph type="sldNum" sz="quarter" idx="12"/>
          </p:nvPr>
        </p:nvSpPr>
        <p:spPr>
          <a:xfrm>
            <a:off x="10616347" y="361655"/>
            <a:ext cx="738379" cy="264685"/>
          </a:xfrm>
          <a:prstGeom prst="rect">
            <a:avLst/>
          </a:prstGeom>
        </p:spPr>
        <p:txBody>
          <a:bodyPr/>
          <a:lstStyle>
            <a:lvl1pPr algn="r">
              <a:defRPr sz="1100"/>
            </a:lvl1pPr>
          </a:lstStyle>
          <a:p>
            <a:fld id="{80A4C9D9-979F-D94A-9054-C3B7EAD37AEB}" type="slidenum">
              <a:rPr lang="sv-SE" smtClean="0"/>
              <a:pPr/>
              <a:t>‹#›</a:t>
            </a:fld>
            <a:endParaRPr lang="sv-SE" dirty="0"/>
          </a:p>
        </p:txBody>
      </p:sp>
      <p:sp>
        <p:nvSpPr>
          <p:cNvPr id="19" name="Platshållare för sidfot 4"/>
          <p:cNvSpPr>
            <a:spLocks noGrp="1"/>
          </p:cNvSpPr>
          <p:nvPr>
            <p:ph type="ftr" sz="quarter" idx="11"/>
          </p:nvPr>
        </p:nvSpPr>
        <p:spPr>
          <a:xfrm>
            <a:off x="791151" y="361000"/>
            <a:ext cx="7782556" cy="265340"/>
          </a:xfrm>
          <a:prstGeom prst="rect">
            <a:avLst/>
          </a:prstGeom>
        </p:spPr>
        <p:txBody>
          <a:bodyPr anchor="b"/>
          <a:lstStyle>
            <a:lvl1pPr>
              <a:defRPr sz="1100"/>
            </a:lvl1pPr>
          </a:lstStyle>
          <a:p>
            <a:r>
              <a:rPr lang="sv-SE"/>
              <a:t>Dag 1. Kursintroduktion och presentation</a:t>
            </a:r>
            <a:endParaRPr lang="sv-SE" dirty="0"/>
          </a:p>
        </p:txBody>
      </p:sp>
      <p:sp>
        <p:nvSpPr>
          <p:cNvPr id="20" name="Platshållare för text 2"/>
          <p:cNvSpPr>
            <a:spLocks noGrp="1"/>
          </p:cNvSpPr>
          <p:nvPr>
            <p:ph type="body" sz="quarter" idx="13"/>
          </p:nvPr>
        </p:nvSpPr>
        <p:spPr>
          <a:xfrm>
            <a:off x="913435" y="1830357"/>
            <a:ext cx="10316783" cy="4066288"/>
          </a:xfrm>
          <a:prstGeom prst="rect">
            <a:avLst/>
          </a:prstGeom>
        </p:spPr>
        <p:txBody>
          <a:bodyPr vert="horz"/>
          <a:lstStyle>
            <a:lvl1pPr>
              <a:spcBef>
                <a:spcPts val="900"/>
              </a:spcBef>
              <a:defRPr sz="2400" b="0" i="0">
                <a:latin typeface="Georgia"/>
                <a:cs typeface="Georgia"/>
              </a:defRPr>
            </a:lvl1pPr>
            <a:lvl2pPr>
              <a:spcBef>
                <a:spcPts val="900"/>
              </a:spcBef>
              <a:defRPr sz="2400" b="0" i="0">
                <a:latin typeface="Georgia"/>
                <a:cs typeface="Georgia"/>
              </a:defRPr>
            </a:lvl2pPr>
            <a:lvl3pPr>
              <a:spcBef>
                <a:spcPts val="900"/>
              </a:spcBef>
              <a:defRPr sz="2400" b="0" i="0">
                <a:latin typeface="Georgia"/>
                <a:cs typeface="Georgia"/>
              </a:defRPr>
            </a:lvl3pPr>
            <a:lvl4pPr>
              <a:spcBef>
                <a:spcPts val="900"/>
              </a:spcBef>
              <a:defRPr sz="2400" b="0" i="0">
                <a:latin typeface="Georgia"/>
                <a:cs typeface="Georgia"/>
              </a:defRPr>
            </a:lvl4pPr>
            <a:lvl5pPr>
              <a:spcBef>
                <a:spcPts val="900"/>
              </a:spcBef>
              <a:defRPr sz="2400" b="0" i="0">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56759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ida Blå">
    <p:bg>
      <p:bgPr>
        <a:solidFill>
          <a:srgbClr val="00B9E7"/>
        </a:solidFill>
        <a:effectLst/>
      </p:bgPr>
    </p:bg>
    <p:spTree>
      <p:nvGrpSpPr>
        <p:cNvPr id="1" name=""/>
        <p:cNvGrpSpPr/>
        <p:nvPr/>
      </p:nvGrpSpPr>
      <p:grpSpPr>
        <a:xfrm>
          <a:off x="0" y="0"/>
          <a:ext cx="0" cy="0"/>
          <a:chOff x="0" y="0"/>
          <a:chExt cx="0" cy="0"/>
        </a:xfrm>
      </p:grpSpPr>
      <p:sp>
        <p:nvSpPr>
          <p:cNvPr id="6" name="Rubrik 1"/>
          <p:cNvSpPr>
            <a:spLocks noGrp="1"/>
          </p:cNvSpPr>
          <p:nvPr>
            <p:ph type="ctrTitle" hasCustomPrompt="1"/>
          </p:nvPr>
        </p:nvSpPr>
        <p:spPr>
          <a:xfrm>
            <a:off x="1401513" y="1812904"/>
            <a:ext cx="9716255" cy="1470025"/>
          </a:xfrm>
          <a:prstGeom prst="rect">
            <a:avLst/>
          </a:prstGeom>
        </p:spPr>
        <p:txBody>
          <a:bodyPr anchor="b">
            <a:normAutofit/>
          </a:bodyPr>
          <a:lstStyle>
            <a:lvl1pPr algn="l">
              <a:defRPr sz="4500" b="0" i="0">
                <a:solidFill>
                  <a:srgbClr val="FFFFFF"/>
                </a:solidFill>
                <a:latin typeface="KorolevLiU Medium" charset="0"/>
                <a:ea typeface="KorolevLiU Medium" charset="0"/>
                <a:cs typeface="KorolevLiU Medium" charset="0"/>
              </a:defRPr>
            </a:lvl1pPr>
          </a:lstStyle>
          <a:p>
            <a:r>
              <a:rPr lang="sv-SE" dirty="0"/>
              <a:t>Presentationens</a:t>
            </a:r>
            <a:br>
              <a:rPr lang="sv-SE" dirty="0"/>
            </a:br>
            <a:r>
              <a:rPr lang="sv-SE" dirty="0"/>
              <a:t>titel/rubrik</a:t>
            </a:r>
          </a:p>
        </p:txBody>
      </p:sp>
      <p:sp>
        <p:nvSpPr>
          <p:cNvPr id="7" name="Underrubrik 2"/>
          <p:cNvSpPr>
            <a:spLocks noGrp="1"/>
          </p:cNvSpPr>
          <p:nvPr>
            <p:ph type="subTitle" idx="1" hasCustomPrompt="1"/>
          </p:nvPr>
        </p:nvSpPr>
        <p:spPr>
          <a:xfrm>
            <a:off x="1401511" y="3493964"/>
            <a:ext cx="9716256" cy="1949709"/>
          </a:xfrm>
          <a:prstGeom prst="rect">
            <a:avLst/>
          </a:prstGeom>
        </p:spPr>
        <p:txBody>
          <a:bodyPr>
            <a:normAutofit/>
          </a:bodyPr>
          <a:lstStyle>
            <a:lvl1pPr marL="0" indent="0" algn="l">
              <a:buNone/>
              <a:defRPr sz="2100" b="1" i="0">
                <a:solidFill>
                  <a:srgbClr val="FFFFFF"/>
                </a:solidFill>
                <a:latin typeface="KorolevLiU Medium" charset="0"/>
                <a:ea typeface="KorolevLiU Medium" charset="0"/>
                <a:cs typeface="KorolevLiU Medium"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Underrubrik/namn på talare e.d.</a:t>
            </a:r>
          </a:p>
        </p:txBody>
      </p:sp>
    </p:spTree>
    <p:extLst>
      <p:ext uri="{BB962C8B-B14F-4D97-AF65-F5344CB8AC3E}">
        <p14:creationId xmlns:p14="http://schemas.microsoft.com/office/powerpoint/2010/main" val="4290602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2023-01-10</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10009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2023-01-10</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2023-01-10</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6910F6FE-1EF1-3543-A93C-A13D5DBCD153}" type="datetime1">
              <a:rPr lang="sv-SE" smtClean="0"/>
              <a:t>2023-01-10</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DC60EFBD-E0CA-9D4E-9724-19DA9E74433A}" type="datetime1">
              <a:rPr lang="sv-SE" smtClean="0"/>
              <a:t>2023-01-10</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350CEA87-5627-084D-AE08-C5534DC614BD}" type="datetime1">
              <a:rPr lang="sv-SE" smtClean="0"/>
              <a:t>2023-01-10</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245393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lstStyle>
            <a:lvl1pPr marL="0" indent="0">
              <a:lnSpc>
                <a:spcPct val="10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87AB5AB5-DF39-3E46-90CF-6EF276B06A93}" type="datetime1">
              <a:rPr lang="sv-SE" smtClean="0"/>
              <a:t>2023-01-10</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spTree>
    <p:extLst>
      <p:ext uri="{BB962C8B-B14F-4D97-AF65-F5344CB8AC3E}">
        <p14:creationId xmlns:p14="http://schemas.microsoft.com/office/powerpoint/2010/main" val="42042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1.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2023-01-10</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872FD05-3745-704F-82FF-A699CA250D1F}" type="datetime1">
              <a:rPr lang="sv-SE" smtClean="0"/>
              <a:t>2023-01-10</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tint val="75000"/>
                  </a:schemeClr>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tint val="75000"/>
                  </a:schemeClr>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3948173387"/>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2023-01-10</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6">
            <a:extLst>
              <a:ext uri="{FF2B5EF4-FFF2-40B4-BE49-F238E27FC236}">
                <a16:creationId xmlns:a16="http://schemas.microsoft.com/office/drawing/2014/main" id="{E8E91BD3-C9B8-0946-BD6A-CF9D00E5D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895" y="6195073"/>
            <a:ext cx="1664240" cy="586783"/>
          </a:xfrm>
          <a:prstGeom prst="rect">
            <a:avLst/>
          </a:prstGeom>
        </p:spPr>
      </p:pic>
      <p:cxnSp>
        <p:nvCxnSpPr>
          <p:cNvPr id="10" name="Rak 5">
            <a:extLst>
              <a:ext uri="{FF2B5EF4-FFF2-40B4-BE49-F238E27FC236}">
                <a16:creationId xmlns:a16="http://schemas.microsoft.com/office/drawing/2014/main" id="{A6E1C386-BE1B-DC4D-B179-8DBC8BF17B87}"/>
              </a:ext>
            </a:extLst>
          </p:cNvPr>
          <p:cNvCxnSpPr>
            <a:cxnSpLocks/>
          </p:cNvCxnSpPr>
          <p:nvPr userDrawn="1"/>
        </p:nvCxnSpPr>
        <p:spPr>
          <a:xfrm>
            <a:off x="203202" y="6120611"/>
            <a:ext cx="11758863"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831731"/>
      </p:ext>
    </p:extLst>
  </p:cSld>
  <p:clrMap bg1="lt1" tx1="dk1" bg2="lt2" tx2="dk2" accent1="accent1" accent2="accent2" accent3="accent3" accent4="accent4" accent5="accent5" accent6="accent6" hlink="hlink" folHlink="folHlink"/>
  <p:sldLayoutIdLst>
    <p:sldLayoutId id="2147483861" r:id="rId1"/>
    <p:sldLayoutId id="2147483732" r:id="rId2"/>
    <p:sldLayoutId id="214748373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51" userDrawn="1">
          <p15:clr>
            <a:srgbClr val="F26B43"/>
          </p15:clr>
        </p15:guide>
        <p15:guide id="3" pos="753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4D3EABC0-D4A8-BF4B-A517-4F1F34236AE2}"/>
              </a:ext>
            </a:extLst>
          </p:cNvPr>
          <p:cNvCxnSpPr/>
          <p:nvPr userDrawn="1"/>
        </p:nvCxnSpPr>
        <p:spPr>
          <a:xfrm>
            <a:off x="904613" y="6120611"/>
            <a:ext cx="1032560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Bildobjekt 4">
            <a:extLst>
              <a:ext uri="{FF2B5EF4-FFF2-40B4-BE49-F238E27FC236}">
                <a16:creationId xmlns:a16="http://schemas.microsoft.com/office/drawing/2014/main" id="{9CA82EA0-6AAF-7949-A4E0-A67693E49D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907" y="6141600"/>
            <a:ext cx="2218987" cy="586784"/>
          </a:xfrm>
          <a:prstGeom prst="rect">
            <a:avLst/>
          </a:prstGeom>
        </p:spPr>
      </p:pic>
    </p:spTree>
    <p:extLst>
      <p:ext uri="{BB962C8B-B14F-4D97-AF65-F5344CB8AC3E}">
        <p14:creationId xmlns:p14="http://schemas.microsoft.com/office/powerpoint/2010/main" val="3017584897"/>
      </p:ext>
    </p:extLst>
  </p:cSld>
  <p:clrMap bg1="lt1" tx1="dk1" bg2="lt2" tx2="dk2" accent1="accent1" accent2="accent2" accent3="accent3" accent4="accent4" accent5="accent5" accent6="accent6" hlink="hlink" folHlink="folHlink"/>
  <p:sldLayoutIdLst>
    <p:sldLayoutId id="2147483660"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2BBA00-23D5-DE4E-BCC4-470704FFE84A}"/>
              </a:ext>
            </a:extLst>
          </p:cNvPr>
          <p:cNvPicPr>
            <a:picLocks noChangeAspect="1"/>
          </p:cNvPicPr>
          <p:nvPr userDrawn="1"/>
        </p:nvPicPr>
        <p:blipFill>
          <a:blip r:embed="rId3"/>
          <a:stretch>
            <a:fillRect/>
          </a:stretch>
        </p:blipFill>
        <p:spPr>
          <a:xfrm>
            <a:off x="196994" y="5759452"/>
            <a:ext cx="2710492" cy="955675"/>
          </a:xfrm>
          <a:prstGeom prst="rect">
            <a:avLst/>
          </a:prstGeom>
        </p:spPr>
      </p:pic>
    </p:spTree>
    <p:extLst>
      <p:ext uri="{BB962C8B-B14F-4D97-AF65-F5344CB8AC3E}">
        <p14:creationId xmlns:p14="http://schemas.microsoft.com/office/powerpoint/2010/main" val="767833921"/>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825">
                <a:solidFill>
                  <a:schemeClr val="tx1"/>
                </a:solidFill>
                <a:latin typeface="+mj-lt"/>
              </a:defRPr>
            </a:lvl1pPr>
          </a:lstStyle>
          <a:p>
            <a:fld id="{41FF40AD-5146-EC40-B555-0F748959FBB7}" type="datetime1">
              <a:rPr lang="sv-SE" smtClean="0"/>
              <a:t>2023-01-10</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825">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825">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65" r:id="rId1"/>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4524-60A5-48A6-A802-464B7F63B120}"/>
              </a:ext>
            </a:extLst>
          </p:cNvPr>
          <p:cNvSpPr>
            <a:spLocks noGrp="1"/>
          </p:cNvSpPr>
          <p:nvPr>
            <p:ph type="ctrTitle"/>
          </p:nvPr>
        </p:nvSpPr>
        <p:spPr>
          <a:xfrm>
            <a:off x="1182725" y="1992141"/>
            <a:ext cx="7200577" cy="2306637"/>
          </a:xfrm>
        </p:spPr>
        <p:txBody>
          <a:bodyPr>
            <a:normAutofit fontScale="90000"/>
          </a:bodyPr>
          <a:lstStyle/>
          <a:p>
            <a:pPr>
              <a:lnSpc>
                <a:spcPct val="107000"/>
              </a:lnSpc>
              <a:spcBef>
                <a:spcPts val="1200"/>
              </a:spcBef>
            </a:pPr>
            <a:r>
              <a:rPr lang="sv-SE" sz="4900" b="1" kern="0" dirty="0">
                <a:effectLst/>
                <a:ea typeface="Times New Roman" panose="02020603050405020304" pitchFamily="18" charset="0"/>
                <a:cs typeface="Calibri Light" panose="020F0302020204030204" pitchFamily="34" charset="0"/>
              </a:rPr>
              <a:t>Välkommen till arbetsplatsutbildning i Basprogrammet om våld mot barn för förskolan</a:t>
            </a:r>
            <a:br>
              <a:rPr lang="sv-SE"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endParaRPr lang="sv-SE" dirty="0"/>
          </a:p>
        </p:txBody>
      </p:sp>
      <p:sp>
        <p:nvSpPr>
          <p:cNvPr id="3" name="Subtitle 2">
            <a:extLst>
              <a:ext uri="{FF2B5EF4-FFF2-40B4-BE49-F238E27FC236}">
                <a16:creationId xmlns:a16="http://schemas.microsoft.com/office/drawing/2014/main" id="{625E47CD-3590-4212-9252-5F0D3BDCD964}"/>
              </a:ext>
            </a:extLst>
          </p:cNvPr>
          <p:cNvSpPr>
            <a:spLocks noGrp="1"/>
          </p:cNvSpPr>
          <p:nvPr>
            <p:ph type="subTitle" idx="1"/>
          </p:nvPr>
        </p:nvSpPr>
        <p:spPr>
          <a:xfrm>
            <a:off x="1182725" y="4175489"/>
            <a:ext cx="8145713" cy="1443114"/>
          </a:xfrm>
        </p:spPr>
        <p:txBody>
          <a:bodyPr/>
          <a:lstStyle/>
          <a:p>
            <a:endParaRPr lang="sv-SE" sz="2000" dirty="0">
              <a:latin typeface="Calibri Light" panose="020F0302020204030204" pitchFamily="34" charset="0"/>
              <a:cs typeface="Calibri Light" panose="020F0302020204030204" pitchFamily="34" charset="0"/>
            </a:endParaRPr>
          </a:p>
          <a:p>
            <a:r>
              <a:rPr lang="sv-SE" sz="1800" dirty="0">
                <a:latin typeface="+mn-lt"/>
                <a:cs typeface="Calibri Light" panose="020F0302020204030204" pitchFamily="34" charset="0"/>
              </a:rPr>
              <a:t>Utbildningen har tagits fram av Enheten för trygghet och säkerhet och förskoleverksamhet i Haninge kommun och Barnafrid, Linköpings universitet</a:t>
            </a:r>
            <a:endParaRPr lang="sv-SE" sz="2000" dirty="0">
              <a:latin typeface="+mn-lt"/>
            </a:endParaRPr>
          </a:p>
        </p:txBody>
      </p:sp>
      <p:pic>
        <p:nvPicPr>
          <p:cNvPr id="5" name="Bildobjekt 4" descr="En bild som visar text&#10;&#10;Automatiskt genererad beskrivning">
            <a:extLst>
              <a:ext uri="{FF2B5EF4-FFF2-40B4-BE49-F238E27FC236}">
                <a16:creationId xmlns:a16="http://schemas.microsoft.com/office/drawing/2014/main" id="{46F4E5BB-0B19-A366-81A3-17533991F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5628" y="365012"/>
            <a:ext cx="3356488" cy="4005685"/>
          </a:xfrm>
          <a:prstGeom prst="rect">
            <a:avLst/>
          </a:prstGeom>
        </p:spPr>
      </p:pic>
    </p:spTree>
    <p:extLst>
      <p:ext uri="{BB962C8B-B14F-4D97-AF65-F5344CB8AC3E}">
        <p14:creationId xmlns:p14="http://schemas.microsoft.com/office/powerpoint/2010/main" val="2441409162"/>
      </p:ext>
    </p:extLst>
  </p:cSld>
  <p:clrMapOvr>
    <a:masterClrMapping/>
  </p:clrMapOvr>
  <mc:AlternateContent xmlns:mc="http://schemas.openxmlformats.org/markup-compatibility/2006" xmlns:p14="http://schemas.microsoft.com/office/powerpoint/2010/main">
    <mc:Choice Requires="p14">
      <p:transition spd="slow" p14:dur="2000" advTm="40080"/>
    </mc:Choice>
    <mc:Fallback xmlns="">
      <p:transition spd="slow" advTm="40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C2E055-BFC2-D5D6-864C-067AD587C5F0}"/>
              </a:ext>
            </a:extLst>
          </p:cNvPr>
          <p:cNvSpPr>
            <a:spLocks noGrp="1"/>
          </p:cNvSpPr>
          <p:nvPr>
            <p:ph type="title"/>
          </p:nvPr>
        </p:nvSpPr>
        <p:spPr/>
        <p:txBody>
          <a:bodyPr>
            <a:normAutofit/>
          </a:bodyPr>
          <a:lstStyle/>
          <a:p>
            <a:r>
              <a:rPr lang="sv-SE" b="1" dirty="0"/>
              <a:t>Gör så här….</a:t>
            </a:r>
          </a:p>
        </p:txBody>
      </p:sp>
      <p:sp>
        <p:nvSpPr>
          <p:cNvPr id="3" name="Platshållare för innehåll 2">
            <a:extLst>
              <a:ext uri="{FF2B5EF4-FFF2-40B4-BE49-F238E27FC236}">
                <a16:creationId xmlns:a16="http://schemas.microsoft.com/office/drawing/2014/main" id="{040D3DEE-E8D6-0F56-6996-60CA661ED081}"/>
              </a:ext>
            </a:extLst>
          </p:cNvPr>
          <p:cNvSpPr>
            <a:spLocks noGrp="1"/>
          </p:cNvSpPr>
          <p:nvPr>
            <p:ph idx="1"/>
          </p:nvPr>
        </p:nvSpPr>
        <p:spPr/>
        <p:txBody>
          <a:bodyPr/>
          <a:lstStyle/>
          <a:p>
            <a:r>
              <a:rPr lang="sv-SE" dirty="0">
                <a:highlight>
                  <a:srgbClr val="FFFF00"/>
                </a:highlight>
              </a:rPr>
              <a:t>Text från Haninges IT –center</a:t>
            </a:r>
          </a:p>
          <a:p>
            <a:pPr marL="0" indent="0">
              <a:buNone/>
            </a:pPr>
            <a:r>
              <a:rPr lang="sv-SE" dirty="0"/>
              <a:t>									</a:t>
            </a:r>
          </a:p>
        </p:txBody>
      </p:sp>
      <p:pic>
        <p:nvPicPr>
          <p:cNvPr id="4" name="Platshållare för bild 8">
            <a:extLst>
              <a:ext uri="{FF2B5EF4-FFF2-40B4-BE49-F238E27FC236}">
                <a16:creationId xmlns:a16="http://schemas.microsoft.com/office/drawing/2014/main" id="{16827846-63AE-20A2-6C9E-D38F214927FD}"/>
              </a:ext>
            </a:extLst>
          </p:cNvPr>
          <p:cNvPicPr>
            <a:picLocks noChangeAspect="1"/>
          </p:cNvPicPr>
          <p:nvPr/>
        </p:nvPicPr>
        <p:blipFill>
          <a:blip r:embed="rId2"/>
          <a:srcRect l="9569" r="9569"/>
          <a:stretch/>
        </p:blipFill>
        <p:spPr>
          <a:xfrm>
            <a:off x="7291986" y="2298172"/>
            <a:ext cx="4200122" cy="2748916"/>
          </a:xfrm>
          <a:prstGeom prst="rect">
            <a:avLst/>
          </a:prstGeom>
        </p:spPr>
      </p:pic>
    </p:spTree>
    <p:extLst>
      <p:ext uri="{BB962C8B-B14F-4D97-AF65-F5344CB8AC3E}">
        <p14:creationId xmlns:p14="http://schemas.microsoft.com/office/powerpoint/2010/main" val="46357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973C85-B1FA-5456-E8E0-E912C638091D}"/>
              </a:ext>
            </a:extLst>
          </p:cNvPr>
          <p:cNvSpPr>
            <a:spLocks noGrp="1"/>
          </p:cNvSpPr>
          <p:nvPr>
            <p:ph type="ctrTitle"/>
          </p:nvPr>
        </p:nvSpPr>
        <p:spPr>
          <a:xfrm>
            <a:off x="414391" y="2139515"/>
            <a:ext cx="11205681" cy="2306637"/>
          </a:xfrm>
        </p:spPr>
        <p:txBody>
          <a:bodyPr/>
          <a:lstStyle/>
          <a:p>
            <a:br>
              <a:rPr lang="sv-SE" dirty="0">
                <a:cs typeface="Calibri" panose="020F0502020204030204" pitchFamily="34" charset="0"/>
              </a:rPr>
            </a:br>
            <a:br>
              <a:rPr lang="sv-SE" dirty="0">
                <a:cs typeface="Calibri" panose="020F0502020204030204" pitchFamily="34" charset="0"/>
              </a:rPr>
            </a:br>
            <a:r>
              <a:rPr lang="sv-SE" dirty="0">
                <a:cs typeface="Calibri" panose="020F0502020204030204" pitchFamily="34" charset="0"/>
              </a:rPr>
              <a:t>Utbildningen har tagits fram av </a:t>
            </a:r>
            <a:br>
              <a:rPr lang="sv-SE" dirty="0">
                <a:cs typeface="Calibri" panose="020F0502020204030204" pitchFamily="34" charset="0"/>
              </a:rPr>
            </a:br>
            <a:r>
              <a:rPr lang="sv-SE" dirty="0">
                <a:cs typeface="Calibri" panose="020F0502020204030204" pitchFamily="34" charset="0"/>
              </a:rPr>
              <a:t>Förskoleverksamheten och Enheten för trygghet och säkerhet i Haninge kommun och Barnafrid, Linköpings universitet  </a:t>
            </a:r>
            <a:br>
              <a:rPr lang="sv-SE" dirty="0">
                <a:cs typeface="Calibri" panose="020F0502020204030204" pitchFamily="34" charset="0"/>
              </a:rPr>
            </a:br>
            <a:endParaRPr lang="sv-SE" dirty="0"/>
          </a:p>
        </p:txBody>
      </p:sp>
    </p:spTree>
    <p:extLst>
      <p:ext uri="{BB962C8B-B14F-4D97-AF65-F5344CB8AC3E}">
        <p14:creationId xmlns:p14="http://schemas.microsoft.com/office/powerpoint/2010/main" val="380843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5D8F055-0FA2-9EA2-A9B8-E2002176BD5C}"/>
              </a:ext>
            </a:extLst>
          </p:cNvPr>
          <p:cNvSpPr>
            <a:spLocks noGrp="1"/>
          </p:cNvSpPr>
          <p:nvPr>
            <p:ph idx="1"/>
          </p:nvPr>
        </p:nvSpPr>
        <p:spPr>
          <a:xfrm>
            <a:off x="741335" y="603738"/>
            <a:ext cx="10709329" cy="5375822"/>
          </a:xfrm>
        </p:spPr>
        <p:txBody>
          <a:bodyPr>
            <a:normAutofit fontScale="70000" lnSpcReduction="20000"/>
          </a:bodyPr>
          <a:lstStyle/>
          <a:p>
            <a:pPr marL="0" indent="0">
              <a:lnSpc>
                <a:spcPct val="170000"/>
              </a:lnSpc>
              <a:buNone/>
            </a:pPr>
            <a:r>
              <a:rPr lang="sv-SE" sz="3100" b="1" dirty="0">
                <a:cs typeface="Calibri" panose="020F0502020204030204" pitchFamily="34" charset="0"/>
              </a:rPr>
              <a:t>Syftet</a:t>
            </a:r>
            <a:r>
              <a:rPr lang="sv-SE" sz="2400" dirty="0">
                <a:cs typeface="Calibri" panose="020F0502020204030204" pitchFamily="34" charset="0"/>
              </a:rPr>
              <a:t> med kursen är att du som pedagog i förskolan ska lära dig upptäcka, bemöta och agera när du möter barn som kan eller är utsatt för våld.</a:t>
            </a:r>
            <a:endParaRPr lang="sv-SE" sz="4000" dirty="0">
              <a:cs typeface="Calibri" panose="020F0502020204030204" pitchFamily="34" charset="0"/>
            </a:endParaRPr>
          </a:p>
          <a:p>
            <a:pPr marL="0" indent="0">
              <a:lnSpc>
                <a:spcPct val="110000"/>
              </a:lnSpc>
              <a:buNone/>
            </a:pPr>
            <a:endParaRPr lang="sv-SE" sz="3100" b="1" dirty="0">
              <a:cs typeface="Calibri" panose="020F0502020204030204" pitchFamily="34" charset="0"/>
            </a:endParaRPr>
          </a:p>
          <a:p>
            <a:pPr marL="0" indent="0">
              <a:lnSpc>
                <a:spcPct val="110000"/>
              </a:lnSpc>
              <a:buNone/>
            </a:pPr>
            <a:r>
              <a:rPr lang="sv-SE" sz="3100" b="1" dirty="0">
                <a:cs typeface="Calibri" panose="020F0502020204030204" pitchFamily="34" charset="0"/>
              </a:rPr>
              <a:t>Målet</a:t>
            </a:r>
            <a:r>
              <a:rPr lang="sv-SE" dirty="0">
                <a:cs typeface="Calibri" panose="020F0502020204030204" pitchFamily="34" charset="0"/>
              </a:rPr>
              <a:t> är</a:t>
            </a:r>
          </a:p>
          <a:p>
            <a:pPr>
              <a:lnSpc>
                <a:spcPct val="110000"/>
              </a:lnSpc>
            </a:pPr>
            <a:r>
              <a:rPr lang="sv-SE" dirty="0">
                <a:cs typeface="Calibri" panose="020F0502020204030204" pitchFamily="34" charset="0"/>
              </a:rPr>
              <a:t>att du ska känna dig delaktig i förskolans förebyggande arbete mot våld</a:t>
            </a:r>
          </a:p>
          <a:p>
            <a:pPr>
              <a:lnSpc>
                <a:spcPct val="110000"/>
              </a:lnSpc>
            </a:pPr>
            <a:r>
              <a:rPr lang="sv-SE" dirty="0">
                <a:cs typeface="Calibri" panose="020F0502020204030204" pitchFamily="34" charset="0"/>
              </a:rPr>
              <a:t>att du ska ha kunskap om våld -  och vid behov kunna sätta på dig våldsglasögonen!                        </a:t>
            </a:r>
          </a:p>
          <a:p>
            <a:pPr>
              <a:lnSpc>
                <a:spcPct val="110000"/>
              </a:lnSpc>
            </a:pPr>
            <a:r>
              <a:rPr lang="sv-SE" dirty="0">
                <a:cs typeface="Calibri" panose="020F0502020204030204" pitchFamily="34" charset="0"/>
              </a:rPr>
              <a:t>att du ska veta hur och när det är viktigt att agera</a:t>
            </a:r>
          </a:p>
          <a:p>
            <a:pPr marL="0" indent="0">
              <a:buNone/>
            </a:pPr>
            <a:endParaRPr lang="sv-SE" sz="3100" b="1" dirty="0">
              <a:ea typeface="Times New Roman" panose="02020603050405020304" pitchFamily="18" charset="0"/>
              <a:cs typeface="Segoe UI" panose="020B0502040204020203" pitchFamily="34" charset="0"/>
            </a:endParaRPr>
          </a:p>
          <a:p>
            <a:pPr marL="0" indent="0">
              <a:buNone/>
            </a:pPr>
            <a:r>
              <a:rPr lang="sv-SE" sz="3100" b="1" dirty="0">
                <a:ea typeface="Times New Roman" panose="02020603050405020304" pitchFamily="18" charset="0"/>
                <a:cs typeface="Segoe UI" panose="020B0502040204020203" pitchFamily="34" charset="0"/>
              </a:rPr>
              <a:t>Innehåll</a:t>
            </a:r>
          </a:p>
          <a:p>
            <a:r>
              <a:rPr lang="sv-SE" dirty="0">
                <a:ea typeface="Times New Roman" panose="02020603050405020304" pitchFamily="18" charset="0"/>
                <a:cs typeface="Segoe UI" panose="020B0502040204020203" pitchFamily="34" charset="0"/>
              </a:rPr>
              <a:t>U</a:t>
            </a:r>
            <a:r>
              <a:rPr lang="sv-SE" dirty="0">
                <a:effectLst/>
                <a:ea typeface="Times New Roman" panose="02020603050405020304" pitchFamily="18" charset="0"/>
                <a:cs typeface="Segoe UI" panose="020B0502040204020203" pitchFamily="34" charset="0"/>
              </a:rPr>
              <a:t>tbildningen innehåller både teoretisk kunskap och praktiska övningar om hur ni som pedagoger kan möta barn som är utsatta för våld. </a:t>
            </a:r>
          </a:p>
          <a:p>
            <a:r>
              <a:rPr lang="sv-SE" dirty="0">
                <a:effectLst/>
                <a:ea typeface="Times New Roman" panose="02020603050405020304" pitchFamily="18" charset="0"/>
                <a:cs typeface="Segoe UI" panose="020B0502040204020203" pitchFamily="34" charset="0"/>
              </a:rPr>
              <a:t>De olika läraktiviteterna som exempelvis scenario bygger på verksamhetsnära dilemman som tagits fram av förskoleverksamheten i Haninge kommun.</a:t>
            </a:r>
            <a:endParaRPr lang="sv-SE" dirty="0">
              <a:ea typeface="Times New Roman" panose="02020603050405020304" pitchFamily="18" charset="0"/>
              <a:cs typeface="Segoe UI" panose="020B0502040204020203" pitchFamily="34" charset="0"/>
            </a:endParaRPr>
          </a:p>
          <a:p>
            <a:r>
              <a:rPr lang="sv-SE" dirty="0">
                <a:effectLst/>
                <a:ea typeface="Times New Roman" panose="02020603050405020304" pitchFamily="18" charset="0"/>
                <a:cs typeface="Segoe UI" panose="020B0502040204020203" pitchFamily="34" charset="0"/>
              </a:rPr>
              <a:t>Utbildningen bygger på fyra teman</a:t>
            </a:r>
          </a:p>
          <a:p>
            <a:endParaRPr lang="sv-SE" dirty="0"/>
          </a:p>
        </p:txBody>
      </p:sp>
    </p:spTree>
    <p:extLst>
      <p:ext uri="{BB962C8B-B14F-4D97-AF65-F5344CB8AC3E}">
        <p14:creationId xmlns:p14="http://schemas.microsoft.com/office/powerpoint/2010/main" val="253507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8F1FBB-38EA-E446-0E9A-E185D07E25A2}"/>
              </a:ext>
            </a:extLst>
          </p:cNvPr>
          <p:cNvSpPr>
            <a:spLocks noGrp="1"/>
          </p:cNvSpPr>
          <p:nvPr>
            <p:ph type="title"/>
          </p:nvPr>
        </p:nvSpPr>
        <p:spPr>
          <a:xfrm>
            <a:off x="838199" y="365129"/>
            <a:ext cx="10833243" cy="1325563"/>
          </a:xfrm>
        </p:spPr>
        <p:txBody>
          <a:bodyPr>
            <a:noAutofit/>
          </a:bodyPr>
          <a:lstStyle/>
          <a:p>
            <a:r>
              <a:rPr lang="sv-SE" dirty="0">
                <a:effectLst/>
                <a:ea typeface="Times New Roman" panose="02020603050405020304" pitchFamily="18" charset="0"/>
              </a:rPr>
              <a:t>Tema 1. Vad är våld och barnmisshandel? </a:t>
            </a:r>
            <a:endParaRPr lang="sv-SE" dirty="0"/>
          </a:p>
        </p:txBody>
      </p:sp>
      <p:sp>
        <p:nvSpPr>
          <p:cNvPr id="3" name="Platshållare för innehåll 2">
            <a:extLst>
              <a:ext uri="{FF2B5EF4-FFF2-40B4-BE49-F238E27FC236}">
                <a16:creationId xmlns:a16="http://schemas.microsoft.com/office/drawing/2014/main" id="{00A74260-FB85-8024-71AC-595337E4BE82}"/>
              </a:ext>
            </a:extLst>
          </p:cNvPr>
          <p:cNvSpPr>
            <a:spLocks noGrp="1"/>
          </p:cNvSpPr>
          <p:nvPr>
            <p:ph sz="half" idx="1"/>
          </p:nvPr>
        </p:nvSpPr>
        <p:spPr>
          <a:xfrm>
            <a:off x="838200" y="1825629"/>
            <a:ext cx="5870825" cy="4241481"/>
          </a:xfrm>
        </p:spPr>
        <p:txBody>
          <a:bodyPr>
            <a:normAutofit/>
          </a:bodyPr>
          <a:lstStyle/>
          <a:p>
            <a:pPr marL="0" lvl="0" indent="0">
              <a:lnSpc>
                <a:spcPct val="150000"/>
              </a:lnSpc>
              <a:buNone/>
            </a:pPr>
            <a:r>
              <a:rPr lang="sv-SE" dirty="0"/>
              <a:t>I det första temat kommer du och dina kollegor att få lära er mer om vad våld och barnmisshandel är, och vilka olika former av våld som ett barn kan bli utsatt för. </a:t>
            </a:r>
          </a:p>
          <a:p>
            <a:pPr marL="0" lvl="0" indent="0">
              <a:lnSpc>
                <a:spcPct val="150000"/>
              </a:lnSpc>
              <a:buNone/>
            </a:pPr>
            <a:r>
              <a:rPr lang="sv-SE" dirty="0"/>
              <a:t>Här får ni också lära er mer om vilka konsekvenser det kan få för ett barn att bli utsatt för våld. </a:t>
            </a:r>
          </a:p>
          <a:p>
            <a:endParaRPr lang="sv-SE" dirty="0"/>
          </a:p>
        </p:txBody>
      </p:sp>
      <p:pic>
        <p:nvPicPr>
          <p:cNvPr id="8" name="Platshållare för innehåll 7" descr="En bild som visar text, vektorgrafik&#10;&#10;Automatiskt genererad beskrivning">
            <a:extLst>
              <a:ext uri="{FF2B5EF4-FFF2-40B4-BE49-F238E27FC236}">
                <a16:creationId xmlns:a16="http://schemas.microsoft.com/office/drawing/2014/main" id="{7B05595E-8066-D41E-DD61-A6501400649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13981" y="1548222"/>
            <a:ext cx="4439819" cy="4254500"/>
          </a:xfrm>
        </p:spPr>
      </p:pic>
    </p:spTree>
    <p:extLst>
      <p:ext uri="{BB962C8B-B14F-4D97-AF65-F5344CB8AC3E}">
        <p14:creationId xmlns:p14="http://schemas.microsoft.com/office/powerpoint/2010/main" val="3059017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4AA186-D279-A476-6137-E68B7697E992}"/>
              </a:ext>
            </a:extLst>
          </p:cNvPr>
          <p:cNvSpPr>
            <a:spLocks noGrp="1"/>
          </p:cNvSpPr>
          <p:nvPr>
            <p:ph type="title"/>
          </p:nvPr>
        </p:nvSpPr>
        <p:spPr/>
        <p:txBody>
          <a:bodyPr>
            <a:noAutofit/>
          </a:bodyPr>
          <a:lstStyle/>
          <a:p>
            <a:br>
              <a:rPr lang="sv-SE" dirty="0">
                <a:effectLst/>
                <a:ea typeface="Times New Roman" panose="02020603050405020304" pitchFamily="18" charset="0"/>
              </a:rPr>
            </a:br>
            <a:r>
              <a:rPr lang="sv-SE" dirty="0">
                <a:effectLst/>
                <a:ea typeface="Times New Roman" panose="02020603050405020304" pitchFamily="18" charset="0"/>
              </a:rPr>
              <a:t>Tema 2. Hur kan ni upptäcka att ett </a:t>
            </a:r>
            <a:br>
              <a:rPr lang="sv-SE" dirty="0">
                <a:effectLst/>
                <a:ea typeface="Times New Roman" panose="02020603050405020304" pitchFamily="18" charset="0"/>
              </a:rPr>
            </a:br>
            <a:r>
              <a:rPr lang="sv-SE" dirty="0">
                <a:effectLst/>
                <a:ea typeface="Times New Roman" panose="02020603050405020304" pitchFamily="18" charset="0"/>
              </a:rPr>
              <a:t>barn är utsatt för våld?</a:t>
            </a:r>
            <a:br>
              <a:rPr lang="sv-SE" dirty="0">
                <a:effectLst/>
                <a:ea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221E6AF5-FC6F-0BB6-7482-F60770DBCBE7}"/>
              </a:ext>
            </a:extLst>
          </p:cNvPr>
          <p:cNvSpPr>
            <a:spLocks noGrp="1"/>
          </p:cNvSpPr>
          <p:nvPr>
            <p:ph sz="half" idx="1"/>
          </p:nvPr>
        </p:nvSpPr>
        <p:spPr>
          <a:xfrm>
            <a:off x="838200" y="2753406"/>
            <a:ext cx="5994115" cy="1811423"/>
          </a:xfrm>
        </p:spPr>
        <p:txBody>
          <a:bodyPr>
            <a:normAutofit/>
          </a:bodyPr>
          <a:lstStyle/>
          <a:p>
            <a:pPr marL="0" indent="0">
              <a:lnSpc>
                <a:spcPct val="150000"/>
              </a:lnSpc>
              <a:buNone/>
            </a:pPr>
            <a:r>
              <a:rPr lang="sv-SE" dirty="0">
                <a:effectLst/>
                <a:ea typeface="Times New Roman" panose="02020603050405020304" pitchFamily="18" charset="0"/>
              </a:rPr>
              <a:t>Det här temat handlar om hur ni som pedagoger kan lära er att tolka och förstå tecken på att ett barn är utsatt för våld. </a:t>
            </a:r>
          </a:p>
          <a:p>
            <a:pPr marL="0" indent="0">
              <a:buNone/>
            </a:pPr>
            <a:endParaRPr lang="sv-SE" dirty="0"/>
          </a:p>
        </p:txBody>
      </p:sp>
      <p:pic>
        <p:nvPicPr>
          <p:cNvPr id="7" name="Platshållare för innehåll 6" descr="En bild som visar har på sig, leksak, docka&#10;&#10;Automatiskt genererad beskrivning">
            <a:extLst>
              <a:ext uri="{FF2B5EF4-FFF2-40B4-BE49-F238E27FC236}">
                <a16:creationId xmlns:a16="http://schemas.microsoft.com/office/drawing/2014/main" id="{40E25138-B40E-BC0D-7642-5046B58F304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73925" y="1531867"/>
            <a:ext cx="2719222" cy="4254500"/>
          </a:xfrm>
        </p:spPr>
      </p:pic>
    </p:spTree>
    <p:extLst>
      <p:ext uri="{BB962C8B-B14F-4D97-AF65-F5344CB8AC3E}">
        <p14:creationId xmlns:p14="http://schemas.microsoft.com/office/powerpoint/2010/main" val="1980085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DA9518-BA28-E7FA-2A16-C2D2EFED1F9C}"/>
              </a:ext>
            </a:extLst>
          </p:cNvPr>
          <p:cNvSpPr>
            <a:spLocks noGrp="1"/>
          </p:cNvSpPr>
          <p:nvPr>
            <p:ph type="title"/>
          </p:nvPr>
        </p:nvSpPr>
        <p:spPr>
          <a:xfrm>
            <a:off x="838200" y="611709"/>
            <a:ext cx="10515600" cy="1325563"/>
          </a:xfrm>
        </p:spPr>
        <p:txBody>
          <a:bodyPr>
            <a:noAutofit/>
          </a:bodyPr>
          <a:lstStyle/>
          <a:p>
            <a:br>
              <a:rPr lang="sv-SE" b="1" dirty="0"/>
            </a:br>
            <a:r>
              <a:rPr lang="sv-SE" dirty="0">
                <a:cs typeface="Calibri" panose="020F0502020204030204" pitchFamily="34" charset="0"/>
              </a:rPr>
              <a:t>Tema 3. </a:t>
            </a:r>
            <a:r>
              <a:rPr lang="sv-SE" dirty="0">
                <a:effectLst/>
                <a:ea typeface="Times New Roman" panose="02020603050405020304" pitchFamily="18" charset="0"/>
                <a:cs typeface="Calibri" panose="020F0502020204030204" pitchFamily="34" charset="0"/>
              </a:rPr>
              <a:t>Hur ska ni bemöta och fråga ett barn som ni misstänker är utsatt för våld?</a:t>
            </a:r>
            <a:br>
              <a:rPr lang="sv-SE" sz="3200" b="1" dirty="0">
                <a:effectLst/>
                <a:latin typeface="+mn-lt"/>
                <a:ea typeface="Times New Roman" panose="02020603050405020304" pitchFamily="18" charset="0"/>
                <a:cs typeface="Calibri" panose="020F0502020204030204" pitchFamily="34" charset="0"/>
              </a:rPr>
            </a:br>
            <a:endParaRPr lang="sv-SE" sz="3200" b="1" dirty="0">
              <a:latin typeface="+mn-lt"/>
              <a:cs typeface="Calibri" panose="020F0502020204030204" pitchFamily="34" charset="0"/>
            </a:endParaRPr>
          </a:p>
        </p:txBody>
      </p:sp>
      <p:sp>
        <p:nvSpPr>
          <p:cNvPr id="3" name="Platshållare för innehåll 2">
            <a:extLst>
              <a:ext uri="{FF2B5EF4-FFF2-40B4-BE49-F238E27FC236}">
                <a16:creationId xmlns:a16="http://schemas.microsoft.com/office/drawing/2014/main" id="{15A525E8-6D3B-94A1-A5CB-3CD5654AF9AE}"/>
              </a:ext>
            </a:extLst>
          </p:cNvPr>
          <p:cNvSpPr>
            <a:spLocks noGrp="1"/>
          </p:cNvSpPr>
          <p:nvPr>
            <p:ph sz="half" idx="1"/>
          </p:nvPr>
        </p:nvSpPr>
        <p:spPr>
          <a:xfrm>
            <a:off x="914400" y="2251390"/>
            <a:ext cx="7284378" cy="4241481"/>
          </a:xfrm>
        </p:spPr>
        <p:txBody>
          <a:bodyPr>
            <a:normAutofit/>
          </a:bodyPr>
          <a:lstStyle/>
          <a:p>
            <a:pPr marL="0" indent="0">
              <a:lnSpc>
                <a:spcPct val="150000"/>
              </a:lnSpc>
              <a:buNone/>
            </a:pPr>
            <a:r>
              <a:rPr lang="sv-SE" dirty="0">
                <a:effectLst/>
                <a:ea typeface="Times New Roman" panose="02020603050405020304" pitchFamily="18" charset="0"/>
              </a:rPr>
              <a:t>Här kommer ni att få lära er vad som är viktigt att tänka på när ni bemöter ett barn som ni misstänker eller vet är utsatt för våld. </a:t>
            </a:r>
          </a:p>
          <a:p>
            <a:pPr marL="0" indent="0">
              <a:lnSpc>
                <a:spcPct val="150000"/>
              </a:lnSpc>
              <a:buNone/>
            </a:pPr>
            <a:r>
              <a:rPr lang="sv-SE" dirty="0">
                <a:effectLst/>
                <a:ea typeface="Times New Roman" panose="02020603050405020304" pitchFamily="18" charset="0"/>
              </a:rPr>
              <a:t>När ni arbetar med temat kommer ni också att få förslag på frågor om våld och utsatthet, och öva på hur ni kan bemöta och fråga ett barn om våld. </a:t>
            </a:r>
          </a:p>
          <a:p>
            <a:endParaRPr lang="sv-SE" dirty="0"/>
          </a:p>
        </p:txBody>
      </p:sp>
      <p:pic>
        <p:nvPicPr>
          <p:cNvPr id="9" name="Platshållare för innehåll 8" descr="En bild som visar mörk, silhuett&#10;&#10;Automatiskt genererad beskrivning">
            <a:extLst>
              <a:ext uri="{FF2B5EF4-FFF2-40B4-BE49-F238E27FC236}">
                <a16:creationId xmlns:a16="http://schemas.microsoft.com/office/drawing/2014/main" id="{F1FBA88F-AD7C-BFD7-0EF2-3D69FEDFB51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02746" y="1786364"/>
            <a:ext cx="2974854" cy="3511303"/>
          </a:xfrm>
        </p:spPr>
      </p:pic>
    </p:spTree>
    <p:extLst>
      <p:ext uri="{BB962C8B-B14F-4D97-AF65-F5344CB8AC3E}">
        <p14:creationId xmlns:p14="http://schemas.microsoft.com/office/powerpoint/2010/main" val="150944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7BB320-7E17-0A97-4E71-1AADC471A940}"/>
              </a:ext>
            </a:extLst>
          </p:cNvPr>
          <p:cNvSpPr>
            <a:spLocks noGrp="1"/>
          </p:cNvSpPr>
          <p:nvPr>
            <p:ph type="title"/>
          </p:nvPr>
        </p:nvSpPr>
        <p:spPr>
          <a:xfrm>
            <a:off x="838200" y="632257"/>
            <a:ext cx="10515600" cy="1325563"/>
          </a:xfrm>
        </p:spPr>
        <p:txBody>
          <a:bodyPr>
            <a:noAutofit/>
          </a:bodyPr>
          <a:lstStyle/>
          <a:p>
            <a:br>
              <a:rPr lang="sv-SE" dirty="0">
                <a:effectLst/>
                <a:ea typeface="Times New Roman" panose="02020603050405020304" pitchFamily="18" charset="0"/>
              </a:rPr>
            </a:br>
            <a:r>
              <a:rPr lang="sv-SE" dirty="0">
                <a:effectLst/>
                <a:ea typeface="Times New Roman" panose="02020603050405020304" pitchFamily="18" charset="0"/>
              </a:rPr>
              <a:t>Tema 4. Vad ska ni göra? När och hur ska ni göra en anmälan till socialtjänst och polis?</a:t>
            </a:r>
            <a:br>
              <a:rPr lang="sv-SE" dirty="0">
                <a:effectLst/>
                <a:ea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95D7E9B3-542C-D0B6-A64B-B2DB4E7F7252}"/>
              </a:ext>
            </a:extLst>
          </p:cNvPr>
          <p:cNvSpPr>
            <a:spLocks noGrp="1"/>
          </p:cNvSpPr>
          <p:nvPr>
            <p:ph sz="half" idx="1"/>
          </p:nvPr>
        </p:nvSpPr>
        <p:spPr>
          <a:xfrm>
            <a:off x="612167" y="2302761"/>
            <a:ext cx="7822916" cy="3676799"/>
          </a:xfrm>
        </p:spPr>
        <p:txBody>
          <a:bodyPr>
            <a:normAutofit fontScale="77500" lnSpcReduction="20000"/>
          </a:bodyPr>
          <a:lstStyle/>
          <a:p>
            <a:pPr marL="228616" indent="0">
              <a:lnSpc>
                <a:spcPct val="150000"/>
              </a:lnSpc>
              <a:buNone/>
            </a:pPr>
            <a:r>
              <a:rPr lang="sv-SE" sz="2800" dirty="0">
                <a:effectLst/>
                <a:ea typeface="Times New Roman" panose="02020603050405020304" pitchFamily="18" charset="0"/>
              </a:rPr>
              <a:t>Det avslutande temat handlar om hur ni som förskolepersonal ska agera när ni misstänker eller får kännedom om att ett barn far illa. </a:t>
            </a:r>
          </a:p>
          <a:p>
            <a:pPr marL="228616" indent="0">
              <a:lnSpc>
                <a:spcPct val="150000"/>
              </a:lnSpc>
              <a:buNone/>
            </a:pPr>
            <a:r>
              <a:rPr lang="sv-SE" sz="2800" dirty="0">
                <a:effectLst/>
                <a:ea typeface="Times New Roman" panose="02020603050405020304" pitchFamily="18" charset="0"/>
              </a:rPr>
              <a:t>Temat beskriver när och hur ni ska göra en anmälan om oro till socialtjänsten och vad anmälningsskyldighet innebär. </a:t>
            </a:r>
          </a:p>
          <a:p>
            <a:pPr marL="228616" indent="0">
              <a:lnSpc>
                <a:spcPct val="150000"/>
              </a:lnSpc>
              <a:buNone/>
            </a:pPr>
            <a:r>
              <a:rPr lang="sv-SE" sz="2800" dirty="0">
                <a:effectLst/>
                <a:ea typeface="Times New Roman" panose="02020603050405020304" pitchFamily="18" charset="0"/>
              </a:rPr>
              <a:t>Ni kommer också att få lära er mer om hur förskolan kan stödja ett barn som är eller har varit utsatt. </a:t>
            </a:r>
            <a:r>
              <a:rPr lang="sv-SE" sz="2800" dirty="0">
                <a:effectLst/>
                <a:ea typeface="Calibri" panose="020F0502020204030204" pitchFamily="34" charset="0"/>
                <a:cs typeface="Times New Roman" panose="02020603050405020304" pitchFamily="18" charset="0"/>
              </a:rPr>
              <a:t> </a:t>
            </a:r>
            <a:endParaRPr lang="sv-SE" sz="2800" dirty="0">
              <a:effectLst/>
              <a:ea typeface="Times New Roman" panose="02020603050405020304" pitchFamily="18" charset="0"/>
            </a:endParaRPr>
          </a:p>
          <a:p>
            <a:pPr marL="0" indent="0">
              <a:buNone/>
            </a:pPr>
            <a:endParaRPr lang="sv-SE" dirty="0"/>
          </a:p>
        </p:txBody>
      </p:sp>
      <p:pic>
        <p:nvPicPr>
          <p:cNvPr id="6" name="Platshållare för innehåll 5">
            <a:extLst>
              <a:ext uri="{FF2B5EF4-FFF2-40B4-BE49-F238E27FC236}">
                <a16:creationId xmlns:a16="http://schemas.microsoft.com/office/drawing/2014/main" id="{BB07FABA-31E0-983F-B63D-FABD93F214A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540140" y="1640798"/>
            <a:ext cx="3183530" cy="4254500"/>
          </a:xfrm>
        </p:spPr>
      </p:pic>
    </p:spTree>
    <p:extLst>
      <p:ext uri="{BB962C8B-B14F-4D97-AF65-F5344CB8AC3E}">
        <p14:creationId xmlns:p14="http://schemas.microsoft.com/office/powerpoint/2010/main" val="621796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4EF93-B5BA-3E3D-5AE1-023715013C50}"/>
              </a:ext>
            </a:extLst>
          </p:cNvPr>
          <p:cNvSpPr>
            <a:spLocks noGrp="1"/>
          </p:cNvSpPr>
          <p:nvPr>
            <p:ph type="title"/>
          </p:nvPr>
        </p:nvSpPr>
        <p:spPr/>
        <p:txBody>
          <a:bodyPr>
            <a:normAutofit/>
          </a:bodyPr>
          <a:lstStyle/>
          <a:p>
            <a:r>
              <a:rPr lang="sv-SE" dirty="0"/>
              <a:t>Utbildningens upplägg</a:t>
            </a:r>
          </a:p>
        </p:txBody>
      </p:sp>
      <p:sp>
        <p:nvSpPr>
          <p:cNvPr id="3" name="Platshållare för innehåll 2">
            <a:extLst>
              <a:ext uri="{FF2B5EF4-FFF2-40B4-BE49-F238E27FC236}">
                <a16:creationId xmlns:a16="http://schemas.microsoft.com/office/drawing/2014/main" id="{0F424462-F420-816D-EE97-391A383279E4}"/>
              </a:ext>
            </a:extLst>
          </p:cNvPr>
          <p:cNvSpPr>
            <a:spLocks noGrp="1"/>
          </p:cNvSpPr>
          <p:nvPr>
            <p:ph idx="1"/>
          </p:nvPr>
        </p:nvSpPr>
        <p:spPr/>
        <p:txBody>
          <a:bodyPr/>
          <a:lstStyle/>
          <a:p>
            <a:endParaRPr lang="sv-SE" dirty="0"/>
          </a:p>
          <a:p>
            <a:r>
              <a:rPr lang="sv-SE" dirty="0"/>
              <a:t>Här kan du själv lägga in hur ni lagt upp kursen</a:t>
            </a:r>
          </a:p>
        </p:txBody>
      </p:sp>
    </p:spTree>
    <p:extLst>
      <p:ext uri="{BB962C8B-B14F-4D97-AF65-F5344CB8AC3E}">
        <p14:creationId xmlns:p14="http://schemas.microsoft.com/office/powerpoint/2010/main" val="231118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8C7011-7806-D76C-B348-D966DBF4F655}"/>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9795095C-5E5F-479A-1F5B-EAA3B3026EA0}"/>
              </a:ext>
            </a:extLst>
          </p:cNvPr>
          <p:cNvSpPr>
            <a:spLocks noGrp="1"/>
          </p:cNvSpPr>
          <p:nvPr>
            <p:ph idx="1"/>
          </p:nvPr>
        </p:nvSpPr>
        <p:spPr/>
        <p:txBody>
          <a:bodyPr/>
          <a:lstStyle/>
          <a:p>
            <a:endParaRPr lang="sv-SE" dirty="0"/>
          </a:p>
          <a:p>
            <a:pPr marL="0" indent="0">
              <a:buNone/>
            </a:pPr>
            <a:endParaRPr lang="sv-SE" dirty="0"/>
          </a:p>
          <a:p>
            <a:pPr marL="0" indent="0">
              <a:buNone/>
            </a:pPr>
            <a:r>
              <a:rPr lang="sv-SE" dirty="0"/>
              <a:t> </a:t>
            </a:r>
          </a:p>
          <a:p>
            <a:pPr marL="0" indent="0">
              <a:buNone/>
            </a:pPr>
            <a:r>
              <a:rPr lang="sv-SE" dirty="0"/>
              <a:t>Vilka förväntningar har ni som deltagare på utbildningen? </a:t>
            </a:r>
          </a:p>
          <a:p>
            <a:pPr marL="0" indent="0">
              <a:buNone/>
            </a:pPr>
            <a:endParaRPr lang="sv-SE" dirty="0"/>
          </a:p>
        </p:txBody>
      </p:sp>
    </p:spTree>
    <p:extLst>
      <p:ext uri="{BB962C8B-B14F-4D97-AF65-F5344CB8AC3E}">
        <p14:creationId xmlns:p14="http://schemas.microsoft.com/office/powerpoint/2010/main" val="1510540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313FF6-B65A-8D81-8D25-00A6859FB866}"/>
              </a:ext>
            </a:extLst>
          </p:cNvPr>
          <p:cNvSpPr>
            <a:spLocks noGrp="1"/>
          </p:cNvSpPr>
          <p:nvPr>
            <p:ph type="title"/>
          </p:nvPr>
        </p:nvSpPr>
        <p:spPr>
          <a:xfrm>
            <a:off x="838200" y="458119"/>
            <a:ext cx="10515600" cy="1325563"/>
          </a:xfrm>
        </p:spPr>
        <p:txBody>
          <a:bodyPr>
            <a:normAutofit/>
          </a:bodyPr>
          <a:lstStyle/>
          <a:p>
            <a:r>
              <a:rPr lang="sv-SE" dirty="0"/>
              <a:t>Innan vi börjar vill vi gärna att ni svarar på några frågor…</a:t>
            </a:r>
          </a:p>
        </p:txBody>
      </p:sp>
      <p:sp>
        <p:nvSpPr>
          <p:cNvPr id="3" name="Platshållare för innehåll 2">
            <a:extLst>
              <a:ext uri="{FF2B5EF4-FFF2-40B4-BE49-F238E27FC236}">
                <a16:creationId xmlns:a16="http://schemas.microsoft.com/office/drawing/2014/main" id="{5367CAFB-A3E6-380B-7236-E51DB7BA0D04}"/>
              </a:ext>
            </a:extLst>
          </p:cNvPr>
          <p:cNvSpPr>
            <a:spLocks noGrp="1"/>
          </p:cNvSpPr>
          <p:nvPr>
            <p:ph idx="1"/>
          </p:nvPr>
        </p:nvSpPr>
        <p:spPr>
          <a:xfrm>
            <a:off x="838200" y="2015455"/>
            <a:ext cx="6484749" cy="4254337"/>
          </a:xfrm>
        </p:spPr>
        <p:txBody>
          <a:bodyPr>
            <a:normAutofit lnSpcReduction="10000"/>
          </a:bodyPr>
          <a:lstStyle/>
          <a:p>
            <a:pPr marL="0" indent="0">
              <a:lnSpc>
                <a:spcPct val="150000"/>
              </a:lnSpc>
              <a:spcAft>
                <a:spcPts val="800"/>
              </a:spcAft>
              <a:buNone/>
            </a:pPr>
            <a:r>
              <a:rPr lang="sv-SE" sz="2000" dirty="0">
                <a:effectLst/>
                <a:latin typeface="Georgia" panose="02040502050405020303" pitchFamily="18" charset="0"/>
                <a:ea typeface="Calibri" panose="020F0502020204030204" pitchFamily="34" charset="0"/>
                <a:cs typeface="Times New Roman" panose="02020603050405020304" pitchFamily="18" charset="0"/>
              </a:rPr>
              <a:t>Ledningen för förskoleverksamheten och Enheten för trygghet och säkerhet i Haninge kommun och Barnafrid vill gärna att du svarar på några frågor om vad du vet om våld mot barn. Vi behöver dina svar för att utforma </a:t>
            </a:r>
            <a:r>
              <a:rPr lang="sv-SE" sz="2000" i="1" dirty="0">
                <a:effectLst/>
                <a:latin typeface="Georgia" panose="02040502050405020303" pitchFamily="18" charset="0"/>
                <a:ea typeface="Calibri" panose="020F0502020204030204" pitchFamily="34" charset="0"/>
                <a:cs typeface="Times New Roman" panose="02020603050405020304" pitchFamily="18" charset="0"/>
              </a:rPr>
              <a:t>Arbetsplatsutbildningen om våld mot barn</a:t>
            </a:r>
            <a:r>
              <a:rPr lang="sv-SE" sz="2000" dirty="0">
                <a:effectLst/>
                <a:latin typeface="Georgia" panose="02040502050405020303" pitchFamily="18" charset="0"/>
                <a:ea typeface="Calibri" panose="020F0502020204030204" pitchFamily="34" charset="0"/>
                <a:cs typeface="Times New Roman" panose="02020603050405020304" pitchFamily="18" charset="0"/>
              </a:rPr>
              <a:t> så att den passar för förskolans personal. Det är viktigt att du är så ärlig som möjligt när du svarar. Ditt svar är anonymt så ingen vet vad du har svarat.  </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v-SE" sz="2000" dirty="0">
                <a:effectLst/>
                <a:latin typeface="Calibri" panose="020F0502020204030204" pitchFamily="34" charset="0"/>
                <a:ea typeface="Calibri" panose="020F0502020204030204" pitchFamily="34" charset="0"/>
                <a:cs typeface="Times New Roman" panose="02020603050405020304" pitchFamily="18" charset="0"/>
              </a:rPr>
              <a:t> </a:t>
            </a:r>
          </a:p>
          <a:p>
            <a:endParaRPr lang="sv-SE" dirty="0"/>
          </a:p>
        </p:txBody>
      </p:sp>
      <p:pic>
        <p:nvPicPr>
          <p:cNvPr id="6" name="Bildobjekt 5" descr="En bild som visar text&#10;&#10;Automatiskt genererad beskrivning">
            <a:extLst>
              <a:ext uri="{FF2B5EF4-FFF2-40B4-BE49-F238E27FC236}">
                <a16:creationId xmlns:a16="http://schemas.microsoft.com/office/drawing/2014/main" id="{B96B3813-1142-DA96-1D63-51D9100D6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9204" y="1376218"/>
            <a:ext cx="2849296" cy="4429765"/>
          </a:xfrm>
          <a:prstGeom prst="rect">
            <a:avLst/>
          </a:prstGeom>
        </p:spPr>
      </p:pic>
    </p:spTree>
    <p:extLst>
      <p:ext uri="{BB962C8B-B14F-4D97-AF65-F5344CB8AC3E}">
        <p14:creationId xmlns:p14="http://schemas.microsoft.com/office/powerpoint/2010/main" val="1424279126"/>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SVAR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E9183E31-2E28-E843-81D2-82B2A73DB9C6}"/>
    </a:ext>
  </a:extLst>
</a:theme>
</file>

<file path=ppt/theme/theme3.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4.xml><?xml version="1.0" encoding="utf-8"?>
<a:theme xmlns:a="http://schemas.openxmlformats.org/drawingml/2006/main" name="Vita sid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Widescreen Korolev" id="{73ECD0CD-8871-C948-B88C-817D809DEC94}" vid="{1227C4E2-1B24-8745-BCE2-066CF4BC804B}"/>
    </a:ext>
  </a:extLst>
</a:theme>
</file>

<file path=ppt/theme/theme5.xml><?xml version="1.0" encoding="utf-8"?>
<a:theme xmlns:a="http://schemas.openxmlformats.org/drawingml/2006/main" name="Vita sid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id="{5CF06D43-247C-AC42-9CAA-DF7F33DEE89C}" vid="{B2B74FC8-E48A-8C43-9A2C-37C2C4E6ECD6}"/>
    </a:ext>
  </a:extLst>
</a:theme>
</file>

<file path=ppt/theme/theme6.xml><?xml version="1.0" encoding="utf-8"?>
<a:theme xmlns:a="http://schemas.openxmlformats.org/drawingml/2006/main" name="Start och sl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U - Svenska - Presentationsmaterial Widescreen Korolev" id="{73ECD0CD-8871-C948-B88C-817D809DEC94}" vid="{74690A68-1E71-A340-8219-71F0A54A9E9B}"/>
    </a:ext>
  </a:extLst>
</a:theme>
</file>

<file path=ppt/theme/theme7.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son xmlns="f6351e9a-ea34-4ad9-b922-25ec9d06a7c5">
      <UserInfo>
        <DisplayName/>
        <AccountId xsi:nil="true"/>
        <AccountType/>
      </UserInfo>
    </Person>
    <TaxCatchAll xmlns="484986f3-affb-4909-aac7-6cbe78376350" xsi:nil="true"/>
    <lcf76f155ced4ddcb4097134ff3c332f xmlns="f6351e9a-ea34-4ad9-b922-25ec9d06a7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F031C3207A044E9EC9C4231C161E8E" ma:contentTypeVersion="18" ma:contentTypeDescription="Create a new document." ma:contentTypeScope="" ma:versionID="9a90d576f0e679fceeecb069ea43a08f">
  <xsd:schema xmlns:xsd="http://www.w3.org/2001/XMLSchema" xmlns:xs="http://www.w3.org/2001/XMLSchema" xmlns:p="http://schemas.microsoft.com/office/2006/metadata/properties" xmlns:ns2="484986f3-affb-4909-aac7-6cbe78376350" xmlns:ns3="f6351e9a-ea34-4ad9-b922-25ec9d06a7c5" targetNamespace="http://schemas.microsoft.com/office/2006/metadata/properties" ma:root="true" ma:fieldsID="2bf4f614b976132a49861302fd08d2f0" ns2:_="" ns3:_="">
    <xsd:import namespace="484986f3-affb-4909-aac7-6cbe78376350"/>
    <xsd:import namespace="f6351e9a-ea34-4ad9-b922-25ec9d06a7c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Pers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986f3-affb-4909-aac7-6cbe783763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ee142a8-9c9c-4cbd-a4e9-418403d2d563}" ma:internalName="TaxCatchAll" ma:showField="CatchAllData" ma:web="484986f3-affb-4909-aac7-6cbe783763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351e9a-ea34-4ad9-b922-25ec9d06a7c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 ma:index="20" nillable="true" ma:displayName="Person" ma:list="UserInfo" ma:SharePointGroup="5"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8BF02-2FD4-48FE-839B-4585173BA8BF}">
  <ds:schemaRefs>
    <ds:schemaRef ds:uri="http://schemas.microsoft.com/office/infopath/2007/PartnerControls"/>
    <ds:schemaRef ds:uri="http://www.w3.org/XML/1998/namespace"/>
    <ds:schemaRef ds:uri="http://purl.org/dc/terms/"/>
    <ds:schemaRef ds:uri="http://schemas.microsoft.com/office/2006/metadata/properties"/>
    <ds:schemaRef ds:uri="http://purl.org/dc/dcmitype/"/>
    <ds:schemaRef ds:uri="http://purl.org/dc/elements/1.1/"/>
    <ds:schemaRef ds:uri="http://schemas.microsoft.com/office/2006/documentManagement/types"/>
    <ds:schemaRef ds:uri="f6351e9a-ea34-4ad9-b922-25ec9d06a7c5"/>
    <ds:schemaRef ds:uri="http://schemas.openxmlformats.org/package/2006/metadata/core-properties"/>
    <ds:schemaRef ds:uri="484986f3-affb-4909-aac7-6cbe78376350"/>
  </ds:schemaRefs>
</ds:datastoreItem>
</file>

<file path=customXml/itemProps2.xml><?xml version="1.0" encoding="utf-8"?>
<ds:datastoreItem xmlns:ds="http://schemas.openxmlformats.org/officeDocument/2006/customXml" ds:itemID="{D6CCE95E-C9EA-4EAC-AA81-C9D39F1C0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986f3-affb-4909-aac7-6cbe78376350"/>
    <ds:schemaRef ds:uri="f6351e9a-ea34-4ad9-b922-25ec9d06a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494F70-4955-4DB6-BD54-74471D090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716</TotalTime>
  <Words>716</Words>
  <Application>Microsoft Office PowerPoint</Application>
  <PresentationFormat>Bredbild</PresentationFormat>
  <Paragraphs>49</Paragraphs>
  <Slides>11</Slides>
  <Notes>3</Notes>
  <HiddenSlides>0</HiddenSlides>
  <MMClips>0</MMClips>
  <ScaleCrop>false</ScaleCrop>
  <HeadingPairs>
    <vt:vector size="6" baseType="variant">
      <vt:variant>
        <vt:lpstr>Använt teckensnitt</vt:lpstr>
      </vt:variant>
      <vt:variant>
        <vt:i4>6</vt:i4>
      </vt:variant>
      <vt:variant>
        <vt:lpstr>Tema</vt:lpstr>
      </vt:variant>
      <vt:variant>
        <vt:i4>7</vt:i4>
      </vt:variant>
      <vt:variant>
        <vt:lpstr>Bildrubriker</vt:lpstr>
      </vt:variant>
      <vt:variant>
        <vt:i4>11</vt:i4>
      </vt:variant>
    </vt:vector>
  </HeadingPairs>
  <TitlesOfParts>
    <vt:vector size="24" baseType="lpstr">
      <vt:lpstr>Arial</vt:lpstr>
      <vt:lpstr>Calibri</vt:lpstr>
      <vt:lpstr>Calibri Light</vt:lpstr>
      <vt:lpstr>Georgia</vt:lpstr>
      <vt:lpstr>KorolevLiU Medium</vt:lpstr>
      <vt:lpstr>Symbol</vt:lpstr>
      <vt:lpstr>LiU - VIT</vt:lpstr>
      <vt:lpstr>LiU - SVART</vt:lpstr>
      <vt:lpstr>LiU - ljusturkos</vt:lpstr>
      <vt:lpstr>Vita sidor</vt:lpstr>
      <vt:lpstr>Vita sidor</vt:lpstr>
      <vt:lpstr>Start och slut</vt:lpstr>
      <vt:lpstr>LiU - VIT</vt:lpstr>
      <vt:lpstr>Välkommen till arbetsplatsutbildning i Basprogrammet om våld mot barn för förskolan  </vt:lpstr>
      <vt:lpstr>PowerPoint-presentation</vt:lpstr>
      <vt:lpstr>Tema 1. Vad är våld och barnmisshandel? </vt:lpstr>
      <vt:lpstr> Tema 2. Hur kan ni upptäcka att ett  barn är utsatt för våld? </vt:lpstr>
      <vt:lpstr> Tema 3. Hur ska ni bemöta och fråga ett barn som ni misstänker är utsatt för våld? </vt:lpstr>
      <vt:lpstr> Tema 4. Vad ska ni göra? När och hur ska ni göra en anmälan till socialtjänst och polis? </vt:lpstr>
      <vt:lpstr>Utbildningens upplägg</vt:lpstr>
      <vt:lpstr>PowerPoint-presentation</vt:lpstr>
      <vt:lpstr>Innan vi börjar vill vi gärna att ni svarar på några frågor…</vt:lpstr>
      <vt:lpstr>Gör så här….</vt:lpstr>
      <vt:lpstr>  Utbildningen har tagits fram av  Förskoleverksamheten och Enheten för trygghet och säkerhet i Haninge kommun och Barnafrid, Linköpings universitet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re-lansering av Basprogram om våld mot barn och unga!</dc:title>
  <dc:creator>Sofia Lindgren</dc:creator>
  <cp:lastModifiedBy>Sofia Lindgren</cp:lastModifiedBy>
  <cp:revision>10</cp:revision>
  <dcterms:created xsi:type="dcterms:W3CDTF">2022-09-27T12:16:30Z</dcterms:created>
  <dcterms:modified xsi:type="dcterms:W3CDTF">2023-01-10T07:52:20Z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0x010100EFF031C3207A044E9EC9C4231C161E8E</vt:lpwstr>
  </property>
  <property fmtid="{D5CDD505-2E9C-101B-9397-08002B2CF9AE}" pid="3" name="MediaServiceImageTags">
    <vt:lpwstr/>
  </property>
</Properties>
</file>